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D15_1C40AC15.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C55_AB62ACB.xml" ContentType="application/vnd.ms-powerpoint.comments+xml"/>
  <Override PartName="/ppt/notesSlides/notesSlide55.xml" ContentType="application/vnd.openxmlformats-officedocument.presentationml.notesSlide+xml"/>
  <Override PartName="/ppt/comments/modernComment_C54_B23A6C66.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modernComment_C64_F01DC88.xml" ContentType="application/vnd.ms-powerpoint.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721" r:id="rId5"/>
  </p:sldMasterIdLst>
  <p:notesMasterIdLst>
    <p:notesMasterId r:id="rId204"/>
  </p:notesMasterIdLst>
  <p:sldIdLst>
    <p:sldId id="256" r:id="rId6"/>
    <p:sldId id="280" r:id="rId7"/>
    <p:sldId id="3385" r:id="rId8"/>
    <p:sldId id="3277" r:id="rId9"/>
    <p:sldId id="3373" r:id="rId10"/>
    <p:sldId id="2969" r:id="rId11"/>
    <p:sldId id="299" r:id="rId12"/>
    <p:sldId id="287" r:id="rId13"/>
    <p:sldId id="2965" r:id="rId14"/>
    <p:sldId id="289" r:id="rId15"/>
    <p:sldId id="304" r:id="rId16"/>
    <p:sldId id="293" r:id="rId17"/>
    <p:sldId id="2970" r:id="rId18"/>
    <p:sldId id="295" r:id="rId19"/>
    <p:sldId id="3233" r:id="rId20"/>
    <p:sldId id="3332" r:id="rId21"/>
    <p:sldId id="3234" r:id="rId22"/>
    <p:sldId id="3302" r:id="rId23"/>
    <p:sldId id="3303" r:id="rId24"/>
    <p:sldId id="3386" r:id="rId25"/>
    <p:sldId id="3305" r:id="rId26"/>
    <p:sldId id="3306" r:id="rId27"/>
    <p:sldId id="3387" r:id="rId28"/>
    <p:sldId id="3307" r:id="rId29"/>
    <p:sldId id="3308" r:id="rId30"/>
    <p:sldId id="3309" r:id="rId31"/>
    <p:sldId id="3310" r:id="rId32"/>
    <p:sldId id="3311" r:id="rId33"/>
    <p:sldId id="3312" r:id="rId34"/>
    <p:sldId id="3313" r:id="rId35"/>
    <p:sldId id="3123" r:id="rId36"/>
    <p:sldId id="3314" r:id="rId37"/>
    <p:sldId id="3315" r:id="rId38"/>
    <p:sldId id="3317" r:id="rId39"/>
    <p:sldId id="3126" r:id="rId40"/>
    <p:sldId id="3318" r:id="rId41"/>
    <p:sldId id="3319" r:id="rId42"/>
    <p:sldId id="3320" r:id="rId43"/>
    <p:sldId id="3321" r:id="rId44"/>
    <p:sldId id="3388" r:id="rId45"/>
    <p:sldId id="3322" r:id="rId46"/>
    <p:sldId id="3131" r:id="rId47"/>
    <p:sldId id="3130" r:id="rId48"/>
    <p:sldId id="3279" r:id="rId49"/>
    <p:sldId id="3325" r:id="rId50"/>
    <p:sldId id="3326" r:id="rId51"/>
    <p:sldId id="3141" r:id="rId52"/>
    <p:sldId id="3327" r:id="rId53"/>
    <p:sldId id="3139" r:id="rId54"/>
    <p:sldId id="3328" r:id="rId55"/>
    <p:sldId id="3137" r:id="rId56"/>
    <p:sldId id="3329" r:id="rId57"/>
    <p:sldId id="3235" r:id="rId58"/>
    <p:sldId id="3280" r:id="rId59"/>
    <p:sldId id="3331" r:id="rId60"/>
    <p:sldId id="3150" r:id="rId61"/>
    <p:sldId id="3149" r:id="rId62"/>
    <p:sldId id="3148" r:id="rId63"/>
    <p:sldId id="3147" r:id="rId64"/>
    <p:sldId id="3333" r:id="rId65"/>
    <p:sldId id="3281" r:id="rId66"/>
    <p:sldId id="3334" r:id="rId67"/>
    <p:sldId id="3335" r:id="rId68"/>
    <p:sldId id="3242" r:id="rId69"/>
    <p:sldId id="3336" r:id="rId70"/>
    <p:sldId id="3247" r:id="rId71"/>
    <p:sldId id="3241" r:id="rId72"/>
    <p:sldId id="3240" r:id="rId73"/>
    <p:sldId id="3282" r:id="rId74"/>
    <p:sldId id="3338" r:id="rId75"/>
    <p:sldId id="3195" r:id="rId76"/>
    <p:sldId id="3194" r:id="rId77"/>
    <p:sldId id="3192" r:id="rId78"/>
    <p:sldId id="3190" r:id="rId79"/>
    <p:sldId id="3189" r:id="rId80"/>
    <p:sldId id="3191" r:id="rId81"/>
    <p:sldId id="3283" r:id="rId82"/>
    <p:sldId id="3340" r:id="rId83"/>
    <p:sldId id="3341" r:id="rId84"/>
    <p:sldId id="3273" r:id="rId85"/>
    <p:sldId id="3272" r:id="rId86"/>
    <p:sldId id="3271" r:id="rId87"/>
    <p:sldId id="3342" r:id="rId88"/>
    <p:sldId id="3269" r:id="rId89"/>
    <p:sldId id="3350" r:id="rId90"/>
    <p:sldId id="3343" r:id="rId91"/>
    <p:sldId id="3345" r:id="rId92"/>
    <p:sldId id="3344" r:id="rId93"/>
    <p:sldId id="3346" r:id="rId94"/>
    <p:sldId id="3347" r:id="rId95"/>
    <p:sldId id="3351" r:id="rId96"/>
    <p:sldId id="3349" r:id="rId97"/>
    <p:sldId id="3352" r:id="rId98"/>
    <p:sldId id="3353" r:id="rId99"/>
    <p:sldId id="3217" r:id="rId100"/>
    <p:sldId id="3219" r:id="rId101"/>
    <p:sldId id="3354" r:id="rId102"/>
    <p:sldId id="3355" r:id="rId103"/>
    <p:sldId id="3356" r:id="rId104"/>
    <p:sldId id="3357" r:id="rId105"/>
    <p:sldId id="3358" r:id="rId106"/>
    <p:sldId id="3359" r:id="rId107"/>
    <p:sldId id="3360" r:id="rId108"/>
    <p:sldId id="3361" r:id="rId109"/>
    <p:sldId id="3262" r:id="rId110"/>
    <p:sldId id="3261" r:id="rId111"/>
    <p:sldId id="3260" r:id="rId112"/>
    <p:sldId id="3259" r:id="rId113"/>
    <p:sldId id="3362" r:id="rId114"/>
    <p:sldId id="3363" r:id="rId115"/>
    <p:sldId id="3365" r:id="rId116"/>
    <p:sldId id="3366" r:id="rId117"/>
    <p:sldId id="3367" r:id="rId118"/>
    <p:sldId id="3368" r:id="rId119"/>
    <p:sldId id="3389" r:id="rId120"/>
    <p:sldId id="3369" r:id="rId121"/>
    <p:sldId id="3203" r:id="rId122"/>
    <p:sldId id="3202" r:id="rId123"/>
    <p:sldId id="3371" r:id="rId124"/>
    <p:sldId id="3375" r:id="rId125"/>
    <p:sldId id="3163" r:id="rId126"/>
    <p:sldId id="3376" r:id="rId127"/>
    <p:sldId id="3182" r:id="rId128"/>
    <p:sldId id="3162" r:id="rId129"/>
    <p:sldId id="3161" r:id="rId130"/>
    <p:sldId id="3160" r:id="rId131"/>
    <p:sldId id="3159" r:id="rId132"/>
    <p:sldId id="3158" r:id="rId133"/>
    <p:sldId id="3157" r:id="rId134"/>
    <p:sldId id="3156" r:id="rId135"/>
    <p:sldId id="3377" r:id="rId136"/>
    <p:sldId id="3228" r:id="rId137"/>
    <p:sldId id="3168" r:id="rId138"/>
    <p:sldId id="3167" r:id="rId139"/>
    <p:sldId id="3166" r:id="rId140"/>
    <p:sldId id="3378" r:id="rId141"/>
    <p:sldId id="3177" r:id="rId142"/>
    <p:sldId id="3176" r:id="rId143"/>
    <p:sldId id="3175" r:id="rId144"/>
    <p:sldId id="3174" r:id="rId145"/>
    <p:sldId id="3173" r:id="rId146"/>
    <p:sldId id="3231" r:id="rId147"/>
    <p:sldId id="3172" r:id="rId148"/>
    <p:sldId id="3379" r:id="rId149"/>
    <p:sldId id="3047" r:id="rId150"/>
    <p:sldId id="3048" r:id="rId151"/>
    <p:sldId id="3049" r:id="rId152"/>
    <p:sldId id="3050" r:id="rId153"/>
    <p:sldId id="3051" r:id="rId154"/>
    <p:sldId id="3057" r:id="rId155"/>
    <p:sldId id="3058" r:id="rId156"/>
    <p:sldId id="3052" r:id="rId157"/>
    <p:sldId id="3053" r:id="rId158"/>
    <p:sldId id="3054" r:id="rId159"/>
    <p:sldId id="3055" r:id="rId160"/>
    <p:sldId id="3056" r:id="rId161"/>
    <p:sldId id="3380" r:id="rId162"/>
    <p:sldId id="3390" r:id="rId163"/>
    <p:sldId id="3063" r:id="rId164"/>
    <p:sldId id="3391" r:id="rId165"/>
    <p:sldId id="3392" r:id="rId166"/>
    <p:sldId id="3393" r:id="rId167"/>
    <p:sldId id="3394" r:id="rId168"/>
    <p:sldId id="3395" r:id="rId169"/>
    <p:sldId id="3397" r:id="rId170"/>
    <p:sldId id="3064" r:id="rId171"/>
    <p:sldId id="3065" r:id="rId172"/>
    <p:sldId id="3066" r:id="rId173"/>
    <p:sldId id="3067" r:id="rId174"/>
    <p:sldId id="3068" r:id="rId175"/>
    <p:sldId id="3381" r:id="rId176"/>
    <p:sldId id="3298" r:id="rId177"/>
    <p:sldId id="3299" r:id="rId178"/>
    <p:sldId id="3296" r:id="rId179"/>
    <p:sldId id="3295" r:id="rId180"/>
    <p:sldId id="3297" r:id="rId181"/>
    <p:sldId id="3294" r:id="rId182"/>
    <p:sldId id="3382" r:id="rId183"/>
    <p:sldId id="3398" r:id="rId184"/>
    <p:sldId id="3080" r:id="rId185"/>
    <p:sldId id="3081" r:id="rId186"/>
    <p:sldId id="3082" r:id="rId187"/>
    <p:sldId id="3290" r:id="rId188"/>
    <p:sldId id="3078" r:id="rId189"/>
    <p:sldId id="3399" r:id="rId190"/>
    <p:sldId id="3087" r:id="rId191"/>
    <p:sldId id="3088" r:id="rId192"/>
    <p:sldId id="3383" r:id="rId193"/>
    <p:sldId id="3098" r:id="rId194"/>
    <p:sldId id="3099" r:id="rId195"/>
    <p:sldId id="3100" r:id="rId196"/>
    <p:sldId id="3384" r:id="rId197"/>
    <p:sldId id="2436" r:id="rId198"/>
    <p:sldId id="2828" r:id="rId199"/>
    <p:sldId id="2853" r:id="rId200"/>
    <p:sldId id="3102" r:id="rId201"/>
    <p:sldId id="439" r:id="rId202"/>
    <p:sldId id="2966" r:id="rId203"/>
  </p:sldIdLst>
  <p:sldSz cx="9144000" cy="5143500" type="screen16x9"/>
  <p:notesSz cx="6858000" cy="9144000"/>
  <p:embeddedFontLst>
    <p:embeddedFont>
      <p:font typeface="Arial Narrow" panose="020B0606020202030204" pitchFamily="34" charset="0"/>
      <p:regular r:id="rId205"/>
      <p:bold r:id="rId206"/>
      <p:italic r:id="rId207"/>
      <p:boldItalic r:id="rId208"/>
    </p:embeddedFont>
    <p:embeddedFont>
      <p:font typeface="Calibri" panose="020F0502020204030204" pitchFamily="34" charset="0"/>
      <p:regular r:id="rId209"/>
      <p:bold r:id="rId210"/>
      <p:italic r:id="rId211"/>
      <p:boldItalic r:id="rId212"/>
    </p:embeddedFont>
    <p:embeddedFont>
      <p:font typeface="Poppins" panose="00000500000000000000" pitchFamily="2" charset="0"/>
      <p:regular r:id="rId213"/>
      <p:bold r:id="rId214"/>
      <p:italic r:id="rId215"/>
      <p:boldItalic r:id="rId216"/>
    </p:embeddedFont>
    <p:embeddedFont>
      <p:font typeface="Poppins Light" panose="00000400000000000000" pitchFamily="2" charset="0"/>
      <p:regular r:id="rId217"/>
      <p:bold r:id="rId218"/>
      <p:italic r:id="rId219"/>
      <p:boldItalic r:id="rId220"/>
    </p:embeddedFont>
    <p:embeddedFont>
      <p:font typeface="Tahoma" panose="020B0604030504040204" pitchFamily="34" charset="0"/>
      <p:regular r:id="rId221"/>
      <p:bold r:id="rId222"/>
    </p:embeddedFont>
    <p:embeddedFont>
      <p:font typeface="TW Cen MT" panose="020B0602020104020603" pitchFamily="34" charset="0"/>
      <p:regular r:id="rId223"/>
      <p:bold r:id="rId224"/>
      <p:italic r:id="rId225"/>
      <p:boldItalic r:id="rId2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3CD616-9EF9-F58E-C6C9-340866436BC3}" name="Lespron, Alana" initials="LA" userId="S::aml3230@lausd.net::4fe9ae4e-81db-45a0-bd1f-240546be2c7d" providerId="AD"/>
  <p188:author id="{9C15CB26-B04F-C907-7865-E030535B4320}" name="Cuarezma, Erika" initials="CE" userId="S::erika.cuarezma@lausd.net::98b47582-0263-443e-8121-895df7f1f2d6" providerId="AD"/>
  <p188:author id="{54AA972B-E4E0-187F-E3BF-CC90E93EF6A2}" name="Overturf, James" initials="OJ" userId="S::james.overturf@lausd.net::66939958-68b3-441b-a178-1d07ebf68e6b" providerId="AD"/>
  <p188:author id="{756DE936-52C2-C5C3-0C53-26C785A6EC38}" name="Farris, Angelica" initials="FA" userId="S::angelica.farris@lausd.net::dca54e27-860a-4d4c-a4ec-372134639425" providerId="AD"/>
  <p188:author id="{36197D3C-DB7C-8844-EDD8-2465DDDB0E92}" name="Bolanos, Sugey" initials="BS" userId="S::smb9190@lausd.net::ef4e3d6e-d9c1-47fe-b114-fc937946a070" providerId="AD"/>
  <p188:author id="{73AE3E87-215B-4E5F-05F2-CDE9DF0CE161}" name="Pena, Meryll" initials="PM" userId="S::meryll.pena@lausd.net::b8eaef6e-1b13-433d-81a2-95266fa734cb" providerId="AD"/>
  <p188:author id="{A9E178A1-6743-77D7-646A-51B9232C46C3}" name="Worship, La Juana" initials="WJ" userId="S::lwillis@lausd.net::c57edfb2-a103-4939-8858-4ba6f70b7ce6" providerId="AD"/>
  <p188:author id="{F43E76D1-DC81-3512-449E-4A278BF6BDEE}" name="Deshazier, Taseanda" initials="DT" userId="S::t.deshazier@lausd.net::e3e19f53-770a-470f-bda1-7ae64621126c" providerId="AD"/>
  <p188:author id="{25B1C9D3-27D9-7193-7F9E-9B87CF4010C0}" name="Lopez, Lydia" initials="LL" userId="S::lydia.lopez@lausd.net::4d3422b9-f792-4be8-834c-7fb8599f7c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8000"/>
    <a:srgbClr val="0099FF"/>
    <a:srgbClr val="BD22BF"/>
    <a:srgbClr val="FC5EC4"/>
    <a:srgbClr val="33CCFF"/>
    <a:srgbClr val="EC0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93B97-120F-4744-9ADF-D9793FE9984C}" v="3" dt="2023-09-13T17:29:14.854"/>
  </p1510:revLst>
</p1510:revInfo>
</file>

<file path=ppt/tableStyles.xml><?xml version="1.0" encoding="utf-8"?>
<a:tblStyleLst xmlns:a="http://schemas.openxmlformats.org/drawingml/2006/main" def="{5E6D8271-C306-4CF9-BD5C-4D18D75ECCAA}">
  <a:tblStyle styleId="{5E6D8271-C306-4CF9-BD5C-4D18D75ECCA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3B454D4-C8A6-4A44-8417-DB5BA7259ABF}" styleName="Table_1">
    <a:wholeTbl>
      <a:tcTxStyle>
        <a:font>
          <a:latin typeface="Arial"/>
          <a:ea typeface="Arial"/>
          <a:cs typeface="Arial"/>
        </a:font>
        <a:srgbClr val="000000"/>
      </a:tcTxStyle>
      <a:tcStyle>
        <a:tcBdr>
          <a:left>
            <a:ln w="28575" cap="flat" cmpd="sng">
              <a:solidFill>
                <a:srgbClr val="1C4587"/>
              </a:solidFill>
              <a:prstDash val="solid"/>
              <a:round/>
              <a:headEnd type="none" w="sm" len="sm"/>
              <a:tailEnd type="none" w="sm" len="sm"/>
            </a:ln>
          </a:left>
          <a:right>
            <a:ln w="28575" cap="flat" cmpd="sng">
              <a:solidFill>
                <a:srgbClr val="1C4587"/>
              </a:solidFill>
              <a:prstDash val="solid"/>
              <a:round/>
              <a:headEnd type="none" w="sm" len="sm"/>
              <a:tailEnd type="none" w="sm" len="sm"/>
            </a:ln>
          </a:right>
          <a:top>
            <a:ln w="28575" cap="flat" cmpd="sng">
              <a:solidFill>
                <a:srgbClr val="1C4587"/>
              </a:solidFill>
              <a:prstDash val="solid"/>
              <a:round/>
              <a:headEnd type="none" w="sm" len="sm"/>
              <a:tailEnd type="none" w="sm" len="sm"/>
            </a:ln>
          </a:top>
          <a:bottom>
            <a:ln w="28575" cap="flat" cmpd="sng">
              <a:solidFill>
                <a:srgbClr val="1C4587"/>
              </a:solidFill>
              <a:prstDash val="solid"/>
              <a:round/>
              <a:headEnd type="none" w="sm" len="sm"/>
              <a:tailEnd type="none" w="sm" len="sm"/>
            </a:ln>
          </a:bottom>
          <a:insideH>
            <a:ln w="28575" cap="flat" cmpd="sng">
              <a:solidFill>
                <a:srgbClr val="1C4587"/>
              </a:solidFill>
              <a:prstDash val="solid"/>
              <a:round/>
              <a:headEnd type="none" w="sm" len="sm"/>
              <a:tailEnd type="none" w="sm" len="sm"/>
            </a:ln>
          </a:insideH>
          <a:insideV>
            <a:ln w="28575" cap="flat" cmpd="sng">
              <a:solidFill>
                <a:srgbClr val="1C4587"/>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8" d="100"/>
          <a:sy n="198" d="100"/>
        </p:scale>
        <p:origin x="1476" y="96"/>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font" Target="fonts/font1.fntdata"/><Relationship Id="rId226" Type="http://schemas.openxmlformats.org/officeDocument/2006/relationships/font" Target="fonts/font22.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font" Target="fonts/font12.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font" Target="fonts/font2.fntdata"/><Relationship Id="rId227" Type="http://schemas.openxmlformats.org/officeDocument/2006/relationships/presProps" Target="pres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font" Target="fonts/font13.fntdata"/><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font" Target="fonts/font3.fntdata"/><Relationship Id="rId228" Type="http://schemas.openxmlformats.org/officeDocument/2006/relationships/viewProps" Target="viewProp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font" Target="fonts/font14.fntdata"/><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font" Target="fonts/font4.fntdata"/><Relationship Id="rId229" Type="http://schemas.openxmlformats.org/officeDocument/2006/relationships/theme" Target="theme/theme1.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font" Target="fonts/font15.fntdata"/><Relationship Id="rId230" Type="http://schemas.openxmlformats.org/officeDocument/2006/relationships/tableStyles" Target="tableStyle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font" Target="fonts/font5.fntdata"/><Relationship Id="rId190" Type="http://schemas.openxmlformats.org/officeDocument/2006/relationships/slide" Target="slides/slide185.xml"/><Relationship Id="rId204" Type="http://schemas.openxmlformats.org/officeDocument/2006/relationships/notesMaster" Target="notesMasters/notesMaster1.xml"/><Relationship Id="rId220" Type="http://schemas.openxmlformats.org/officeDocument/2006/relationships/font" Target="fonts/font16.fntdata"/><Relationship Id="rId225" Type="http://schemas.openxmlformats.org/officeDocument/2006/relationships/font" Target="fonts/font21.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font" Target="fonts/font6.fntdata"/><Relationship Id="rId215" Type="http://schemas.openxmlformats.org/officeDocument/2006/relationships/font" Target="fonts/font11.fntdata"/><Relationship Id="rId26" Type="http://schemas.openxmlformats.org/officeDocument/2006/relationships/slide" Target="slides/slide21.xml"/><Relationship Id="rId231" Type="http://schemas.microsoft.com/office/2015/10/relationships/revisionInfo" Target="revisionInfo.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font" Target="fonts/font17.fntdata"/><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font" Target="fonts/font7.fntdata"/><Relationship Id="rId232" Type="http://schemas.microsoft.com/office/2018/10/relationships/authors" Target="author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font" Target="fonts/font18.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font" Target="fonts/font8.fntdata"/><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font" Target="fonts/font19.fntdata"/><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font" Target="fonts/font20.fntdata"/><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font" Target="fonts/font10.fntdata"/></Relationships>
</file>

<file path=ppt/comments/modernComment_C54_B23A6C66.xml><?xml version="1.0" encoding="utf-8"?>
<p188:cmLst xmlns:a="http://schemas.openxmlformats.org/drawingml/2006/main" xmlns:r="http://schemas.openxmlformats.org/officeDocument/2006/relationships" xmlns:p188="http://schemas.microsoft.com/office/powerpoint/2018/8/main">
  <p188:cm id="{9B278948-935F-4261-A1A8-A1D6C46227F5}" authorId="{D53CD616-9EF9-F58E-C6C9-340866436BC3}" status="resolved" created="2023-08-25T00:35:26.157" complete="100000">
    <pc:sldMkLst xmlns:pc="http://schemas.microsoft.com/office/powerpoint/2013/main/command">
      <pc:docMk/>
      <pc:sldMk cId="2990173286" sldId="3156"/>
    </pc:sldMkLst>
    <p188:txBody>
      <a:bodyPr/>
      <a:lstStyle/>
      <a:p>
        <a:r>
          <a:rPr lang="en-US"/>
          <a:t>[@Pena, Meryll] Please update Spreadsheet image for CAASPP Security Forms and Remote Administration Status Report.</a:t>
        </a:r>
      </a:p>
    </p188:txBody>
  </p188:cm>
</p188:cmLst>
</file>

<file path=ppt/comments/modernComment_C55_AB62ACB.xml><?xml version="1.0" encoding="utf-8"?>
<p188:cmLst xmlns:a="http://schemas.openxmlformats.org/drawingml/2006/main" xmlns:r="http://schemas.openxmlformats.org/officeDocument/2006/relationships" xmlns:p188="http://schemas.microsoft.com/office/powerpoint/2018/8/main">
  <p188:cm id="{0FE19FC9-6836-405A-B182-BB8B3F2E91E3}" authorId="{D53CD616-9EF9-F58E-C6C9-340866436BC3}" status="resolved" created="2023-08-25T00:33:56.370" complete="100000">
    <pc:sldMkLst xmlns:pc="http://schemas.microsoft.com/office/powerpoint/2013/main/command">
      <pc:docMk/>
      <pc:sldMk cId="179710667" sldId="3157"/>
    </pc:sldMkLst>
    <p188:txBody>
      <a:bodyPr/>
      <a:lstStyle/>
      <a:p>
        <a:r>
          <a:rPr lang="en-US"/>
          <a:t>[@Pena, Meryll] Can you please update with a CAASPP image?</a:t>
        </a:r>
      </a:p>
    </p188:txBody>
  </p188:cm>
</p188:cmLst>
</file>

<file path=ppt/comments/modernComment_C64_F01DC88.xml><?xml version="1.0" encoding="utf-8"?>
<p188:cmLst xmlns:a="http://schemas.openxmlformats.org/drawingml/2006/main" xmlns:r="http://schemas.openxmlformats.org/officeDocument/2006/relationships" xmlns:p188="http://schemas.microsoft.com/office/powerpoint/2018/8/main">
  <p188:cm id="{DD8BC7CA-1345-45DA-9EDD-AFD0645F1C01}" authorId="{D53CD616-9EF9-F58E-C6C9-340866436BC3}" created="2023-08-25T00:44:08.831">
    <ac:deMkLst xmlns:ac="http://schemas.microsoft.com/office/drawing/2013/main/command">
      <pc:docMk xmlns:pc="http://schemas.microsoft.com/office/powerpoint/2013/main/command"/>
      <pc:sldMk xmlns:pc="http://schemas.microsoft.com/office/powerpoint/2013/main/command" cId="251780232" sldId="3172"/>
      <ac:spMk id="3" creationId="{00000000-0000-0000-0000-000000000000}"/>
    </ac:deMkLst>
    <p188:txBody>
      <a:bodyPr/>
      <a:lstStyle/>
      <a:p>
        <a:r>
          <a:rPr lang="en-US"/>
          <a:t>[@Guerra, Edwin] we need an image of the CAASPP Summative Inventory Control Form you created last year and it needs to be posted.</a:t>
        </a:r>
      </a:p>
    </p188:txBody>
  </p188:cm>
</p188:cmLst>
</file>

<file path=ppt/comments/modernComment_D15_1C40AC15.xml><?xml version="1.0" encoding="utf-8"?>
<p188:cmLst xmlns:a="http://schemas.openxmlformats.org/drawingml/2006/main" xmlns:r="http://schemas.openxmlformats.org/officeDocument/2006/relationships" xmlns:p188="http://schemas.microsoft.com/office/powerpoint/2018/8/main">
  <p188:cm id="{0A84A3ED-285F-4876-B6A9-A76F99281F81}" authorId="{73AE3E87-215B-4E5F-05F2-CDE9DF0CE161}" status="resolved" created="2023-08-25T22:30:15.266" complete="100000">
    <ac:deMkLst xmlns:ac="http://schemas.microsoft.com/office/drawing/2013/main/command">
      <pc:docMk xmlns:pc="http://schemas.microsoft.com/office/powerpoint/2013/main/command"/>
      <pc:sldMk xmlns:pc="http://schemas.microsoft.com/office/powerpoint/2013/main/command" cId="474000405" sldId="3349"/>
      <ac:spMk id="4" creationId="{F8865055-BE50-86B3-90E7-214BAEEE2F5A}"/>
    </ac:deMkLst>
    <p188:txBody>
      <a:bodyPr/>
      <a:lstStyle/>
      <a:p>
        <a:r>
          <a:rPr lang="en-US"/>
          <a:t>[@Guerra, Edwin] not sure if this is a place holder for something but fyi there's a text box behind the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3e73e97a5f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3e73e97a5f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60367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Principals are informed by STB via email</a:t>
            </a:r>
          </a:p>
          <a:p>
            <a:pPr marL="171450" indent="-171450">
              <a:buFont typeface="Arial" panose="020B0604020202020204" pitchFamily="34" charset="0"/>
              <a:buChar char="•"/>
            </a:pPr>
            <a:r>
              <a:rPr lang="en-US"/>
              <a:t>Principals must ensure that the student is spoken to regarding the content</a:t>
            </a:r>
            <a:endParaRPr lang="en-US">
              <a:cs typeface="Calibri"/>
            </a:endParaRPr>
          </a:p>
          <a:p>
            <a:pPr marL="171450" indent="-171450">
              <a:buFont typeface="Arial" panose="020B0604020202020204" pitchFamily="34" charset="0"/>
              <a:buChar char="•"/>
            </a:pPr>
            <a:r>
              <a:rPr lang="en-US"/>
              <a:t>School will follow-up with necessary protocols</a:t>
            </a:r>
            <a:endParaRPr lang="en-US">
              <a:cs typeface="Calibri"/>
            </a:endParaRPr>
          </a:p>
          <a:p>
            <a:pPr marL="171450" indent="-171450">
              <a:buFont typeface="Arial" panose="020B0604020202020204" pitchFamily="34" charset="0"/>
              <a:buChar char="•"/>
            </a:pPr>
            <a:r>
              <a:rPr lang="en-US"/>
              <a:t>Principal will inform STB that the situation was addressed</a:t>
            </a:r>
            <a:endParaRPr lang="en-US">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193</a:t>
            </a:fld>
            <a:endParaRPr lang="en-US"/>
          </a:p>
        </p:txBody>
      </p:sp>
    </p:spTree>
    <p:extLst>
      <p:ext uri="{BB962C8B-B14F-4D97-AF65-F5344CB8AC3E}">
        <p14:creationId xmlns:p14="http://schemas.microsoft.com/office/powerpoint/2010/main" val="2549856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lIns="91435" tIns="45717" rIns="91435" bIns="45717"/>
          <a:lstStyle/>
          <a:p>
            <a:fld id="{EB04DCCB-0C2F-42E2-9F79-067F87204EB2}" type="slidenum">
              <a:rPr lang="en-US" smtClean="0"/>
              <a:pPr/>
              <a:t>194</a:t>
            </a:fld>
            <a:endParaRPr lang="en-US"/>
          </a:p>
        </p:txBody>
      </p:sp>
      <p:sp>
        <p:nvSpPr>
          <p:cNvPr id="6" name="Notes Placeholder 5">
            <a:extLst>
              <a:ext uri="{FF2B5EF4-FFF2-40B4-BE49-F238E27FC236}">
                <a16:creationId xmlns:a16="http://schemas.microsoft.com/office/drawing/2014/main" id="{928E825B-3EBD-1A46-9472-CEB3082C90A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0239983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Go back to </a:t>
            </a:r>
            <a:r>
              <a:rPr lang="en-US" err="1"/>
              <a:t>MyPLN</a:t>
            </a:r>
            <a:r>
              <a:rPr lang="en-US"/>
              <a:t> and mark Task 1 complete</a:t>
            </a:r>
            <a:endParaRPr lang="en-US">
              <a:ea typeface="Calibri"/>
              <a:cs typeface="Calibri"/>
            </a:endParaRPr>
          </a:p>
          <a:p>
            <a:r>
              <a:rPr lang="en-US"/>
              <a:t>Activate and Launch Task 2 and complete the Google Form</a:t>
            </a:r>
            <a:endParaRPr lang="en-US">
              <a:cs typeface="Calibri"/>
            </a:endParaRPr>
          </a:p>
          <a:p>
            <a:r>
              <a:rPr lang="en-US"/>
              <a:t>After we vet the attendance records...Zoom Webinar and </a:t>
            </a:r>
            <a:r>
              <a:rPr lang="en-US" err="1"/>
              <a:t>MyPLN</a:t>
            </a:r>
            <a:r>
              <a:rPr lang="en-US"/>
              <a:t> reports, OUR OFFICE will mark you complete and you will see the calendar icon for this session in your completed transcript. You may use the calendar icon record as official proof of completion.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195</a:t>
            </a:fld>
            <a:endParaRPr lang="en-US"/>
          </a:p>
        </p:txBody>
      </p:sp>
    </p:spTree>
    <p:extLst>
      <p:ext uri="{BB962C8B-B14F-4D97-AF65-F5344CB8AC3E}">
        <p14:creationId xmlns:p14="http://schemas.microsoft.com/office/powerpoint/2010/main" val="20032614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196</a:t>
            </a:fld>
            <a:endParaRPr lang="en-US"/>
          </a:p>
        </p:txBody>
      </p:sp>
    </p:spTree>
    <p:extLst>
      <p:ext uri="{BB962C8B-B14F-4D97-AF65-F5344CB8AC3E}">
        <p14:creationId xmlns:p14="http://schemas.microsoft.com/office/powerpoint/2010/main" val="378627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Mark your calendar for the planned system downtime and maintenance dates. Coordinators and Test Examiners will not have access to any systems during this time.  </a:t>
            </a:r>
          </a:p>
          <a:p>
            <a:endParaRPr lang="en-US"/>
          </a:p>
        </p:txBody>
      </p:sp>
    </p:spTree>
    <p:extLst>
      <p:ext uri="{BB962C8B-B14F-4D97-AF65-F5344CB8AC3E}">
        <p14:creationId xmlns:p14="http://schemas.microsoft.com/office/powerpoint/2010/main" val="1904695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goal for CAASPP testing is 100% student participation. It is the expectation of the district that all students complete all required state assessments within each testing window unless they are exempt from testing by either parent exemption or EL newcomer status.</a:t>
            </a:r>
          </a:p>
        </p:txBody>
      </p:sp>
      <p:sp>
        <p:nvSpPr>
          <p:cNvPr id="4" name="Slide Number Placeholder 3"/>
          <p:cNvSpPr>
            <a:spLocks noGrp="1"/>
          </p:cNvSpPr>
          <p:nvPr>
            <p:ph type="sldNum" sz="quarter" idx="10"/>
          </p:nvPr>
        </p:nvSpPr>
        <p:spPr/>
        <p:txBody>
          <a:bodyPr/>
          <a:lstStyle/>
          <a:p>
            <a:fld id="{66DA0179-13A6-4397-A667-99E451554B1A}" type="slidenum">
              <a:rPr lang="en-US" smtClean="0"/>
              <a:pPr/>
              <a:t>31</a:t>
            </a:fld>
            <a:endParaRPr lang="en-US"/>
          </a:p>
        </p:txBody>
      </p:sp>
    </p:spTree>
    <p:extLst>
      <p:ext uri="{BB962C8B-B14F-4D97-AF65-F5344CB8AC3E}">
        <p14:creationId xmlns:p14="http://schemas.microsoft.com/office/powerpoint/2010/main" val="123073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Reference Guide 143508 outline the 2023-24 Initial ELPAC and Initial Alternate ELPAC requirements for Principals, Site ELPAC Coordinators, Test Examiners (TE), and Proctors.</a:t>
            </a:r>
          </a:p>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35</a:t>
            </a:fld>
            <a:endParaRPr lang="en-US"/>
          </a:p>
        </p:txBody>
      </p:sp>
    </p:spTree>
    <p:extLst>
      <p:ext uri="{BB962C8B-B14F-4D97-AF65-F5344CB8AC3E}">
        <p14:creationId xmlns:p14="http://schemas.microsoft.com/office/powerpoint/2010/main" val="69012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 access the Security Affidavit Report from STB Portal, </a:t>
            </a:r>
            <a:r>
              <a:rPr lang="en-US">
                <a:cs typeface="Arial" panose="020B0604020202020204" pitchFamily="34" charset="0"/>
              </a:rPr>
              <a:t>follow steps 1-4.</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42</a:t>
            </a:fld>
            <a:endParaRPr lang="en-US"/>
          </a:p>
        </p:txBody>
      </p:sp>
    </p:spTree>
    <p:extLst>
      <p:ext uri="{BB962C8B-B14F-4D97-AF65-F5344CB8AC3E}">
        <p14:creationId xmlns:p14="http://schemas.microsoft.com/office/powerpoint/2010/main" val="43443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CAASPP Coordinator must designate all CAA TEs in the STB before sharing the Moodle key</a:t>
            </a:r>
          </a:p>
          <a:p>
            <a:pPr marL="171450" indent="-171450">
              <a:buFont typeface="Arial" panose="020B0604020202020204" pitchFamily="34" charset="0"/>
              <a:buChar char="•"/>
            </a:pPr>
            <a:r>
              <a:rPr lang="en-US"/>
              <a:t>TEs who require a Moodle account will have one created by STB in 1-2 business days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43</a:t>
            </a:fld>
            <a:endParaRPr lang="en-US"/>
          </a:p>
        </p:txBody>
      </p:sp>
    </p:spTree>
    <p:extLst>
      <p:ext uri="{BB962C8B-B14F-4D97-AF65-F5344CB8AC3E}">
        <p14:creationId xmlns:p14="http://schemas.microsoft.com/office/powerpoint/2010/main" val="360940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Moodle training platform is used for CAA training. </a:t>
            </a:r>
            <a:endParaRPr lang="en-US">
              <a:cs typeface="Arial" panose="020B0604020202020204" pitchFamily="34" charset="0"/>
            </a:endParaRPr>
          </a:p>
          <a:p>
            <a:pPr marL="171450" indent="-171450">
              <a:buFont typeface="Arial" panose="020B0604020202020204" pitchFamily="34" charset="0"/>
              <a:buChar char="•"/>
            </a:pPr>
            <a:r>
              <a:rPr lang="en-US"/>
              <a:t>Coordinators distribute their school’s Moodle keys to eligible TEs</a:t>
            </a:r>
          </a:p>
        </p:txBody>
      </p:sp>
      <p:sp>
        <p:nvSpPr>
          <p:cNvPr id="4" name="Slide Number Placeholder 3"/>
          <p:cNvSpPr>
            <a:spLocks noGrp="1"/>
          </p:cNvSpPr>
          <p:nvPr>
            <p:ph type="sldNum" sz="quarter" idx="5"/>
          </p:nvPr>
        </p:nvSpPr>
        <p:spPr/>
        <p:txBody>
          <a:bodyPr/>
          <a:lstStyle/>
          <a:p>
            <a:fld id="{1399807D-D128-4837-BF84-5EA633F317AE}" type="slidenum">
              <a:rPr lang="en-US" smtClean="0"/>
              <a:pPr/>
              <a:t>47</a:t>
            </a:fld>
            <a:endParaRPr lang="en-US"/>
          </a:p>
        </p:txBody>
      </p:sp>
    </p:spTree>
    <p:extLst>
      <p:ext uri="{BB962C8B-B14F-4D97-AF65-F5344CB8AC3E}">
        <p14:creationId xmlns:p14="http://schemas.microsoft.com/office/powerpoint/2010/main" val="183135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If the principal or Coordinator have not completed CAASPP Security Requirements or if the coordinator has not been designated in the Principal’s Portal, the Moodle keys will not be available</a:t>
            </a:r>
          </a:p>
          <a:p>
            <a:pPr marL="171450" indent="-171450">
              <a:buFont typeface="Arial" panose="020B0604020202020204" pitchFamily="34" charset="0"/>
              <a:buChar char="•"/>
            </a:pPr>
            <a:r>
              <a:rPr lang="en-US"/>
              <a:t>Only the primary CAASPP Coordinator has access to the Moodle key.</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49</a:t>
            </a:fld>
            <a:endParaRPr lang="en-US"/>
          </a:p>
        </p:txBody>
      </p:sp>
    </p:spTree>
    <p:extLst>
      <p:ext uri="{BB962C8B-B14F-4D97-AF65-F5344CB8AC3E}">
        <p14:creationId xmlns:p14="http://schemas.microsoft.com/office/powerpoint/2010/main" val="2792255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Provide these instructions to your Test Examiners.</a:t>
            </a:r>
          </a:p>
        </p:txBody>
      </p:sp>
      <p:sp>
        <p:nvSpPr>
          <p:cNvPr id="4" name="Slide Number Placeholder 3"/>
          <p:cNvSpPr>
            <a:spLocks noGrp="1"/>
          </p:cNvSpPr>
          <p:nvPr>
            <p:ph type="sldNum" sz="quarter" idx="5"/>
          </p:nvPr>
        </p:nvSpPr>
        <p:spPr/>
        <p:txBody>
          <a:bodyPr/>
          <a:lstStyle/>
          <a:p>
            <a:fld id="{1399807D-D128-4837-BF84-5EA633F317AE}" type="slidenum">
              <a:rPr lang="en-US" smtClean="0"/>
              <a:pPr/>
              <a:t>51</a:t>
            </a:fld>
            <a:endParaRPr lang="en-US"/>
          </a:p>
        </p:txBody>
      </p:sp>
    </p:spTree>
    <p:extLst>
      <p:ext uri="{BB962C8B-B14F-4D97-AF65-F5344CB8AC3E}">
        <p14:creationId xmlns:p14="http://schemas.microsoft.com/office/powerpoint/2010/main" val="2539740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next set of slides provide instructions for accessing the CAA Moodle Course in the Moodle platform. Share these instructions with your TEs.  </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53</a:t>
            </a:fld>
            <a:endParaRPr lang="en-US"/>
          </a:p>
        </p:txBody>
      </p:sp>
    </p:spTree>
    <p:extLst>
      <p:ext uri="{BB962C8B-B14F-4D97-AF65-F5344CB8AC3E}">
        <p14:creationId xmlns:p14="http://schemas.microsoft.com/office/powerpoint/2010/main" val="429295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400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Follow steps 1-4 to access the Security Affidavit Report from STB Portal.</a:t>
            </a:r>
          </a:p>
          <a:p>
            <a:endParaRPr lang="en-US">
              <a:cs typeface="Arial" panose="020B0604020202020204" pitchFamily="34" charset="0"/>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56</a:t>
            </a:fld>
            <a:endParaRPr lang="en-US"/>
          </a:p>
        </p:txBody>
      </p:sp>
    </p:spTree>
    <p:extLst>
      <p:ext uri="{BB962C8B-B14F-4D97-AF65-F5344CB8AC3E}">
        <p14:creationId xmlns:p14="http://schemas.microsoft.com/office/powerpoint/2010/main" val="584037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Process for monitoring completion of TE and Proctor training is the same as last year. </a:t>
            </a:r>
            <a:endParaRPr lang="en-US">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57</a:t>
            </a:fld>
            <a:endParaRPr lang="en-US"/>
          </a:p>
        </p:txBody>
      </p:sp>
    </p:spTree>
    <p:extLst>
      <p:ext uri="{BB962C8B-B14F-4D97-AF65-F5344CB8AC3E}">
        <p14:creationId xmlns:p14="http://schemas.microsoft.com/office/powerpoint/2010/main" val="2738160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Arial" panose="020B0604020202020204" pitchFamily="34" charset="0"/>
              </a:rPr>
              <a:t>Troubleshooting the Affidavit and Agreement Report</a:t>
            </a:r>
          </a:p>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58</a:t>
            </a:fld>
            <a:endParaRPr lang="en-US"/>
          </a:p>
        </p:txBody>
      </p:sp>
    </p:spTree>
    <p:extLst>
      <p:ext uri="{BB962C8B-B14F-4D97-AF65-F5344CB8AC3E}">
        <p14:creationId xmlns:p14="http://schemas.microsoft.com/office/powerpoint/2010/main" val="3609841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59</a:t>
            </a:fld>
            <a:endParaRPr lang="en-US"/>
          </a:p>
        </p:txBody>
      </p:sp>
    </p:spTree>
    <p:extLst>
      <p:ext uri="{BB962C8B-B14F-4D97-AF65-F5344CB8AC3E}">
        <p14:creationId xmlns:p14="http://schemas.microsoft.com/office/powerpoint/2010/main" val="180905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Share the school’s Science form number with TEs. This may be different than the form number for ELA/Math. If a new student enrolls and has a paused test, the coordinator will need to verify the previous school's form number. If the form number is different, the school will need to use the previous school's form number DFA to finish administering the test. Contact STB for the correct DFA.</a:t>
            </a: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64</a:t>
            </a:fld>
            <a:endParaRPr lang="en-US"/>
          </a:p>
        </p:txBody>
      </p:sp>
    </p:spTree>
    <p:extLst>
      <p:ext uri="{BB962C8B-B14F-4D97-AF65-F5344CB8AC3E}">
        <p14:creationId xmlns:p14="http://schemas.microsoft.com/office/powerpoint/2010/main" val="263016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66</a:t>
            </a:fld>
            <a:endParaRPr lang="en-US"/>
          </a:p>
        </p:txBody>
      </p:sp>
    </p:spTree>
    <p:extLst>
      <p:ext uri="{BB962C8B-B14F-4D97-AF65-F5344CB8AC3E}">
        <p14:creationId xmlns:p14="http://schemas.microsoft.com/office/powerpoint/2010/main" val="123634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67</a:t>
            </a:fld>
            <a:endParaRPr lang="en-US"/>
          </a:p>
        </p:txBody>
      </p:sp>
    </p:spTree>
    <p:extLst>
      <p:ext uri="{BB962C8B-B14F-4D97-AF65-F5344CB8AC3E}">
        <p14:creationId xmlns:p14="http://schemas.microsoft.com/office/powerpoint/2010/main" val="3614372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68</a:t>
            </a:fld>
            <a:endParaRPr lang="en-US"/>
          </a:p>
        </p:txBody>
      </p:sp>
    </p:spTree>
    <p:extLst>
      <p:ext uri="{BB962C8B-B14F-4D97-AF65-F5344CB8AC3E}">
        <p14:creationId xmlns:p14="http://schemas.microsoft.com/office/powerpoint/2010/main" val="3726367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Review the tables during your school based-training</a:t>
            </a:r>
          </a:p>
        </p:txBody>
      </p:sp>
      <p:sp>
        <p:nvSpPr>
          <p:cNvPr id="4" name="Slide Number Placeholder 3"/>
          <p:cNvSpPr>
            <a:spLocks noGrp="1"/>
          </p:cNvSpPr>
          <p:nvPr>
            <p:ph type="sldNum" sz="quarter" idx="5"/>
          </p:nvPr>
        </p:nvSpPr>
        <p:spPr/>
        <p:txBody>
          <a:bodyPr/>
          <a:lstStyle/>
          <a:p>
            <a:fld id="{1399807D-D128-4837-BF84-5EA633F317AE}" type="slidenum">
              <a:rPr lang="en-US" smtClean="0"/>
              <a:pPr/>
              <a:t>71</a:t>
            </a:fld>
            <a:endParaRPr lang="en-US"/>
          </a:p>
        </p:txBody>
      </p:sp>
    </p:spTree>
    <p:extLst>
      <p:ext uri="{BB962C8B-B14F-4D97-AF65-F5344CB8AC3E}">
        <p14:creationId xmlns:p14="http://schemas.microsoft.com/office/powerpoint/2010/main" val="2307093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DFAs are required for administration of the CAA. They are secure, therefore, only available to Test Examiners who have met the requirements and have a TOMS account. They should NEVER be emailed or shared electronically. You may print a copy for the TEs but they must be checked in/out to maintain security.</a:t>
            </a:r>
          </a:p>
        </p:txBody>
      </p:sp>
      <p:sp>
        <p:nvSpPr>
          <p:cNvPr id="4" name="Slide Number Placeholder 3"/>
          <p:cNvSpPr>
            <a:spLocks noGrp="1"/>
          </p:cNvSpPr>
          <p:nvPr>
            <p:ph type="sldNum" sz="quarter" idx="5"/>
          </p:nvPr>
        </p:nvSpPr>
        <p:spPr/>
        <p:txBody>
          <a:bodyPr/>
          <a:lstStyle/>
          <a:p>
            <a:fld id="{1399807D-D128-4837-BF84-5EA633F317AE}" type="slidenum">
              <a:rPr lang="en-US" smtClean="0"/>
              <a:pPr/>
              <a:t>72</a:t>
            </a:fld>
            <a:endParaRPr lang="en-US"/>
          </a:p>
        </p:txBody>
      </p:sp>
    </p:spTree>
    <p:extLst>
      <p:ext uri="{BB962C8B-B14F-4D97-AF65-F5344CB8AC3E}">
        <p14:creationId xmlns:p14="http://schemas.microsoft.com/office/powerpoint/2010/main" val="3593959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e73e97a5f_3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e73e97a5f_3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280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73</a:t>
            </a:fld>
            <a:endParaRPr lang="en-US"/>
          </a:p>
        </p:txBody>
      </p:sp>
    </p:spTree>
    <p:extLst>
      <p:ext uri="{BB962C8B-B14F-4D97-AF65-F5344CB8AC3E}">
        <p14:creationId xmlns:p14="http://schemas.microsoft.com/office/powerpoint/2010/main" val="1430603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74</a:t>
            </a:fld>
            <a:endParaRPr lang="en-US"/>
          </a:p>
        </p:txBody>
      </p:sp>
    </p:spTree>
    <p:extLst>
      <p:ext uri="{BB962C8B-B14F-4D97-AF65-F5344CB8AC3E}">
        <p14:creationId xmlns:p14="http://schemas.microsoft.com/office/powerpoint/2010/main" val="3331228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75</a:t>
            </a:fld>
            <a:endParaRPr lang="en-US"/>
          </a:p>
        </p:txBody>
      </p:sp>
    </p:spTree>
    <p:extLst>
      <p:ext uri="{BB962C8B-B14F-4D97-AF65-F5344CB8AC3E}">
        <p14:creationId xmlns:p14="http://schemas.microsoft.com/office/powerpoint/2010/main" val="2903695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76</a:t>
            </a:fld>
            <a:endParaRPr lang="en-US"/>
          </a:p>
        </p:txBody>
      </p:sp>
    </p:spTree>
    <p:extLst>
      <p:ext uri="{BB962C8B-B14F-4D97-AF65-F5344CB8AC3E}">
        <p14:creationId xmlns:p14="http://schemas.microsoft.com/office/powerpoint/2010/main" val="2775500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Calibri"/>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80</a:t>
            </a:fld>
            <a:endParaRPr lang="en-US"/>
          </a:p>
        </p:txBody>
      </p:sp>
    </p:spTree>
    <p:extLst>
      <p:ext uri="{BB962C8B-B14F-4D97-AF65-F5344CB8AC3E}">
        <p14:creationId xmlns:p14="http://schemas.microsoft.com/office/powerpoint/2010/main" val="2236647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Calibri"/>
              </a:rPr>
              <a:t>All testing incidents must be reported in STAIRS</a:t>
            </a:r>
          </a:p>
          <a:p>
            <a:pPr marL="285750" indent="-285750">
              <a:buFont typeface="Arial"/>
              <a:buChar char="•"/>
            </a:pPr>
            <a:r>
              <a:rPr lang="en-US">
                <a:ea typeface="Calibri"/>
                <a:cs typeface="Calibri"/>
              </a:rPr>
              <a:t>Any security breach must be reported in STAIRS and to STB directly</a:t>
            </a:r>
          </a:p>
        </p:txBody>
      </p:sp>
      <p:sp>
        <p:nvSpPr>
          <p:cNvPr id="4" name="Slide Number Placeholder 3"/>
          <p:cNvSpPr>
            <a:spLocks noGrp="1"/>
          </p:cNvSpPr>
          <p:nvPr>
            <p:ph type="sldNum" sz="quarter" idx="5"/>
          </p:nvPr>
        </p:nvSpPr>
        <p:spPr/>
        <p:txBody>
          <a:bodyPr/>
          <a:lstStyle/>
          <a:p>
            <a:fld id="{1399807D-D128-4837-BF84-5EA633F317AE}" type="slidenum">
              <a:rPr lang="en-US" smtClean="0"/>
              <a:pPr/>
              <a:t>81</a:t>
            </a:fld>
            <a:endParaRPr lang="en-US"/>
          </a:p>
        </p:txBody>
      </p:sp>
    </p:spTree>
    <p:extLst>
      <p:ext uri="{BB962C8B-B14F-4D97-AF65-F5344CB8AC3E}">
        <p14:creationId xmlns:p14="http://schemas.microsoft.com/office/powerpoint/2010/main" val="1247789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pPr>
            <a:r>
              <a:rPr lang="en-US">
                <a:cs typeface="Calibri"/>
              </a:rPr>
              <a:t>Call STB for support</a:t>
            </a:r>
          </a:p>
        </p:txBody>
      </p:sp>
      <p:sp>
        <p:nvSpPr>
          <p:cNvPr id="4" name="Slide Number Placeholder 3"/>
          <p:cNvSpPr>
            <a:spLocks noGrp="1"/>
          </p:cNvSpPr>
          <p:nvPr>
            <p:ph type="sldNum" sz="quarter" idx="5"/>
          </p:nvPr>
        </p:nvSpPr>
        <p:spPr/>
        <p:txBody>
          <a:bodyPr/>
          <a:lstStyle/>
          <a:p>
            <a:fld id="{1399807D-D128-4837-BF84-5EA633F317AE}" type="slidenum">
              <a:rPr lang="en-US" smtClean="0"/>
              <a:pPr/>
              <a:t>82</a:t>
            </a:fld>
            <a:endParaRPr lang="en-US"/>
          </a:p>
        </p:txBody>
      </p:sp>
    </p:spTree>
    <p:extLst>
      <p:ext uri="{BB962C8B-B14F-4D97-AF65-F5344CB8AC3E}">
        <p14:creationId xmlns:p14="http://schemas.microsoft.com/office/powerpoint/2010/main" val="1297917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84</a:t>
            </a:fld>
            <a:endParaRPr lang="en-US"/>
          </a:p>
        </p:txBody>
      </p:sp>
    </p:spTree>
    <p:extLst>
      <p:ext uri="{BB962C8B-B14F-4D97-AF65-F5344CB8AC3E}">
        <p14:creationId xmlns:p14="http://schemas.microsoft.com/office/powerpoint/2010/main" val="3367883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95</a:t>
            </a:fld>
            <a:endParaRPr lang="en-US"/>
          </a:p>
        </p:txBody>
      </p:sp>
    </p:spTree>
    <p:extLst>
      <p:ext uri="{BB962C8B-B14F-4D97-AF65-F5344CB8AC3E}">
        <p14:creationId xmlns:p14="http://schemas.microsoft.com/office/powerpoint/2010/main" val="1369977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96</a:t>
            </a:fld>
            <a:endParaRPr lang="en-US"/>
          </a:p>
        </p:txBody>
      </p:sp>
    </p:spTree>
    <p:extLst>
      <p:ext uri="{BB962C8B-B14F-4D97-AF65-F5344CB8AC3E}">
        <p14:creationId xmlns:p14="http://schemas.microsoft.com/office/powerpoint/2010/main" val="273823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730274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105</a:t>
            </a:fld>
            <a:endParaRPr lang="en-US"/>
          </a:p>
        </p:txBody>
      </p:sp>
    </p:spTree>
    <p:extLst>
      <p:ext uri="{BB962C8B-B14F-4D97-AF65-F5344CB8AC3E}">
        <p14:creationId xmlns:p14="http://schemas.microsoft.com/office/powerpoint/2010/main" val="2972638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106</a:t>
            </a:fld>
            <a:endParaRPr lang="en-US"/>
          </a:p>
        </p:txBody>
      </p:sp>
    </p:spTree>
    <p:extLst>
      <p:ext uri="{BB962C8B-B14F-4D97-AF65-F5344CB8AC3E}">
        <p14:creationId xmlns:p14="http://schemas.microsoft.com/office/powerpoint/2010/main" val="8983905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107</a:t>
            </a:fld>
            <a:endParaRPr lang="en-US"/>
          </a:p>
        </p:txBody>
      </p:sp>
    </p:spTree>
    <p:extLst>
      <p:ext uri="{BB962C8B-B14F-4D97-AF65-F5344CB8AC3E}">
        <p14:creationId xmlns:p14="http://schemas.microsoft.com/office/powerpoint/2010/main" val="589864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108</a:t>
            </a:fld>
            <a:endParaRPr lang="en-US"/>
          </a:p>
        </p:txBody>
      </p:sp>
    </p:spTree>
    <p:extLst>
      <p:ext uri="{BB962C8B-B14F-4D97-AF65-F5344CB8AC3E}">
        <p14:creationId xmlns:p14="http://schemas.microsoft.com/office/powerpoint/2010/main" val="4071074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115</a:t>
            </a:fld>
            <a:endParaRPr lang="en-US"/>
          </a:p>
        </p:txBody>
      </p:sp>
    </p:spTree>
    <p:extLst>
      <p:ext uri="{BB962C8B-B14F-4D97-AF65-F5344CB8AC3E}">
        <p14:creationId xmlns:p14="http://schemas.microsoft.com/office/powerpoint/2010/main" val="584037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117</a:t>
            </a:fld>
            <a:endParaRPr lang="en-US"/>
          </a:p>
        </p:txBody>
      </p:sp>
    </p:spTree>
    <p:extLst>
      <p:ext uri="{BB962C8B-B14F-4D97-AF65-F5344CB8AC3E}">
        <p14:creationId xmlns:p14="http://schemas.microsoft.com/office/powerpoint/2010/main" val="5840370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99807D-D128-4837-BF84-5EA633F317AE}" type="slidenum">
              <a:rPr lang="en-US" smtClean="0"/>
              <a:pPr/>
              <a:t>118</a:t>
            </a:fld>
            <a:endParaRPr lang="en-US"/>
          </a:p>
        </p:txBody>
      </p:sp>
    </p:spTree>
    <p:extLst>
      <p:ext uri="{BB962C8B-B14F-4D97-AF65-F5344CB8AC3E}">
        <p14:creationId xmlns:p14="http://schemas.microsoft.com/office/powerpoint/2010/main" val="1139705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Note that employees of our district who serve as Test Examiners are required to sign a CAASPP Security Affidavit in STB Portal and when logging into CAASPP TOMS for the first time. The state also has an authentication process set up for TOMS account holders who are logging into TOMS on a different device.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121</a:t>
            </a:fld>
            <a:endParaRPr lang="en-US"/>
          </a:p>
        </p:txBody>
      </p:sp>
    </p:spTree>
    <p:extLst>
      <p:ext uri="{BB962C8B-B14F-4D97-AF65-F5344CB8AC3E}">
        <p14:creationId xmlns:p14="http://schemas.microsoft.com/office/powerpoint/2010/main" val="2183940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123</a:t>
            </a:fld>
            <a:endParaRPr lang="en-US"/>
          </a:p>
        </p:txBody>
      </p:sp>
    </p:spTree>
    <p:extLst>
      <p:ext uri="{BB962C8B-B14F-4D97-AF65-F5344CB8AC3E}">
        <p14:creationId xmlns:p14="http://schemas.microsoft.com/office/powerpoint/2010/main" val="2265051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ask you to please be cautious before logging into to TOMS with your CAASPP Coordinator role and creating accounts. You should first, ask yourself three important question: </a:t>
            </a:r>
          </a:p>
          <a:p>
            <a:r>
              <a:rPr lang="en-US" b="1"/>
              <a:t>Did you verify the completion of requirements in the STB Portal?</a:t>
            </a:r>
          </a:p>
          <a:p>
            <a:r>
              <a:rPr lang="en-US" b="1"/>
              <a:t>Did you designate the individual in the STB Portal?</a:t>
            </a:r>
            <a:endParaRPr lang="en-US"/>
          </a:p>
          <a:p>
            <a:r>
              <a:rPr lang="en-US" b="1"/>
              <a:t>Do you have the TE’s Moodle calibration certificate(s)?</a:t>
            </a:r>
            <a:endParaRPr lang="en-US"/>
          </a:p>
          <a:p>
            <a:r>
              <a:rPr lang="en-US"/>
              <a:t>By doing so, you will prevent unauthorized access to secure materials and ensure that TEs are properly trained to administer tests to students at grade levels for which they were trained.</a:t>
            </a: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124</a:t>
            </a:fld>
            <a:endParaRPr lang="en-US"/>
          </a:p>
        </p:txBody>
      </p:sp>
    </p:spTree>
    <p:extLst>
      <p:ext uri="{BB962C8B-B14F-4D97-AF65-F5344CB8AC3E}">
        <p14:creationId xmlns:p14="http://schemas.microsoft.com/office/powerpoint/2010/main" val="834729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cs typeface="Calibri"/>
              </a:rPr>
              <a:t>Bookmark STB website. STB Portal and Coordinator Resources contains valuable District resources. </a:t>
            </a:r>
          </a:p>
          <a:p>
            <a:endParaRPr lang="en-US"/>
          </a:p>
        </p:txBody>
      </p:sp>
    </p:spTree>
    <p:extLst>
      <p:ext uri="{BB962C8B-B14F-4D97-AF65-F5344CB8AC3E}">
        <p14:creationId xmlns:p14="http://schemas.microsoft.com/office/powerpoint/2010/main" val="2457356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When you are ready to create accounts, you have choices. You can either create the accounts one by one or for several users using the batch file upload template available on the TOMS Users page. This slide calls out the buttons and fields you will need to create the user’s profile prior to adding the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125</a:t>
            </a:fld>
            <a:endParaRPr lang="en-US"/>
          </a:p>
        </p:txBody>
      </p:sp>
    </p:spTree>
    <p:extLst>
      <p:ext uri="{BB962C8B-B14F-4D97-AF65-F5344CB8AC3E}">
        <p14:creationId xmlns:p14="http://schemas.microsoft.com/office/powerpoint/2010/main" val="2356458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is a screenshot of the next page.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126</a:t>
            </a:fld>
            <a:endParaRPr lang="en-US"/>
          </a:p>
        </p:txBody>
      </p:sp>
    </p:spTree>
    <p:extLst>
      <p:ext uri="{BB962C8B-B14F-4D97-AF65-F5344CB8AC3E}">
        <p14:creationId xmlns:p14="http://schemas.microsoft.com/office/powerpoint/2010/main" val="4037128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page is very important as it allows you to save the user profile and assigned role.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127</a:t>
            </a:fld>
            <a:endParaRPr lang="en-US"/>
          </a:p>
        </p:txBody>
      </p:sp>
    </p:spTree>
    <p:extLst>
      <p:ext uri="{BB962C8B-B14F-4D97-AF65-F5344CB8AC3E}">
        <p14:creationId xmlns:p14="http://schemas.microsoft.com/office/powerpoint/2010/main" val="669934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Be mindful of when you create accounts for TEs as the link will expire in 30 min.</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128</a:t>
            </a:fld>
            <a:endParaRPr lang="en-US"/>
          </a:p>
        </p:txBody>
      </p:sp>
    </p:spTree>
    <p:extLst>
      <p:ext uri="{BB962C8B-B14F-4D97-AF65-F5344CB8AC3E}">
        <p14:creationId xmlns:p14="http://schemas.microsoft.com/office/powerpoint/2010/main" val="2506012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Please be sure to inform the individual/s you have created accounts for in advance. They will need to be prepared to finalize the creation of the account by completing steps 1-3 on this slide. As mentioned, they should also be informed that there are multiple affidavits to sign. Having signed the TOMS affidavit in advance of test administration is key because otherwise they will not see CAA as an option in the TA Interface.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129</a:t>
            </a:fld>
            <a:endParaRPr lang="en-US"/>
          </a:p>
        </p:txBody>
      </p:sp>
    </p:spTree>
    <p:extLst>
      <p:ext uri="{BB962C8B-B14F-4D97-AF65-F5344CB8AC3E}">
        <p14:creationId xmlns:p14="http://schemas.microsoft.com/office/powerpoint/2010/main" val="23507868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Check the </a:t>
            </a:r>
            <a:r>
              <a:rPr lang="en-US" sz="1200" i="1">
                <a:solidFill>
                  <a:schemeClr val="bg1"/>
                </a:solidFill>
                <a:latin typeface="Arial" panose="020B0604020202020204" pitchFamily="34" charset="0"/>
                <a:ea typeface="Tahoma"/>
                <a:cs typeface="Arial" panose="020B0604020202020204" pitchFamily="34" charset="0"/>
              </a:rPr>
              <a:t>Security Forms and Remote Administration Status Report</a:t>
            </a:r>
            <a:r>
              <a:rPr lang="en-US" sz="1200">
                <a:solidFill>
                  <a:schemeClr val="bg1"/>
                </a:solidFill>
                <a:latin typeface="Arial" panose="020B0604020202020204" pitchFamily="34" charset="0"/>
                <a:ea typeface="Tahoma"/>
                <a:cs typeface="Arial" panose="020B0604020202020204" pitchFamily="34" charset="0"/>
              </a:rPr>
              <a:t> frequently.</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130</a:t>
            </a:fld>
            <a:endParaRPr lang="en-US"/>
          </a:p>
        </p:txBody>
      </p:sp>
    </p:spTree>
    <p:extLst>
      <p:ext uri="{BB962C8B-B14F-4D97-AF65-F5344CB8AC3E}">
        <p14:creationId xmlns:p14="http://schemas.microsoft.com/office/powerpoint/2010/main" val="1906540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As mentioned earlier in the presentation, the CAASPP Website is the gateway to various systems needed to perform your tasks. The landing page provides the radio buttons to access these systems. The Completion Status system is one and accessible here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132</a:t>
            </a:fld>
            <a:endParaRPr lang="en-US"/>
          </a:p>
        </p:txBody>
      </p:sp>
    </p:spTree>
    <p:extLst>
      <p:ext uri="{BB962C8B-B14F-4D97-AF65-F5344CB8AC3E}">
        <p14:creationId xmlns:p14="http://schemas.microsoft.com/office/powerpoint/2010/main" val="9180946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Follow the steps indicated to access the Plan and Manage Testing Portal</a:t>
            </a:r>
          </a:p>
        </p:txBody>
      </p:sp>
      <p:sp>
        <p:nvSpPr>
          <p:cNvPr id="4" name="Slide Number Placeholder 3"/>
          <p:cNvSpPr>
            <a:spLocks noGrp="1"/>
          </p:cNvSpPr>
          <p:nvPr>
            <p:ph type="sldNum" sz="quarter" idx="5"/>
          </p:nvPr>
        </p:nvSpPr>
        <p:spPr/>
        <p:txBody>
          <a:bodyPr/>
          <a:lstStyle/>
          <a:p>
            <a:fld id="{CE9AE2DE-B0BF-A043-A27D-DBBB8CDAA36A}" type="slidenum">
              <a:rPr lang="en-US" smtClean="0"/>
              <a:t>133</a:t>
            </a:fld>
            <a:endParaRPr lang="en-US"/>
          </a:p>
        </p:txBody>
      </p:sp>
    </p:spTree>
    <p:extLst>
      <p:ext uri="{BB962C8B-B14F-4D97-AF65-F5344CB8AC3E}">
        <p14:creationId xmlns:p14="http://schemas.microsoft.com/office/powerpoint/2010/main" val="2604030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a:t>Select your test</a:t>
            </a:r>
            <a:endParaRPr lang="en-US">
              <a:ea typeface="Calibri" panose="020F0502020204030204"/>
              <a:cs typeface="Arial" panose="020B0604020202020204" pitchFamily="34" charset="0"/>
            </a:endParaRPr>
          </a:p>
          <a:p>
            <a:pPr marL="228600" indent="-228600">
              <a:buAutoNum type="arabicPeriod"/>
            </a:pPr>
            <a:r>
              <a:rPr lang="en-US"/>
              <a:t>Apply filters such as:</a:t>
            </a:r>
            <a:endParaRPr lang="en-US">
              <a:ea typeface="Calibri" panose="020F0502020204030204"/>
              <a:cs typeface="Arial" panose="020B0604020202020204" pitchFamily="34" charset="0"/>
            </a:endParaRPr>
          </a:p>
          <a:p>
            <a:pPr marL="628650" lvl="1" indent="-171450">
              <a:buFont typeface="Arial" panose="020B0604020202020204" pitchFamily="34" charset="0"/>
              <a:buChar char="•"/>
            </a:pPr>
            <a:r>
              <a:rPr lang="en-US"/>
              <a:t>Students who have completed any opportunity</a:t>
            </a:r>
            <a:endParaRPr lang="en-US">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Students who have not completed any opportunity</a:t>
            </a:r>
            <a:endParaRPr lang="en-US">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Students whose test have expired</a:t>
            </a:r>
            <a:endParaRPr lang="en-US">
              <a:cs typeface="Arial" panose="020B0604020202020204" pitchFamily="34" charset="0"/>
            </a:endParaRPr>
          </a:p>
          <a:p>
            <a:pPr marL="228600" indent="-228600">
              <a:buAutoNum type="arabicPeriod"/>
              <a:defRPr/>
            </a:pPr>
            <a:r>
              <a:rPr lang="en-US"/>
              <a:t>Generate or Export the Report to view or export the report</a:t>
            </a:r>
            <a:endParaRPr lang="en-US">
              <a:ea typeface="Calibri" panose="020F0502020204030204"/>
              <a:cs typeface="Arial" panose="020B0604020202020204" pitchFamily="34" charset="0"/>
            </a:endParaRP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134</a:t>
            </a:fld>
            <a:endParaRPr lang="en-US"/>
          </a:p>
        </p:txBody>
      </p:sp>
    </p:spTree>
    <p:extLst>
      <p:ext uri="{BB962C8B-B14F-4D97-AF65-F5344CB8AC3E}">
        <p14:creationId xmlns:p14="http://schemas.microsoft.com/office/powerpoint/2010/main" val="27322577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Run this report frequently to monitor completion status for the school site</a:t>
            </a:r>
          </a:p>
          <a:p>
            <a:pPr marL="171450" indent="-171450">
              <a:buFont typeface="Arial" panose="020B0604020202020204" pitchFamily="34" charset="0"/>
              <a:buChar char="•"/>
            </a:pPr>
            <a:r>
              <a:rPr lang="en-US"/>
              <a:t>If a students test is paused, they must log in and complete the test prior to the test expiring</a:t>
            </a:r>
          </a:p>
        </p:txBody>
      </p:sp>
      <p:sp>
        <p:nvSpPr>
          <p:cNvPr id="4" name="Slide Number Placeholder 3"/>
          <p:cNvSpPr>
            <a:spLocks noGrp="1"/>
          </p:cNvSpPr>
          <p:nvPr>
            <p:ph type="sldNum" sz="quarter" idx="5"/>
          </p:nvPr>
        </p:nvSpPr>
        <p:spPr/>
        <p:txBody>
          <a:bodyPr/>
          <a:lstStyle/>
          <a:p>
            <a:fld id="{CE9AE2DE-B0BF-A043-A27D-DBBB8CDAA36A}" type="slidenum">
              <a:rPr lang="en-US" smtClean="0"/>
              <a:t>135</a:t>
            </a:fld>
            <a:endParaRPr lang="en-US"/>
          </a:p>
        </p:txBody>
      </p:sp>
    </p:spTree>
    <p:extLst>
      <p:ext uri="{BB962C8B-B14F-4D97-AF65-F5344CB8AC3E}">
        <p14:creationId xmlns:p14="http://schemas.microsoft.com/office/powerpoint/2010/main" val="266799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An added</a:t>
            </a:r>
            <a:r>
              <a:rPr lang="en-US">
                <a:cs typeface="Calibri"/>
              </a:rPr>
              <a:t> feature to the STB Portal landing page is a message board. This will provide important announcements and reminders.  </a:t>
            </a:r>
            <a:endParaRPr lang="en-US"/>
          </a:p>
          <a:p>
            <a:endParaRPr lang="en-US"/>
          </a:p>
        </p:txBody>
      </p:sp>
    </p:spTree>
    <p:extLst>
      <p:ext uri="{BB962C8B-B14F-4D97-AF65-F5344CB8AC3E}">
        <p14:creationId xmlns:p14="http://schemas.microsoft.com/office/powerpoint/2010/main" val="1561287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Students require their Student log on credentials, which include the child's first name and Student Statewide Identification number or SSID. This information is private and protected by federal laws. Anyone with access to the PII must have a security affidavit on file and keep the log on credentials secure.</a:t>
            </a:r>
          </a:p>
        </p:txBody>
      </p:sp>
      <p:sp>
        <p:nvSpPr>
          <p:cNvPr id="4" name="Slide Number Placeholder 3"/>
          <p:cNvSpPr>
            <a:spLocks noGrp="1"/>
          </p:cNvSpPr>
          <p:nvPr>
            <p:ph type="sldNum" sz="quarter" idx="5"/>
          </p:nvPr>
        </p:nvSpPr>
        <p:spPr/>
        <p:txBody>
          <a:bodyPr/>
          <a:lstStyle/>
          <a:p>
            <a:fld id="{1399807D-D128-4837-BF84-5EA633F317AE}" type="slidenum">
              <a:rPr lang="en-US" smtClean="0"/>
              <a:pPr/>
              <a:t>137</a:t>
            </a:fld>
            <a:endParaRPr lang="en-US"/>
          </a:p>
        </p:txBody>
      </p:sp>
    </p:spTree>
    <p:extLst>
      <p:ext uri="{BB962C8B-B14F-4D97-AF65-F5344CB8AC3E}">
        <p14:creationId xmlns:p14="http://schemas.microsoft.com/office/powerpoint/2010/main" val="4161237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Arial" panose="020B0604020202020204" pitchFamily="34" charset="0"/>
              </a:rPr>
              <a:t>This information is available in </a:t>
            </a:r>
            <a:r>
              <a:rPr lang="en-US" err="1">
                <a:cs typeface="Arial" panose="020B0604020202020204" pitchFamily="34" charset="0"/>
              </a:rPr>
              <a:t>MiSiS</a:t>
            </a:r>
            <a:r>
              <a:rPr lang="en-US">
                <a:cs typeface="Arial" panose="020B0604020202020204" pitchFamily="34" charset="0"/>
              </a:rPr>
              <a:t>. An administrative role approved by your principal will give you access.</a:t>
            </a:r>
            <a:endParaRPr lang="en-US"/>
          </a:p>
        </p:txBody>
      </p:sp>
      <p:sp>
        <p:nvSpPr>
          <p:cNvPr id="4" name="Slide Number Placeholder 3"/>
          <p:cNvSpPr>
            <a:spLocks noGrp="1"/>
          </p:cNvSpPr>
          <p:nvPr>
            <p:ph type="sldNum" sz="quarter" idx="5"/>
          </p:nvPr>
        </p:nvSpPr>
        <p:spPr/>
        <p:txBody>
          <a:bodyPr/>
          <a:lstStyle/>
          <a:p>
            <a:fld id="{66DA0179-13A6-4397-A667-99E451554B1A}" type="slidenum">
              <a:rPr lang="en-US" smtClean="0"/>
              <a:pPr/>
              <a:t>138</a:t>
            </a:fld>
            <a:endParaRPr lang="en-US"/>
          </a:p>
        </p:txBody>
      </p:sp>
    </p:spTree>
    <p:extLst>
      <p:ext uri="{BB962C8B-B14F-4D97-AF65-F5344CB8AC3E}">
        <p14:creationId xmlns:p14="http://schemas.microsoft.com/office/powerpoint/2010/main" val="131461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coordinator generates the student roster for each teacher administering tests.  If the student cannot log on, check the student’s information on TOMS to verify if it matches the information on the roster. If a student has a preferred name (column B), that name should be used if read out loud. If there is no preferred name, the column will be blank.</a:t>
            </a:r>
          </a:p>
          <a:p>
            <a:endParaRPr lang="en-US"/>
          </a:p>
          <a:p>
            <a:r>
              <a:rPr lang="en-US"/>
              <a:t>Columns D and E are the logon credentials, legal first name and SSID (state). If there is an asterisk by the student’s name in Column J, that means there is another student with the same first name in the class, therefore, teachers must be careful that the correct student’s information is given to the correct student.</a:t>
            </a:r>
          </a:p>
        </p:txBody>
      </p:sp>
      <p:sp>
        <p:nvSpPr>
          <p:cNvPr id="4" name="Slide Number Placeholder 3"/>
          <p:cNvSpPr>
            <a:spLocks noGrp="1"/>
          </p:cNvSpPr>
          <p:nvPr>
            <p:ph type="sldNum" sz="quarter" idx="5"/>
          </p:nvPr>
        </p:nvSpPr>
        <p:spPr/>
        <p:txBody>
          <a:bodyPr/>
          <a:lstStyle/>
          <a:p>
            <a:fld id="{66DA0179-13A6-4397-A667-99E451554B1A}" type="slidenum">
              <a:rPr lang="en-US" smtClean="0"/>
              <a:pPr/>
              <a:t>139</a:t>
            </a:fld>
            <a:endParaRPr lang="en-US"/>
          </a:p>
        </p:txBody>
      </p:sp>
    </p:spTree>
    <p:extLst>
      <p:ext uri="{BB962C8B-B14F-4D97-AF65-F5344CB8AC3E}">
        <p14:creationId xmlns:p14="http://schemas.microsoft.com/office/powerpoint/2010/main" val="2893948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This slide shows a sample student testing label.  It has the student’s logon credentials (first name and SSID) on the top left. Towards the right is an asterisk if another student in the class has the same first name. Below that will be their last name and a preferred name, if any. Underneath that line will be the grade, period, district ID and teacher name. </a:t>
            </a:r>
          </a:p>
        </p:txBody>
      </p:sp>
      <p:sp>
        <p:nvSpPr>
          <p:cNvPr id="4" name="Slide Number Placeholder 3"/>
          <p:cNvSpPr>
            <a:spLocks noGrp="1"/>
          </p:cNvSpPr>
          <p:nvPr>
            <p:ph type="sldNum" sz="quarter" idx="5"/>
          </p:nvPr>
        </p:nvSpPr>
        <p:spPr/>
        <p:txBody>
          <a:bodyPr/>
          <a:lstStyle/>
          <a:p>
            <a:fld id="{66DA0179-13A6-4397-A667-99E451554B1A}" type="slidenum">
              <a:rPr lang="en-US" smtClean="0"/>
              <a:pPr/>
              <a:t>140</a:t>
            </a:fld>
            <a:endParaRPr lang="en-US"/>
          </a:p>
        </p:txBody>
      </p:sp>
    </p:spTree>
    <p:extLst>
      <p:ext uri="{BB962C8B-B14F-4D97-AF65-F5344CB8AC3E}">
        <p14:creationId xmlns:p14="http://schemas.microsoft.com/office/powerpoint/2010/main" val="42349896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The labels to be used have 30 labels per page.  Avery 5160, MACO 3000 or an equivalent label can be used. Click on the Smarter Balanced Labels Job Aid for help, if needed. </a:t>
            </a:r>
          </a:p>
          <a:p>
            <a:pPr>
              <a:defRPr/>
            </a:pPr>
            <a:endParaRPr lang="en-US"/>
          </a:p>
          <a:p>
            <a:pPr>
              <a:defRPr/>
            </a:pP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6DA0179-13A6-4397-A667-99E451554B1A}" type="slidenum">
              <a:rPr lang="en-US" smtClean="0"/>
              <a:pPr/>
              <a:t>141</a:t>
            </a:fld>
            <a:endParaRPr lang="en-US"/>
          </a:p>
        </p:txBody>
      </p:sp>
    </p:spTree>
    <p:extLst>
      <p:ext uri="{BB962C8B-B14F-4D97-AF65-F5344CB8AC3E}">
        <p14:creationId xmlns:p14="http://schemas.microsoft.com/office/powerpoint/2010/main" val="3866010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Daily Inventory Control Forms should be prepared ahead of time and used when checking in/out materials for testing each day.</a:t>
            </a:r>
          </a:p>
        </p:txBody>
      </p:sp>
      <p:sp>
        <p:nvSpPr>
          <p:cNvPr id="4" name="Slide Number Placeholder 3"/>
          <p:cNvSpPr>
            <a:spLocks noGrp="1"/>
          </p:cNvSpPr>
          <p:nvPr>
            <p:ph type="sldNum" sz="quarter" idx="5"/>
          </p:nvPr>
        </p:nvSpPr>
        <p:spPr/>
        <p:txBody>
          <a:bodyPr/>
          <a:lstStyle/>
          <a:p>
            <a:fld id="{CE9AE2DE-B0BF-A043-A27D-DBBB8CDAA36A}" type="slidenum">
              <a:rPr lang="en-US" smtClean="0"/>
              <a:t>142</a:t>
            </a:fld>
            <a:endParaRPr lang="en-US"/>
          </a:p>
        </p:txBody>
      </p:sp>
    </p:spTree>
    <p:extLst>
      <p:ext uri="{BB962C8B-B14F-4D97-AF65-F5344CB8AC3E}">
        <p14:creationId xmlns:p14="http://schemas.microsoft.com/office/powerpoint/2010/main" val="500645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Daily Inventory Control Forms should be prepared ahead of time and used when checking in/out materials for testing each day. This form is certified by the ELPAC Coordinator and may be requested in an audit or for post test documentation.</a:t>
            </a:r>
          </a:p>
        </p:txBody>
      </p:sp>
      <p:sp>
        <p:nvSpPr>
          <p:cNvPr id="4" name="Slide Number Placeholder 3"/>
          <p:cNvSpPr>
            <a:spLocks noGrp="1"/>
          </p:cNvSpPr>
          <p:nvPr>
            <p:ph type="sldNum" sz="quarter" idx="5"/>
          </p:nvPr>
        </p:nvSpPr>
        <p:spPr/>
        <p:txBody>
          <a:bodyPr/>
          <a:lstStyle/>
          <a:p>
            <a:fld id="{CE9AE2DE-B0BF-A043-A27D-DBBB8CDAA36A}" type="slidenum">
              <a:rPr lang="en-US" smtClean="0"/>
              <a:t>143</a:t>
            </a:fld>
            <a:endParaRPr lang="en-US"/>
          </a:p>
        </p:txBody>
      </p:sp>
    </p:spTree>
    <p:extLst>
      <p:ext uri="{BB962C8B-B14F-4D97-AF65-F5344CB8AC3E}">
        <p14:creationId xmlns:p14="http://schemas.microsoft.com/office/powerpoint/2010/main" val="3304874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 LAUSD policy document provides guidance for schools on the use of accessibility resources including universal tools, designated supports and accommodations for both testing programs, ELPAC and CAASPP. Note that our office will release an updated document once the state has published the new Matrix, expected to be released in January.</a:t>
            </a: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145</a:t>
            </a:fld>
            <a:endParaRPr lang="en-US"/>
          </a:p>
        </p:txBody>
      </p:sp>
    </p:spTree>
    <p:extLst>
      <p:ext uri="{BB962C8B-B14F-4D97-AF65-F5344CB8AC3E}">
        <p14:creationId xmlns:p14="http://schemas.microsoft.com/office/powerpoint/2010/main" val="28504129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is a document that identifies which accessibility resources are available for both CAASPP and ELPAC assessments</a:t>
            </a:r>
          </a:p>
        </p:txBody>
      </p:sp>
      <p:sp>
        <p:nvSpPr>
          <p:cNvPr id="4" name="Slide Number Placeholder 3"/>
          <p:cNvSpPr>
            <a:spLocks noGrp="1"/>
          </p:cNvSpPr>
          <p:nvPr>
            <p:ph type="sldNum" sz="quarter" idx="5"/>
          </p:nvPr>
        </p:nvSpPr>
        <p:spPr/>
        <p:txBody>
          <a:bodyPr/>
          <a:lstStyle/>
          <a:p>
            <a:fld id="{CE9AE2DE-B0BF-A043-A27D-DBBB8CDAA36A}" type="slidenum">
              <a:rPr lang="en-US" smtClean="0"/>
              <a:t>146</a:t>
            </a:fld>
            <a:endParaRPr lang="en-US"/>
          </a:p>
        </p:txBody>
      </p:sp>
    </p:spTree>
    <p:extLst>
      <p:ext uri="{BB962C8B-B14F-4D97-AF65-F5344CB8AC3E}">
        <p14:creationId xmlns:p14="http://schemas.microsoft.com/office/powerpoint/2010/main" val="35612879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California Assessment Accountability Resources Matrix indicates if the support is embedded or nonembedded, and contains a brief description</a:t>
            </a:r>
          </a:p>
          <a:p>
            <a:pPr marL="171450" indent="-171450">
              <a:buFont typeface="Arial" panose="020B0604020202020204" pitchFamily="34" charset="0"/>
              <a:buChar char="•"/>
            </a:pPr>
            <a:r>
              <a:rPr lang="en-US"/>
              <a:t>”Yes” means that the support is available</a:t>
            </a:r>
          </a:p>
          <a:p>
            <a:pPr marL="171450" indent="-171450">
              <a:buFont typeface="Arial" panose="020B0604020202020204" pitchFamily="34" charset="0"/>
              <a:buChar char="•"/>
            </a:pPr>
            <a:r>
              <a:rPr lang="en-US"/>
              <a:t>Embedded supports are available through the testing platform and nonembedded supports are provided by the school outside of the testing platform</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147</a:t>
            </a:fld>
            <a:endParaRPr lang="en-US"/>
          </a:p>
        </p:txBody>
      </p:sp>
    </p:spTree>
    <p:extLst>
      <p:ext uri="{BB962C8B-B14F-4D97-AF65-F5344CB8AC3E}">
        <p14:creationId xmlns:p14="http://schemas.microsoft.com/office/powerpoint/2010/main" val="2495605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cs typeface="Calibri"/>
              </a:rPr>
              <a:t>Bookmark STB website. STB Portal and Coordinator Resources contains valuable District resources. </a:t>
            </a:r>
          </a:p>
          <a:p>
            <a:endParaRPr lang="en-US"/>
          </a:p>
        </p:txBody>
      </p:sp>
    </p:spTree>
    <p:extLst>
      <p:ext uri="{BB962C8B-B14F-4D97-AF65-F5344CB8AC3E}">
        <p14:creationId xmlns:p14="http://schemas.microsoft.com/office/powerpoint/2010/main" val="5653111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Additional paperwork is not required for students to use Universal Tools</a:t>
            </a:r>
          </a:p>
        </p:txBody>
      </p:sp>
      <p:sp>
        <p:nvSpPr>
          <p:cNvPr id="4" name="Slide Number Placeholder 3"/>
          <p:cNvSpPr>
            <a:spLocks noGrp="1"/>
          </p:cNvSpPr>
          <p:nvPr>
            <p:ph type="sldNum" sz="quarter" idx="5"/>
          </p:nvPr>
        </p:nvSpPr>
        <p:spPr/>
        <p:txBody>
          <a:bodyPr/>
          <a:lstStyle/>
          <a:p>
            <a:fld id="{CE9AE2DE-B0BF-A043-A27D-DBBB8CDAA36A}" type="slidenum">
              <a:rPr lang="en-US" smtClean="0"/>
              <a:t>148</a:t>
            </a:fld>
            <a:endParaRPr lang="en-US"/>
          </a:p>
        </p:txBody>
      </p:sp>
    </p:spTree>
    <p:extLst>
      <p:ext uri="{BB962C8B-B14F-4D97-AF65-F5344CB8AC3E}">
        <p14:creationId xmlns:p14="http://schemas.microsoft.com/office/powerpoint/2010/main" val="18410750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Attachment B is required for students to use Designated Supports</a:t>
            </a:r>
          </a:p>
          <a:p>
            <a:pPr marL="171450" indent="-171450">
              <a:buFont typeface="Arial" panose="020B0604020202020204" pitchFamily="34" charset="0"/>
              <a:buChar char="•"/>
            </a:pPr>
            <a:r>
              <a:rPr lang="en-US"/>
              <a:t>Students with IEPs/504 Plans may have designated supports listed on the IEP, if not, ATT B may be used</a:t>
            </a:r>
          </a:p>
        </p:txBody>
      </p:sp>
      <p:sp>
        <p:nvSpPr>
          <p:cNvPr id="4" name="Slide Number Placeholder 3"/>
          <p:cNvSpPr>
            <a:spLocks noGrp="1"/>
          </p:cNvSpPr>
          <p:nvPr>
            <p:ph type="sldNum" sz="quarter" idx="5"/>
          </p:nvPr>
        </p:nvSpPr>
        <p:spPr/>
        <p:txBody>
          <a:bodyPr/>
          <a:lstStyle/>
          <a:p>
            <a:fld id="{CE9AE2DE-B0BF-A043-A27D-DBBB8CDAA36A}" type="slidenum">
              <a:rPr lang="en-US" smtClean="0"/>
              <a:t>149</a:t>
            </a:fld>
            <a:endParaRPr lang="en-US"/>
          </a:p>
        </p:txBody>
      </p:sp>
    </p:spTree>
    <p:extLst>
      <p:ext uri="{BB962C8B-B14F-4D97-AF65-F5344CB8AC3E}">
        <p14:creationId xmlns:p14="http://schemas.microsoft.com/office/powerpoint/2010/main" val="25103234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150</a:t>
            </a:fld>
            <a:endParaRPr lang="en-US"/>
          </a:p>
        </p:txBody>
      </p:sp>
    </p:spTree>
    <p:extLst>
      <p:ext uri="{BB962C8B-B14F-4D97-AF65-F5344CB8AC3E}">
        <p14:creationId xmlns:p14="http://schemas.microsoft.com/office/powerpoint/2010/main" val="30192500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151</a:t>
            </a:fld>
            <a:endParaRPr lang="en-US"/>
          </a:p>
        </p:txBody>
      </p:sp>
    </p:spTree>
    <p:extLst>
      <p:ext uri="{BB962C8B-B14F-4D97-AF65-F5344CB8AC3E}">
        <p14:creationId xmlns:p14="http://schemas.microsoft.com/office/powerpoint/2010/main" val="34285801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Accommodations may only be entered for students who have an IEP or Section 504 Plan indicated in TOMS</a:t>
            </a:r>
          </a:p>
          <a:p>
            <a:pPr marL="171450" indent="-171450">
              <a:buFont typeface="Arial" panose="020B0604020202020204" pitchFamily="34" charset="0"/>
              <a:buChar char="•"/>
            </a:pPr>
            <a:r>
              <a:rPr lang="en-US"/>
              <a:t>The CAASPP Coordinator will enter the accommodations indicated on the IEP or Section 504 Plan in TOMS</a:t>
            </a:r>
            <a:endParaRPr lang="en-US">
              <a:ea typeface="Calibri"/>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152</a:t>
            </a:fld>
            <a:endParaRPr lang="en-US"/>
          </a:p>
        </p:txBody>
      </p:sp>
    </p:spTree>
    <p:extLst>
      <p:ext uri="{BB962C8B-B14F-4D97-AF65-F5344CB8AC3E}">
        <p14:creationId xmlns:p14="http://schemas.microsoft.com/office/powerpoint/2010/main" val="22975808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Note that Part 4 of the matrix has an additional section to address supports that are available for Alternate Assessments through the online testing interface.  Some students may need additional supports that are used during daily instruction. </a:t>
            </a:r>
            <a:endParaRPr lang="en-US">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153</a:t>
            </a:fld>
            <a:endParaRPr lang="en-US"/>
          </a:p>
        </p:txBody>
      </p:sp>
    </p:spTree>
    <p:extLst>
      <p:ext uri="{BB962C8B-B14F-4D97-AF65-F5344CB8AC3E}">
        <p14:creationId xmlns:p14="http://schemas.microsoft.com/office/powerpoint/2010/main" val="35089621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Teachers, </a:t>
            </a:r>
            <a:r>
              <a:rPr lang="en-US" err="1">
                <a:ea typeface="Calibri"/>
                <a:cs typeface="Calibri"/>
              </a:rPr>
              <a:t>SpEd</a:t>
            </a:r>
            <a:r>
              <a:rPr lang="en-US">
                <a:ea typeface="Calibri"/>
                <a:cs typeface="Calibri"/>
              </a:rPr>
              <a:t> staff, and students will benefit from viewing the demonstration videos.</a:t>
            </a: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154</a:t>
            </a:fld>
            <a:endParaRPr lang="en-US"/>
          </a:p>
        </p:txBody>
      </p:sp>
    </p:spTree>
    <p:extLst>
      <p:ext uri="{BB962C8B-B14F-4D97-AF65-F5344CB8AC3E}">
        <p14:creationId xmlns:p14="http://schemas.microsoft.com/office/powerpoint/2010/main" val="37531504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spcBef>
                <a:spcPts val="700"/>
              </a:spcBef>
              <a:spcAft>
                <a:spcPts val="600"/>
              </a:spcAft>
              <a:buFont typeface="Arial" panose="020B0604020202020204" pitchFamily="34" charset="0"/>
              <a:buChar char="•"/>
            </a:pPr>
            <a:r>
              <a:rPr lang="en-US">
                <a:ea typeface="Calibri"/>
                <a:cs typeface="Calibri"/>
              </a:rPr>
              <a:t>The </a:t>
            </a:r>
            <a:r>
              <a:rPr lang="en-US"/>
              <a:t>Accessibility Resources Virtual Training Series will help teachers and </a:t>
            </a:r>
            <a:r>
              <a:rPr lang="en-US" err="1"/>
              <a:t>SpEd</a:t>
            </a:r>
            <a:r>
              <a:rPr lang="en-US"/>
              <a:t> staff to see the connection between instruction and accessibility resources.</a:t>
            </a:r>
            <a:endParaRPr lang="en-US">
              <a:ea typeface="Calibri"/>
              <a:cs typeface="Calibri"/>
            </a:endParaRP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CE9AE2DE-B0BF-A043-A27D-DBBB8CDAA36A}" type="slidenum">
              <a:rPr lang="en-US" smtClean="0"/>
              <a:t>155</a:t>
            </a:fld>
            <a:endParaRPr lang="en-US"/>
          </a:p>
        </p:txBody>
      </p:sp>
    </p:spTree>
    <p:extLst>
      <p:ext uri="{BB962C8B-B14F-4D97-AF65-F5344CB8AC3E}">
        <p14:creationId xmlns:p14="http://schemas.microsoft.com/office/powerpoint/2010/main" val="37773225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156</a:t>
            </a:fld>
            <a:endParaRPr lang="en-US"/>
          </a:p>
        </p:txBody>
      </p:sp>
    </p:spTree>
    <p:extLst>
      <p:ext uri="{BB962C8B-B14F-4D97-AF65-F5344CB8AC3E}">
        <p14:creationId xmlns:p14="http://schemas.microsoft.com/office/powerpoint/2010/main" val="6093109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159</a:t>
            </a:fld>
            <a:endParaRPr lang="en-US"/>
          </a:p>
        </p:txBody>
      </p:sp>
    </p:spTree>
    <p:extLst>
      <p:ext uri="{BB962C8B-B14F-4D97-AF65-F5344CB8AC3E}">
        <p14:creationId xmlns:p14="http://schemas.microsoft.com/office/powerpoint/2010/main" val="362947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New Resources are added throughout the year.</a:t>
            </a:r>
          </a:p>
          <a:p>
            <a:endParaRPr lang="en-US"/>
          </a:p>
        </p:txBody>
      </p:sp>
    </p:spTree>
    <p:extLst>
      <p:ext uri="{BB962C8B-B14F-4D97-AF65-F5344CB8AC3E}">
        <p14:creationId xmlns:p14="http://schemas.microsoft.com/office/powerpoint/2010/main" val="2144557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166</a:t>
            </a:fld>
            <a:endParaRPr lang="en-US"/>
          </a:p>
        </p:txBody>
      </p:sp>
    </p:spTree>
    <p:extLst>
      <p:ext uri="{BB962C8B-B14F-4D97-AF65-F5344CB8AC3E}">
        <p14:creationId xmlns:p14="http://schemas.microsoft.com/office/powerpoint/2010/main" val="12446680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167</a:t>
            </a:fld>
            <a:endParaRPr lang="en-US"/>
          </a:p>
        </p:txBody>
      </p:sp>
    </p:spTree>
    <p:extLst>
      <p:ext uri="{BB962C8B-B14F-4D97-AF65-F5344CB8AC3E}">
        <p14:creationId xmlns:p14="http://schemas.microsoft.com/office/powerpoint/2010/main" val="22770853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168</a:t>
            </a:fld>
            <a:endParaRPr lang="en-US"/>
          </a:p>
        </p:txBody>
      </p:sp>
    </p:spTree>
    <p:extLst>
      <p:ext uri="{BB962C8B-B14F-4D97-AF65-F5344CB8AC3E}">
        <p14:creationId xmlns:p14="http://schemas.microsoft.com/office/powerpoint/2010/main" val="41411831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169</a:t>
            </a:fld>
            <a:endParaRPr lang="en-US"/>
          </a:p>
        </p:txBody>
      </p:sp>
    </p:spTree>
    <p:extLst>
      <p:ext uri="{BB962C8B-B14F-4D97-AF65-F5344CB8AC3E}">
        <p14:creationId xmlns:p14="http://schemas.microsoft.com/office/powerpoint/2010/main" val="28977164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170</a:t>
            </a:fld>
            <a:endParaRPr lang="en-US"/>
          </a:p>
        </p:txBody>
      </p:sp>
    </p:spTree>
    <p:extLst>
      <p:ext uri="{BB962C8B-B14F-4D97-AF65-F5344CB8AC3E}">
        <p14:creationId xmlns:p14="http://schemas.microsoft.com/office/powerpoint/2010/main" val="37809634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There are five important systems you will access to manage and or administer the ELPAC test. These systems are interrelated and share details about the student's profile, test settings.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172</a:t>
            </a:fld>
            <a:endParaRPr lang="en-US"/>
          </a:p>
        </p:txBody>
      </p:sp>
    </p:spTree>
    <p:extLst>
      <p:ext uri="{BB962C8B-B14F-4D97-AF65-F5344CB8AC3E}">
        <p14:creationId xmlns:p14="http://schemas.microsoft.com/office/powerpoint/2010/main" val="19656435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 state's testing systems are very sensitive to programming and updates and require the use of these specific browsers. It is important that teacher and student devices are checked and updated to ensure that the permitted browsers are available and meet the requirements BEFORE testing. </a:t>
            </a:r>
          </a:p>
        </p:txBody>
      </p:sp>
      <p:sp>
        <p:nvSpPr>
          <p:cNvPr id="4" name="Slide Number Placeholder 3"/>
          <p:cNvSpPr>
            <a:spLocks noGrp="1"/>
          </p:cNvSpPr>
          <p:nvPr>
            <p:ph type="sldNum" sz="quarter" idx="5"/>
          </p:nvPr>
        </p:nvSpPr>
        <p:spPr/>
        <p:txBody>
          <a:bodyPr/>
          <a:lstStyle/>
          <a:p>
            <a:fld id="{1399807D-D128-4837-BF84-5EA633F317AE}" type="slidenum">
              <a:rPr lang="en-US" smtClean="0"/>
              <a:pPr/>
              <a:t>173</a:t>
            </a:fld>
            <a:endParaRPr lang="en-US"/>
          </a:p>
        </p:txBody>
      </p:sp>
    </p:spTree>
    <p:extLst>
      <p:ext uri="{BB962C8B-B14F-4D97-AF65-F5344CB8AC3E}">
        <p14:creationId xmlns:p14="http://schemas.microsoft.com/office/powerpoint/2010/main" val="37036975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This might be a good slide to share with Test Examiners and students in preparation for testing and useful as a checklist when administering practice tests.</a:t>
            </a:r>
          </a:p>
        </p:txBody>
      </p:sp>
      <p:sp>
        <p:nvSpPr>
          <p:cNvPr id="4" name="Slide Number Placeholder 3"/>
          <p:cNvSpPr>
            <a:spLocks noGrp="1"/>
          </p:cNvSpPr>
          <p:nvPr>
            <p:ph type="sldNum" sz="quarter" idx="5"/>
          </p:nvPr>
        </p:nvSpPr>
        <p:spPr/>
        <p:txBody>
          <a:bodyPr/>
          <a:lstStyle/>
          <a:p>
            <a:fld id="{1399807D-D128-4837-BF84-5EA633F317AE}" type="slidenum">
              <a:rPr lang="en-US" smtClean="0"/>
              <a:pPr/>
              <a:t>175</a:t>
            </a:fld>
            <a:endParaRPr lang="en-US"/>
          </a:p>
        </p:txBody>
      </p:sp>
    </p:spTree>
    <p:extLst>
      <p:ext uri="{BB962C8B-B14F-4D97-AF65-F5344CB8AC3E}">
        <p14:creationId xmlns:p14="http://schemas.microsoft.com/office/powerpoint/2010/main" val="34262861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177</a:t>
            </a:fld>
            <a:endParaRPr lang="en-US"/>
          </a:p>
        </p:txBody>
      </p:sp>
    </p:spTree>
    <p:extLst>
      <p:ext uri="{BB962C8B-B14F-4D97-AF65-F5344CB8AC3E}">
        <p14:creationId xmlns:p14="http://schemas.microsoft.com/office/powerpoint/2010/main" val="12764452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179</a:t>
            </a:fld>
            <a:endParaRPr lang="en-US"/>
          </a:p>
        </p:txBody>
      </p:sp>
    </p:spTree>
    <p:extLst>
      <p:ext uri="{BB962C8B-B14F-4D97-AF65-F5344CB8AC3E}">
        <p14:creationId xmlns:p14="http://schemas.microsoft.com/office/powerpoint/2010/main" val="191186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will post in Coordinator Resources</a:t>
            </a:r>
          </a:p>
          <a:p>
            <a:endParaRPr lang="en-US"/>
          </a:p>
        </p:txBody>
      </p:sp>
    </p:spTree>
    <p:extLst>
      <p:ext uri="{BB962C8B-B14F-4D97-AF65-F5344CB8AC3E}">
        <p14:creationId xmlns:p14="http://schemas.microsoft.com/office/powerpoint/2010/main" val="20425669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180</a:t>
            </a:fld>
            <a:endParaRPr lang="en-US"/>
          </a:p>
        </p:txBody>
      </p:sp>
    </p:spTree>
    <p:extLst>
      <p:ext uri="{BB962C8B-B14F-4D97-AF65-F5344CB8AC3E}">
        <p14:creationId xmlns:p14="http://schemas.microsoft.com/office/powerpoint/2010/main" val="18233602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181</a:t>
            </a:fld>
            <a:endParaRPr lang="en-US"/>
          </a:p>
        </p:txBody>
      </p:sp>
    </p:spTree>
    <p:extLst>
      <p:ext uri="{BB962C8B-B14F-4D97-AF65-F5344CB8AC3E}">
        <p14:creationId xmlns:p14="http://schemas.microsoft.com/office/powerpoint/2010/main" val="33493803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182</a:t>
            </a:fld>
            <a:endParaRPr lang="en-US"/>
          </a:p>
        </p:txBody>
      </p:sp>
    </p:spTree>
    <p:extLst>
      <p:ext uri="{BB962C8B-B14F-4D97-AF65-F5344CB8AC3E}">
        <p14:creationId xmlns:p14="http://schemas.microsoft.com/office/powerpoint/2010/main" val="18901282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183</a:t>
            </a:fld>
            <a:endParaRPr lang="en-US"/>
          </a:p>
        </p:txBody>
      </p:sp>
    </p:spTree>
    <p:extLst>
      <p:ext uri="{BB962C8B-B14F-4D97-AF65-F5344CB8AC3E}">
        <p14:creationId xmlns:p14="http://schemas.microsoft.com/office/powerpoint/2010/main" val="10947115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184</a:t>
            </a:fld>
            <a:endParaRPr lang="en-US"/>
          </a:p>
        </p:txBody>
      </p:sp>
    </p:spTree>
    <p:extLst>
      <p:ext uri="{BB962C8B-B14F-4D97-AF65-F5344CB8AC3E}">
        <p14:creationId xmlns:p14="http://schemas.microsoft.com/office/powerpoint/2010/main" val="21608493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186</a:t>
            </a:fld>
            <a:endParaRPr lang="en-US"/>
          </a:p>
        </p:txBody>
      </p:sp>
    </p:spTree>
    <p:extLst>
      <p:ext uri="{BB962C8B-B14F-4D97-AF65-F5344CB8AC3E}">
        <p14:creationId xmlns:p14="http://schemas.microsoft.com/office/powerpoint/2010/main" val="38615937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187</a:t>
            </a:fld>
            <a:endParaRPr lang="en-US"/>
          </a:p>
        </p:txBody>
      </p:sp>
    </p:spTree>
    <p:extLst>
      <p:ext uri="{BB962C8B-B14F-4D97-AF65-F5344CB8AC3E}">
        <p14:creationId xmlns:p14="http://schemas.microsoft.com/office/powerpoint/2010/main" val="10585622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189</a:t>
            </a:fld>
            <a:endParaRPr lang="en-US"/>
          </a:p>
        </p:txBody>
      </p:sp>
    </p:spTree>
    <p:extLst>
      <p:ext uri="{BB962C8B-B14F-4D97-AF65-F5344CB8AC3E}">
        <p14:creationId xmlns:p14="http://schemas.microsoft.com/office/powerpoint/2010/main" val="35115521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E9AE2DE-B0BF-A043-A27D-DBBB8CDAA36A}" type="slidenum">
              <a:rPr lang="en-US" smtClean="0"/>
              <a:t>190</a:t>
            </a:fld>
            <a:endParaRPr lang="en-US"/>
          </a:p>
        </p:txBody>
      </p:sp>
    </p:spTree>
    <p:extLst>
      <p:ext uri="{BB962C8B-B14F-4D97-AF65-F5344CB8AC3E}">
        <p14:creationId xmlns:p14="http://schemas.microsoft.com/office/powerpoint/2010/main" val="23157958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99807D-D128-4837-BF84-5EA633F317AE}" type="slidenum">
              <a:rPr lang="en-US" smtClean="0"/>
              <a:pPr/>
              <a:t>191</a:t>
            </a:fld>
            <a:endParaRPr lang="en-US"/>
          </a:p>
        </p:txBody>
      </p:sp>
    </p:spTree>
    <p:extLst>
      <p:ext uri="{BB962C8B-B14F-4D97-AF65-F5344CB8AC3E}">
        <p14:creationId xmlns:p14="http://schemas.microsoft.com/office/powerpoint/2010/main" val="3680705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9 - Pencil Title" userDrawn="1">
  <p:cSld name="TITLE">
    <p:bg>
      <p:bgPr>
        <a:solidFill>
          <a:srgbClr val="002870"/>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1" name="Rectangle 5">
            <a:extLst>
              <a:ext uri="{FF2B5EF4-FFF2-40B4-BE49-F238E27FC236}">
                <a16:creationId xmlns:a16="http://schemas.microsoft.com/office/drawing/2014/main" id="{9B40B789-DBCD-FDDE-1DB8-6B48B8E2B5B2}"/>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12" name="TextBox 11">
            <a:extLst>
              <a:ext uri="{FF2B5EF4-FFF2-40B4-BE49-F238E27FC236}">
                <a16:creationId xmlns:a16="http://schemas.microsoft.com/office/drawing/2014/main" id="{0FA01EB8-FF02-BFA3-E531-0AC3FEA6F9F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3" name="Google Shape;19;p6">
            <a:extLst>
              <a:ext uri="{FF2B5EF4-FFF2-40B4-BE49-F238E27FC236}">
                <a16:creationId xmlns:a16="http://schemas.microsoft.com/office/drawing/2014/main" id="{588F91FD-87DA-1C6C-11E5-94CABB95A651}"/>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84F52ED6-976B-4003-6CB9-502B8B8BEF9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Content Placeholder 7">
            <a:extLst>
              <a:ext uri="{FF2B5EF4-FFF2-40B4-BE49-F238E27FC236}">
                <a16:creationId xmlns:a16="http://schemas.microsoft.com/office/drawing/2014/main" id="{EBA0CEDB-C3DB-D054-A93D-20CB6025252D}"/>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93FF0775-D727-AA6C-19CC-6092991E0266}"/>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4A87FCCB-95EE-13A5-A375-7983D2FBBD77}"/>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6C78B24F-5C5B-1BEA-1627-B1AD2253037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64550949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63EE5E0C-4D99-5F30-29F6-0B58A833B32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7" name="Rectangle 5">
            <a:extLst>
              <a:ext uri="{FF2B5EF4-FFF2-40B4-BE49-F238E27FC236}">
                <a16:creationId xmlns:a16="http://schemas.microsoft.com/office/drawing/2014/main" id="{D1A80193-F970-699C-F8A1-D6310A4FE58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8" name="TextBox 7">
            <a:extLst>
              <a:ext uri="{FF2B5EF4-FFF2-40B4-BE49-F238E27FC236}">
                <a16:creationId xmlns:a16="http://schemas.microsoft.com/office/drawing/2014/main" id="{8A2C4FD6-8274-5858-60C6-417601147B91}"/>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9" name="Google Shape;19;p6">
            <a:extLst>
              <a:ext uri="{FF2B5EF4-FFF2-40B4-BE49-F238E27FC236}">
                <a16:creationId xmlns:a16="http://schemas.microsoft.com/office/drawing/2014/main" id="{759AA128-7990-B14A-AFF5-F555B509F21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195364063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526A8938-8344-7114-F611-DC7A9324F2C0}"/>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Content Placeholder 7">
            <a:extLst>
              <a:ext uri="{FF2B5EF4-FFF2-40B4-BE49-F238E27FC236}">
                <a16:creationId xmlns:a16="http://schemas.microsoft.com/office/drawing/2014/main" id="{CFDE3CE3-09A8-7581-E56C-57FBF9A6168C}"/>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3B5F9247-D93C-EBA0-2140-9496F85E5071}"/>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030C2473-5EE3-0570-FCA1-CF9AE826D904}"/>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4F08AD0F-84B6-1936-733B-DDFE06624F7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18482453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Pr>
        <a:solidFill>
          <a:srgbClr val="002870"/>
        </a:solidFill>
        <a:effectLst/>
      </p:bgPr>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4EA10DA6-C7A8-D550-39CD-39E181E8F8FA}"/>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defRPr>
            </a:lvl1pPr>
            <a:lvl2pPr marL="914400" lvl="1" indent="-317500" rtl="0">
              <a:spcBef>
                <a:spcPts val="0"/>
              </a:spcBef>
              <a:spcAft>
                <a:spcPts val="300"/>
              </a:spcAft>
              <a:buClr>
                <a:schemeClr val="bg1"/>
              </a:buClr>
              <a:buSzPts val="1400"/>
              <a:buChar char="○"/>
              <a:defRPr sz="1800">
                <a:solidFill>
                  <a:schemeClr val="bg1"/>
                </a:solidFill>
              </a:defRPr>
            </a:lvl2pPr>
            <a:lvl3pPr marL="1371600" lvl="2" indent="-317500" rtl="0">
              <a:spcBef>
                <a:spcPts val="0"/>
              </a:spcBef>
              <a:spcAft>
                <a:spcPts val="0"/>
              </a:spcAft>
              <a:buClr>
                <a:schemeClr val="bg1"/>
              </a:buClr>
              <a:buSzPts val="1400"/>
              <a:buChar char="■"/>
              <a:defRPr sz="1600">
                <a:solidFill>
                  <a:schemeClr val="bg1"/>
                </a:solidFill>
              </a:defRPr>
            </a:lvl3pPr>
            <a:lvl4pPr marL="1828800" lvl="3" indent="-317500" rtl="0">
              <a:spcBef>
                <a:spcPts val="0"/>
              </a:spcBef>
              <a:spcAft>
                <a:spcPts val="0"/>
              </a:spcAft>
              <a:buClr>
                <a:schemeClr val="bg1"/>
              </a:buClr>
              <a:buSzPts val="1400"/>
              <a:buChar char="●"/>
              <a:defRPr>
                <a:solidFill>
                  <a:schemeClr val="bg1"/>
                </a:solidFill>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2"/>
            <a:endParaRPr lang="en-US"/>
          </a:p>
        </p:txBody>
      </p:sp>
      <p:sp>
        <p:nvSpPr>
          <p:cNvPr id="5" name="Content Placeholder 7">
            <a:extLst>
              <a:ext uri="{FF2B5EF4-FFF2-40B4-BE49-F238E27FC236}">
                <a16:creationId xmlns:a16="http://schemas.microsoft.com/office/drawing/2014/main" id="{397B0DB7-51F8-77C8-60F2-F0F60387BE5F}"/>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3424F3AA-1F82-FA52-C24F-5DD6CAAB9C5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64F6DD37-8DFC-A3AD-B953-8D2589C32A4C}"/>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E109CD04-D2EF-213E-DA2E-CC1AC7CAFCA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extLst>
      <p:ext uri="{BB962C8B-B14F-4D97-AF65-F5344CB8AC3E}">
        <p14:creationId xmlns:p14="http://schemas.microsoft.com/office/powerpoint/2010/main" val="3331232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Pr>
        <a:solidFill>
          <a:srgbClr val="002870"/>
        </a:solidFill>
        <a:effectLst/>
      </p:bgPr>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2EEE1B5D-3F7D-32B5-9479-0A7C1F9705C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defRPr>
            </a:lvl1pPr>
            <a:lvl2pPr marL="914400" lvl="1" indent="-317500" rtl="0">
              <a:spcBef>
                <a:spcPts val="0"/>
              </a:spcBef>
              <a:spcAft>
                <a:spcPts val="300"/>
              </a:spcAft>
              <a:buClr>
                <a:schemeClr val="bg1"/>
              </a:buClr>
              <a:buSzPts val="1400"/>
              <a:buChar char="○"/>
              <a:defRPr sz="1800">
                <a:solidFill>
                  <a:schemeClr val="bg1"/>
                </a:solidFill>
              </a:defRPr>
            </a:lvl2pPr>
            <a:lvl3pPr marL="1371600" lvl="2" indent="-317500" rtl="0">
              <a:spcBef>
                <a:spcPts val="0"/>
              </a:spcBef>
              <a:spcAft>
                <a:spcPts val="0"/>
              </a:spcAft>
              <a:buClr>
                <a:schemeClr val="bg1"/>
              </a:buClr>
              <a:buSzPts val="1400"/>
              <a:buChar char="■"/>
              <a:defRPr sz="1600">
                <a:solidFill>
                  <a:schemeClr val="bg1"/>
                </a:solidFill>
              </a:defRPr>
            </a:lvl3pPr>
            <a:lvl4pPr marL="1828800" lvl="3" indent="-317500" rtl="0">
              <a:spcBef>
                <a:spcPts val="0"/>
              </a:spcBef>
              <a:spcAft>
                <a:spcPts val="0"/>
              </a:spcAft>
              <a:buClr>
                <a:schemeClr val="bg1"/>
              </a:buClr>
              <a:buSzPts val="1400"/>
              <a:buChar char="●"/>
              <a:defRPr>
                <a:solidFill>
                  <a:schemeClr val="bg1"/>
                </a:solidFill>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2"/>
            <a:endParaRPr lang="en-US"/>
          </a:p>
        </p:txBody>
      </p:sp>
      <p:sp>
        <p:nvSpPr>
          <p:cNvPr id="5" name="Content Placeholder 7">
            <a:extLst>
              <a:ext uri="{FF2B5EF4-FFF2-40B4-BE49-F238E27FC236}">
                <a16:creationId xmlns:a16="http://schemas.microsoft.com/office/drawing/2014/main" id="{4C88707F-29B1-DE33-2727-ADCA2AABD0DA}"/>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27B12076-E5BF-B67C-A432-E7EA73F2987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4291EA57-00AB-BA81-E176-A8265DB201F5}"/>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82AFA771-0E2A-2698-8091-C0F23F3B84E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extLst>
      <p:ext uri="{BB962C8B-B14F-4D97-AF65-F5344CB8AC3E}">
        <p14:creationId xmlns:p14="http://schemas.microsoft.com/office/powerpoint/2010/main" val="1629450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Pr>
        <a:solidFill>
          <a:srgbClr val="002870"/>
        </a:solidFill>
        <a:effectLst/>
      </p:bgPr>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2" name="Google Shape;79;p19">
            <a:extLst>
              <a:ext uri="{FF2B5EF4-FFF2-40B4-BE49-F238E27FC236}">
                <a16:creationId xmlns:a16="http://schemas.microsoft.com/office/drawing/2014/main" id="{5CE49BBB-C985-6679-C250-E6E40F48523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defRPr>
            </a:lvl1pPr>
            <a:lvl2pPr marL="914400" lvl="1" indent="-317500" rtl="0">
              <a:spcBef>
                <a:spcPts val="0"/>
              </a:spcBef>
              <a:spcAft>
                <a:spcPts val="300"/>
              </a:spcAft>
              <a:buClr>
                <a:schemeClr val="bg1"/>
              </a:buClr>
              <a:buSzPts val="1400"/>
              <a:buChar char="○"/>
              <a:defRPr sz="1800">
                <a:solidFill>
                  <a:schemeClr val="bg1"/>
                </a:solidFill>
              </a:defRPr>
            </a:lvl2pPr>
            <a:lvl3pPr marL="1371600" lvl="2" indent="-317500" rtl="0">
              <a:spcBef>
                <a:spcPts val="0"/>
              </a:spcBef>
              <a:spcAft>
                <a:spcPts val="0"/>
              </a:spcAft>
              <a:buClr>
                <a:schemeClr val="bg1"/>
              </a:buClr>
              <a:buSzPts val="1400"/>
              <a:buChar char="■"/>
              <a:defRPr sz="1600">
                <a:solidFill>
                  <a:schemeClr val="bg1"/>
                </a:solidFill>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endParaRPr lang="en-US"/>
          </a:p>
          <a:p>
            <a:pPr lvl="2"/>
            <a:endParaRPr lang="en-US"/>
          </a:p>
        </p:txBody>
      </p:sp>
      <p:sp>
        <p:nvSpPr>
          <p:cNvPr id="4" name="Picture Placeholder 3">
            <a:extLst>
              <a:ext uri="{FF2B5EF4-FFF2-40B4-BE49-F238E27FC236}">
                <a16:creationId xmlns:a16="http://schemas.microsoft.com/office/drawing/2014/main" id="{E1D9399C-F3C1-D2BB-89F8-355E2AEDBF64}"/>
              </a:ext>
            </a:extLst>
          </p:cNvPr>
          <p:cNvSpPr>
            <a:spLocks noGrp="1"/>
          </p:cNvSpPr>
          <p:nvPr>
            <p:ph type="pic" sz="quarter" idx="13"/>
          </p:nvPr>
        </p:nvSpPr>
        <p:spPr>
          <a:xfrm>
            <a:off x="5448300" y="952500"/>
            <a:ext cx="3611563" cy="3768725"/>
          </a:xfrm>
          <a:prstGeom prst="rect">
            <a:avLst/>
          </a:prstGeom>
        </p:spPr>
        <p:txBody>
          <a:bodyPr/>
          <a:lstStyle>
            <a:lvl1pPr>
              <a:defRPr>
                <a:solidFill>
                  <a:schemeClr val="bg1"/>
                </a:solidFill>
              </a:defRPr>
            </a:lvl1pPr>
          </a:lstStyle>
          <a:p>
            <a:endParaRPr lang="en-US"/>
          </a:p>
        </p:txBody>
      </p:sp>
      <p:sp>
        <p:nvSpPr>
          <p:cNvPr id="8" name="Rectangle 5">
            <a:extLst>
              <a:ext uri="{FF2B5EF4-FFF2-40B4-BE49-F238E27FC236}">
                <a16:creationId xmlns:a16="http://schemas.microsoft.com/office/drawing/2014/main" id="{55DF95F9-F012-0DAD-D06C-06BEBAB90F1F}"/>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25483494-13C6-61AA-D9B0-BF24E0ECDDBB}"/>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DA62AFC1-6157-8DFE-2918-29690B4F5CAC}"/>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extLst>
      <p:ext uri="{BB962C8B-B14F-4D97-AF65-F5344CB8AC3E}">
        <p14:creationId xmlns:p14="http://schemas.microsoft.com/office/powerpoint/2010/main" val="11538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 - Double Dark Blue" preserve="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47350"/>
            <a:ext cx="9180600" cy="12552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6" name="Footer Placeholder 5">
            <a:extLst>
              <a:ext uri="{FF2B5EF4-FFF2-40B4-BE49-F238E27FC236}">
                <a16:creationId xmlns:a16="http://schemas.microsoft.com/office/drawing/2014/main" id="{73B5E882-8AA5-4C5B-BA72-851CDFEFEAE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7" name="TextBox 6">
            <a:extLst>
              <a:ext uri="{FF2B5EF4-FFF2-40B4-BE49-F238E27FC236}">
                <a16:creationId xmlns:a16="http://schemas.microsoft.com/office/drawing/2014/main" id="{EEEBCC27-0CE6-C8FC-933F-AD96965B999A}"/>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8" name="Google Shape;19;p6">
            <a:extLst>
              <a:ext uri="{FF2B5EF4-FFF2-40B4-BE49-F238E27FC236}">
                <a16:creationId xmlns:a16="http://schemas.microsoft.com/office/drawing/2014/main" id="{9CB42714-90FA-4674-0D47-124B8FC64EB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95064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 - Double Light Blue" userDrawn="1">
  <p:cSld name="TITLE_1_1">
    <p:bg>
      <p:bgPr>
        <a:solidFill>
          <a:srgbClr val="002870"/>
        </a:solidFill>
        <a:effectLst/>
      </p:bgPr>
    </p:bg>
    <p:spTree>
      <p:nvGrpSpPr>
        <p:cNvPr id="1" name="Shape 22"/>
        <p:cNvGrpSpPr/>
        <p:nvPr/>
      </p:nvGrpSpPr>
      <p:grpSpPr>
        <a:xfrm>
          <a:off x="0" y="0"/>
          <a:ext cx="0" cy="0"/>
          <a:chOff x="0" y="0"/>
          <a:chExt cx="0" cy="0"/>
        </a:xfrm>
      </p:grpSpPr>
      <p:pic>
        <p:nvPicPr>
          <p:cNvPr id="24" name="Google Shape;24;p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 name="Google Shape;25;p7"/>
          <p:cNvSpPr/>
          <p:nvPr/>
        </p:nvSpPr>
        <p:spPr>
          <a:xfrm rot="10800000" flipH="1">
            <a:off x="-47511" y="-47350"/>
            <a:ext cx="9180600" cy="12552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7"/>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6" name="Footer Placeholder 5">
            <a:extLst>
              <a:ext uri="{FF2B5EF4-FFF2-40B4-BE49-F238E27FC236}">
                <a16:creationId xmlns:a16="http://schemas.microsoft.com/office/drawing/2014/main" id="{9F261F1F-816E-8E1C-80F5-DE4E958AF4BC}"/>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7" name="TextBox 6">
            <a:extLst>
              <a:ext uri="{FF2B5EF4-FFF2-40B4-BE49-F238E27FC236}">
                <a16:creationId xmlns:a16="http://schemas.microsoft.com/office/drawing/2014/main" id="{11491399-0021-152A-1031-E2CD9EEE54C9}"/>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8" name="Google Shape;19;p6">
            <a:extLst>
              <a:ext uri="{FF2B5EF4-FFF2-40B4-BE49-F238E27FC236}">
                <a16:creationId xmlns:a16="http://schemas.microsoft.com/office/drawing/2014/main" id="{DF9BED49-3E09-BB02-F877-B9622292B31F}"/>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rgbClr val="1C4587"/>
        </a:solidFill>
        <a:effectLst/>
      </p:bgPr>
    </p:bg>
    <p:spTree>
      <p:nvGrpSpPr>
        <p:cNvPr id="1" name="Shape 75"/>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0BC5C-6CEE-6BEB-5BFB-C1A2E7D44564}"/>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7" name="TextBox 6">
            <a:extLst>
              <a:ext uri="{FF2B5EF4-FFF2-40B4-BE49-F238E27FC236}">
                <a16:creationId xmlns:a16="http://schemas.microsoft.com/office/drawing/2014/main" id="{5B18391F-343F-EB64-1717-493BAE9352A0}"/>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8" name="Google Shape;19;p6">
            <a:extLst>
              <a:ext uri="{FF2B5EF4-FFF2-40B4-BE49-F238E27FC236}">
                <a16:creationId xmlns:a16="http://schemas.microsoft.com/office/drawing/2014/main" id="{5D6A54CD-60DA-A2ED-3DB8-D8339B5D3119}"/>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2 - Blank Black">
  <p:cSld name="CUSTOM_2">
    <p:bg>
      <p:bgPr>
        <a:solidFill>
          <a:schemeClr val="dk1"/>
        </a:solidFill>
        <a:effectLst/>
      </p:bgPr>
    </p:bg>
    <p:spTree>
      <p:nvGrpSpPr>
        <p:cNvPr id="1" name="Shape 15"/>
        <p:cNvGrpSpPr/>
        <p:nvPr/>
      </p:nvGrpSpPr>
      <p:grpSpPr>
        <a:xfrm>
          <a:off x="0" y="0"/>
          <a:ext cx="0" cy="0"/>
          <a:chOff x="0" y="0"/>
          <a:chExt cx="0" cy="0"/>
        </a:xfrm>
      </p:grpSpPr>
      <p:sp>
        <p:nvSpPr>
          <p:cNvPr id="8" name="Footer Placeholder 7">
            <a:extLst>
              <a:ext uri="{FF2B5EF4-FFF2-40B4-BE49-F238E27FC236}">
                <a16:creationId xmlns:a16="http://schemas.microsoft.com/office/drawing/2014/main" id="{9F5D3219-7A8D-6085-00DA-9EC92DA5D25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AC3668E3-0CD1-1C42-FE9B-AC4425B185A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354BBD62-0DFC-4FDA-E9E3-35CB1B0A282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fld id="{00000000-1234-1234-1234-123412341234}" type="slidenum">
              <a:rPr lang="en" sz="1000" smtClean="0">
                <a:solidFill>
                  <a:schemeClr val="bg1"/>
                </a:solidFill>
              </a:rPr>
              <a:pPr/>
              <a:t>‹#›</a:t>
            </a:fld>
            <a:endParaRPr lang="en" sz="100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99F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7" name="Rectangle 5">
            <a:extLst>
              <a:ext uri="{FF2B5EF4-FFF2-40B4-BE49-F238E27FC236}">
                <a16:creationId xmlns:a16="http://schemas.microsoft.com/office/drawing/2014/main" id="{44EBB6FD-CF37-594B-3800-0DE909CFDAB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18" name="TextBox 17">
            <a:extLst>
              <a:ext uri="{FF2B5EF4-FFF2-40B4-BE49-F238E27FC236}">
                <a16:creationId xmlns:a16="http://schemas.microsoft.com/office/drawing/2014/main" id="{7A578744-2629-0E7B-9CF8-DADE38BD669C}"/>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9" name="Google Shape;19;p6">
            <a:extLst>
              <a:ext uri="{FF2B5EF4-FFF2-40B4-BE49-F238E27FC236}">
                <a16:creationId xmlns:a16="http://schemas.microsoft.com/office/drawing/2014/main" id="{760D2A43-52B7-8B9C-3142-06CBC13E2D4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extLst>
      <p:ext uri="{BB962C8B-B14F-4D97-AF65-F5344CB8AC3E}">
        <p14:creationId xmlns:p14="http://schemas.microsoft.com/office/powerpoint/2010/main" val="93885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915436-B6AF-1BD0-10AB-26C39680850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tx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2BF596FF-45EA-7E63-9649-65854D70E201}"/>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tx1"/>
                </a:solidFill>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4C5D08BA-B2FF-2B0A-023D-7B5CD3F88500}"/>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tx1"/>
                </a:solidFill>
              </a:rPr>
              <a:pPr algn="r"/>
              <a:t>‹#›</a:t>
            </a:fld>
            <a:endParaRPr lang="en" sz="1000">
              <a:solidFill>
                <a:schemeClr val="tx1"/>
              </a:solidFill>
            </a:endParaRPr>
          </a:p>
        </p:txBody>
      </p:sp>
    </p:spTree>
    <p:extLst>
      <p:ext uri="{BB962C8B-B14F-4D97-AF65-F5344CB8AC3E}">
        <p14:creationId xmlns:p14="http://schemas.microsoft.com/office/powerpoint/2010/main" val="30620782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2 1">
  <p:cSld name="Custom Layout 2 1">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 name="Google Shape;34;p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r>
              <a:rPr lang="en-US"/>
              <a:t>#</a:t>
            </a:r>
            <a:fld id="{00000000-1234-1234-1234-123412341234}" type="slidenum">
              <a:rPr lang="en-US" smtClean="0"/>
              <a:pPr/>
              <a:t>‹#›</a:t>
            </a:fld>
            <a:endParaRPr/>
          </a:p>
        </p:txBody>
      </p:sp>
      <p:sp>
        <p:nvSpPr>
          <p:cNvPr id="35" name="Google Shape;35;p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189" marR="0" lvl="0"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378" marR="0" lvl="1"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566" marR="0" lvl="2"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754" marR="0" lvl="3"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5943" marR="0" lvl="4"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132" marR="0" lvl="5"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320" marR="0" lvl="6"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509" marR="0" lvl="7"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697" marR="0" lvl="8" indent="-342892" algn="l" rtl="0">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640529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99F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 name="Text Placeholder 4">
            <a:extLst>
              <a:ext uri="{FF2B5EF4-FFF2-40B4-BE49-F238E27FC236}">
                <a16:creationId xmlns:a16="http://schemas.microsoft.com/office/drawing/2014/main" id="{414D5A89-C7F5-E334-8C9E-56A8ED2544B3}"/>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6" name="Text Placeholder 4">
            <a:extLst>
              <a:ext uri="{FF2B5EF4-FFF2-40B4-BE49-F238E27FC236}">
                <a16:creationId xmlns:a16="http://schemas.microsoft.com/office/drawing/2014/main" id="{63262350-B59D-196F-52C4-33427DF97256}"/>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7" name="Rectangle 5">
            <a:extLst>
              <a:ext uri="{FF2B5EF4-FFF2-40B4-BE49-F238E27FC236}">
                <a16:creationId xmlns:a16="http://schemas.microsoft.com/office/drawing/2014/main" id="{44EBB6FD-CF37-594B-3800-0DE909CFDAB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a:t>2023-24 CAASPP Fall Coordinator Training</a:t>
            </a:r>
          </a:p>
        </p:txBody>
      </p:sp>
      <p:sp>
        <p:nvSpPr>
          <p:cNvPr id="18" name="TextBox 17">
            <a:extLst>
              <a:ext uri="{FF2B5EF4-FFF2-40B4-BE49-F238E27FC236}">
                <a16:creationId xmlns:a16="http://schemas.microsoft.com/office/drawing/2014/main" id="{7A578744-2629-0E7B-9CF8-DADE38BD669C}"/>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Arial" panose="020B0604020202020204" pitchFamily="34" charset="0"/>
                <a:cs typeface="Arial" panose="020B0604020202020204" pitchFamily="34" charset="0"/>
              </a:rPr>
              <a:t>Student Testing Branch</a:t>
            </a:r>
          </a:p>
        </p:txBody>
      </p:sp>
      <p:sp>
        <p:nvSpPr>
          <p:cNvPr id="19" name="Google Shape;19;p6">
            <a:extLst>
              <a:ext uri="{FF2B5EF4-FFF2-40B4-BE49-F238E27FC236}">
                <a16:creationId xmlns:a16="http://schemas.microsoft.com/office/drawing/2014/main" id="{760D2A43-52B7-8B9C-3142-06CBC13E2D4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85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80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42236022-0392-35CD-64E2-4F79B43B1DA4}"/>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3" name="Text Placeholder 4">
            <a:extLst>
              <a:ext uri="{FF2B5EF4-FFF2-40B4-BE49-F238E27FC236}">
                <a16:creationId xmlns:a16="http://schemas.microsoft.com/office/drawing/2014/main" id="{84C74991-61B8-971F-CE10-754538669D43}"/>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4" name="Rectangle 5">
            <a:extLst>
              <a:ext uri="{FF2B5EF4-FFF2-40B4-BE49-F238E27FC236}">
                <a16:creationId xmlns:a16="http://schemas.microsoft.com/office/drawing/2014/main" id="{44B64F04-5B43-8610-E1FA-DBEC8781B77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a:t>2023-24 CAASPP Fall Coordinator Training</a:t>
            </a:r>
          </a:p>
        </p:txBody>
      </p:sp>
      <p:sp>
        <p:nvSpPr>
          <p:cNvPr id="15" name="TextBox 14">
            <a:extLst>
              <a:ext uri="{FF2B5EF4-FFF2-40B4-BE49-F238E27FC236}">
                <a16:creationId xmlns:a16="http://schemas.microsoft.com/office/drawing/2014/main" id="{E4A2B334-C715-E8CF-0482-6CCA67E2C59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C7987BC-D111-3E7B-2C54-9921A667FBFE}"/>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924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FF99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6D47FBA4-EB72-1D9E-7D4A-EE24BBC36BC7}"/>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3" name="Text Placeholder 4">
            <a:extLst>
              <a:ext uri="{FF2B5EF4-FFF2-40B4-BE49-F238E27FC236}">
                <a16:creationId xmlns:a16="http://schemas.microsoft.com/office/drawing/2014/main" id="{BA763C9A-BEDC-C7B1-1B4E-2C71D53CCA1C}"/>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mj-lt"/>
                <a:cs typeface="Arial" panose="020B0604020202020204" pitchFamily="34"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4" name="Rectangle 5">
            <a:extLst>
              <a:ext uri="{FF2B5EF4-FFF2-40B4-BE49-F238E27FC236}">
                <a16:creationId xmlns:a16="http://schemas.microsoft.com/office/drawing/2014/main" id="{B11D37D7-EC7C-41C8-4C37-795FBAE2C518}"/>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Arial" panose="020B0604020202020204" pitchFamily="34" charset="0"/>
                <a:cs typeface="Arial" panose="020B0604020202020204" pitchFamily="34" charset="0"/>
              </a:defRPr>
            </a:lvl1pPr>
          </a:lstStyle>
          <a:p>
            <a:r>
              <a:rPr lang="en-US"/>
              <a:t>2023-24 CAASPP Fall Coordinator Training</a:t>
            </a:r>
          </a:p>
        </p:txBody>
      </p:sp>
      <p:sp>
        <p:nvSpPr>
          <p:cNvPr id="15" name="TextBox 14">
            <a:extLst>
              <a:ext uri="{FF2B5EF4-FFF2-40B4-BE49-F238E27FC236}">
                <a16:creationId xmlns:a16="http://schemas.microsoft.com/office/drawing/2014/main" id="{D35E0683-8E06-2DEA-9B25-CF3BB98FC36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Arial" panose="020B0604020202020204" pitchFamily="34" charset="0"/>
                <a:cs typeface="Arial" panose="020B0604020202020204" pitchFamily="34" charset="0"/>
              </a:rPr>
              <a:t>Student Testing Branch</a:t>
            </a:r>
          </a:p>
        </p:txBody>
      </p:sp>
      <p:sp>
        <p:nvSpPr>
          <p:cNvPr id="16" name="Google Shape;19;p6">
            <a:extLst>
              <a:ext uri="{FF2B5EF4-FFF2-40B4-BE49-F238E27FC236}">
                <a16:creationId xmlns:a16="http://schemas.microsoft.com/office/drawing/2014/main" id="{089F2546-B043-C26F-E87D-16A57F57C74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88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E0189ADD-32B0-5022-4D76-8FBFE88B4D8E}"/>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Google Shape;19;p6">
            <a:extLst>
              <a:ext uri="{FF2B5EF4-FFF2-40B4-BE49-F238E27FC236}">
                <a16:creationId xmlns:a16="http://schemas.microsoft.com/office/drawing/2014/main" id="{7A6537F9-FF7C-2CC9-5655-5BB13284592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A762A7A6-86D5-3F1D-7E83-6F610BA6CE0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a:t>2023-24 CAASPP Fall Coordinator Training</a:t>
            </a:r>
          </a:p>
        </p:txBody>
      </p:sp>
      <p:sp>
        <p:nvSpPr>
          <p:cNvPr id="7" name="TextBox 6">
            <a:extLst>
              <a:ext uri="{FF2B5EF4-FFF2-40B4-BE49-F238E27FC236}">
                <a16:creationId xmlns:a16="http://schemas.microsoft.com/office/drawing/2014/main" id="{264721F7-F39F-515F-C6D8-7DCD578492A4}"/>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Arial" panose="020B0604020202020204" pitchFamily="34" charset="0"/>
                <a:cs typeface="Arial" panose="020B0604020202020204" pitchFamily="34" charset="0"/>
              </a:rPr>
              <a:t>Student Testing Branch</a:t>
            </a:r>
          </a:p>
        </p:txBody>
      </p:sp>
    </p:spTree>
    <p:extLst>
      <p:ext uri="{BB962C8B-B14F-4D97-AF65-F5344CB8AC3E}">
        <p14:creationId xmlns:p14="http://schemas.microsoft.com/office/powerpoint/2010/main" val="33521336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D4D06306-7001-5B02-6E8B-46772F5DC8C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8" name="Content Placeholder 7">
            <a:extLst>
              <a:ext uri="{FF2B5EF4-FFF2-40B4-BE49-F238E27FC236}">
                <a16:creationId xmlns:a16="http://schemas.microsoft.com/office/drawing/2014/main" id="{820CD228-4A3E-7852-1A97-852C83DAEC93}"/>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11" name="Rectangle 5">
            <a:extLst>
              <a:ext uri="{FF2B5EF4-FFF2-40B4-BE49-F238E27FC236}">
                <a16:creationId xmlns:a16="http://schemas.microsoft.com/office/drawing/2014/main" id="{6E5ADEF8-5A10-4354-730C-CF2AF7C3942C}"/>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a:t>2023-24 CAASPP Fall Coordinator Training</a:t>
            </a:r>
          </a:p>
        </p:txBody>
      </p:sp>
      <p:sp>
        <p:nvSpPr>
          <p:cNvPr id="12" name="TextBox 11">
            <a:extLst>
              <a:ext uri="{FF2B5EF4-FFF2-40B4-BE49-F238E27FC236}">
                <a16:creationId xmlns:a16="http://schemas.microsoft.com/office/drawing/2014/main" id="{E31A9A39-F55A-6DEC-91AF-C6A7A604C213}"/>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Arial" panose="020B0604020202020204" pitchFamily="34" charset="0"/>
                <a:cs typeface="Arial" panose="020B0604020202020204" pitchFamily="34" charset="0"/>
              </a:rPr>
              <a:t>Student Testing Branch</a:t>
            </a:r>
          </a:p>
        </p:txBody>
      </p:sp>
      <p:sp>
        <p:nvSpPr>
          <p:cNvPr id="13" name="Google Shape;19;p6">
            <a:extLst>
              <a:ext uri="{FF2B5EF4-FFF2-40B4-BE49-F238E27FC236}">
                <a16:creationId xmlns:a16="http://schemas.microsoft.com/office/drawing/2014/main" id="{786F4EC6-8D7E-C719-0A2F-C8B94AFB063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77213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2" name="Google Shape;79;p19">
            <a:extLst>
              <a:ext uri="{FF2B5EF4-FFF2-40B4-BE49-F238E27FC236}">
                <a16:creationId xmlns:a16="http://schemas.microsoft.com/office/drawing/2014/main" id="{41AE05F8-85E7-C5C0-E26C-432819831AF1}"/>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9" name="Rectangle 5">
            <a:extLst>
              <a:ext uri="{FF2B5EF4-FFF2-40B4-BE49-F238E27FC236}">
                <a16:creationId xmlns:a16="http://schemas.microsoft.com/office/drawing/2014/main" id="{6E5DB62F-9237-CCE9-FD5F-F9BC0D08A0C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Arial" panose="020B0604020202020204" pitchFamily="34" charset="0"/>
                <a:cs typeface="Arial" panose="020B0604020202020204" pitchFamily="34" charset="0"/>
              </a:defRPr>
            </a:lvl1pPr>
          </a:lstStyle>
          <a:p>
            <a:r>
              <a:rPr lang="en-US"/>
              <a:t>2023-24 CAASPP Fall Coordinator Training</a:t>
            </a:r>
          </a:p>
        </p:txBody>
      </p:sp>
      <p:sp>
        <p:nvSpPr>
          <p:cNvPr id="10" name="TextBox 9">
            <a:extLst>
              <a:ext uri="{FF2B5EF4-FFF2-40B4-BE49-F238E27FC236}">
                <a16:creationId xmlns:a16="http://schemas.microsoft.com/office/drawing/2014/main" id="{AB86C76B-626F-806E-FA65-E2119EB6F21C}"/>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Arial" panose="020B0604020202020204" pitchFamily="34" charset="0"/>
                <a:cs typeface="Arial" panose="020B0604020202020204" pitchFamily="34" charset="0"/>
              </a:rPr>
              <a:t>Student Testing Branch</a:t>
            </a:r>
          </a:p>
        </p:txBody>
      </p:sp>
      <p:sp>
        <p:nvSpPr>
          <p:cNvPr id="11" name="Google Shape;19;p6">
            <a:extLst>
              <a:ext uri="{FF2B5EF4-FFF2-40B4-BE49-F238E27FC236}">
                <a16:creationId xmlns:a16="http://schemas.microsoft.com/office/drawing/2014/main" id="{1294641C-4896-5B8F-9AFF-0F84014ACC5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722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5" name="Google Shape;79;p19">
            <a:extLst>
              <a:ext uri="{FF2B5EF4-FFF2-40B4-BE49-F238E27FC236}">
                <a16:creationId xmlns:a16="http://schemas.microsoft.com/office/drawing/2014/main" id="{393F1039-8066-918A-4A4D-A968B9596756}"/>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7" name="Content Placeholder 7">
            <a:extLst>
              <a:ext uri="{FF2B5EF4-FFF2-40B4-BE49-F238E27FC236}">
                <a16:creationId xmlns:a16="http://schemas.microsoft.com/office/drawing/2014/main" id="{DCDD298F-B189-0F20-B0BC-EF0D2E6F9E7E}"/>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32DF3A51-4FA6-1838-ACA5-C32D5D64110E}"/>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EF7D05D0-7B33-EEFB-D9EC-6E8179642D6D}"/>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AAADAB2D-CE04-D9C2-CCEF-49777D1387B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349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AB75B476-579A-9B87-C62B-A52D3E884D6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7" name="Rectangle 5">
            <a:extLst>
              <a:ext uri="{FF2B5EF4-FFF2-40B4-BE49-F238E27FC236}">
                <a16:creationId xmlns:a16="http://schemas.microsoft.com/office/drawing/2014/main" id="{9DA5F8C3-F28E-E870-7212-66BB1464EDD0}"/>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n-lt"/>
                <a:cs typeface="Arial" panose="020B0604020202020204" pitchFamily="34" charset="0"/>
              </a:defRPr>
            </a:lvl1pPr>
          </a:lstStyle>
          <a:p>
            <a:r>
              <a:rPr lang="en-US"/>
              <a:t>2023-24 CAASPP Fall Coordinator Training</a:t>
            </a:r>
          </a:p>
        </p:txBody>
      </p:sp>
      <p:sp>
        <p:nvSpPr>
          <p:cNvPr id="8" name="TextBox 7">
            <a:extLst>
              <a:ext uri="{FF2B5EF4-FFF2-40B4-BE49-F238E27FC236}">
                <a16:creationId xmlns:a16="http://schemas.microsoft.com/office/drawing/2014/main" id="{86DA847D-8D80-A37E-4ABB-7AAB41135C7D}"/>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FB741851-A53D-637F-6C3C-7D40B5D25AC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30236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0080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42236022-0392-35CD-64E2-4F79B43B1DA4}"/>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3" name="Text Placeholder 4">
            <a:extLst>
              <a:ext uri="{FF2B5EF4-FFF2-40B4-BE49-F238E27FC236}">
                <a16:creationId xmlns:a16="http://schemas.microsoft.com/office/drawing/2014/main" id="{84C74991-61B8-971F-CE10-754538669D43}"/>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4" name="Rectangle 5">
            <a:extLst>
              <a:ext uri="{FF2B5EF4-FFF2-40B4-BE49-F238E27FC236}">
                <a16:creationId xmlns:a16="http://schemas.microsoft.com/office/drawing/2014/main" id="{44B64F04-5B43-8610-E1FA-DBEC8781B77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15" name="TextBox 14">
            <a:extLst>
              <a:ext uri="{FF2B5EF4-FFF2-40B4-BE49-F238E27FC236}">
                <a16:creationId xmlns:a16="http://schemas.microsoft.com/office/drawing/2014/main" id="{E4A2B334-C715-E8CF-0482-6CCA67E2C59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6" name="Google Shape;19;p6">
            <a:extLst>
              <a:ext uri="{FF2B5EF4-FFF2-40B4-BE49-F238E27FC236}">
                <a16:creationId xmlns:a16="http://schemas.microsoft.com/office/drawing/2014/main" id="{0C7987BC-D111-3E7B-2C54-9921A667FBFE}"/>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extLst>
      <p:ext uri="{BB962C8B-B14F-4D97-AF65-F5344CB8AC3E}">
        <p14:creationId xmlns:p14="http://schemas.microsoft.com/office/powerpoint/2010/main" val="4046924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84F52ED6-976B-4003-6CB9-502B8B8BEF9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Content Placeholder 7">
            <a:extLst>
              <a:ext uri="{FF2B5EF4-FFF2-40B4-BE49-F238E27FC236}">
                <a16:creationId xmlns:a16="http://schemas.microsoft.com/office/drawing/2014/main" id="{EBA0CEDB-C3DB-D054-A93D-20CB6025252D}"/>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93FF0775-D727-AA6C-19CC-6092991E0266}"/>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4A87FCCB-95EE-13A5-A375-7983D2FBBD77}"/>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6C78B24F-5C5B-1BEA-1627-B1AD2253037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50949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63EE5E0C-4D99-5F30-29F6-0B58A833B32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7" name="Rectangle 5">
            <a:extLst>
              <a:ext uri="{FF2B5EF4-FFF2-40B4-BE49-F238E27FC236}">
                <a16:creationId xmlns:a16="http://schemas.microsoft.com/office/drawing/2014/main" id="{D1A80193-F970-699C-F8A1-D6310A4FE58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n-lt"/>
                <a:cs typeface="Arial" panose="020B0604020202020204" pitchFamily="34" charset="0"/>
              </a:defRPr>
            </a:lvl1pPr>
          </a:lstStyle>
          <a:p>
            <a:r>
              <a:rPr lang="en-US"/>
              <a:t>2023-24 CAASPP Fall Coordinator Training</a:t>
            </a:r>
          </a:p>
        </p:txBody>
      </p:sp>
      <p:sp>
        <p:nvSpPr>
          <p:cNvPr id="8" name="TextBox 7">
            <a:extLst>
              <a:ext uri="{FF2B5EF4-FFF2-40B4-BE49-F238E27FC236}">
                <a16:creationId xmlns:a16="http://schemas.microsoft.com/office/drawing/2014/main" id="{8A2C4FD6-8274-5858-60C6-417601147B91}"/>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n-lt"/>
                <a:cs typeface="Arial" panose="020B0604020202020204" pitchFamily="34" charset="0"/>
              </a:rPr>
              <a:t>Student Testing Branch</a:t>
            </a:r>
          </a:p>
        </p:txBody>
      </p:sp>
      <p:sp>
        <p:nvSpPr>
          <p:cNvPr id="9" name="Google Shape;19;p6">
            <a:extLst>
              <a:ext uri="{FF2B5EF4-FFF2-40B4-BE49-F238E27FC236}">
                <a16:creationId xmlns:a16="http://schemas.microsoft.com/office/drawing/2014/main" id="{759AA128-7990-B14A-AFF5-F555B509F21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64063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Ref idx="1001">
        <a:schemeClr val="bg1"/>
      </p:bgRef>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526A8938-8344-7114-F611-DC7A9324F2C0}"/>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mn-lt"/>
                <a:cs typeface="Arial" panose="020B0604020202020204" pitchFamily="34"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mn-lt"/>
                <a:cs typeface="Arial" panose="020B0604020202020204" pitchFamily="34"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mn-lt"/>
                <a:cs typeface="Arial" panose="020B0604020202020204" pitchFamily="34" charset="0"/>
              </a:defRPr>
            </a:lvl3pPr>
            <a:lvl4pPr marL="1828800" lvl="3" indent="-317500" rtl="0">
              <a:spcBef>
                <a:spcPts val="0"/>
              </a:spcBef>
              <a:spcAft>
                <a:spcPts val="300"/>
              </a:spcAft>
              <a:buSzPct val="40000"/>
              <a:buFont typeface="Wingdings" panose="05000000000000000000" pitchFamily="2" charset="2"/>
              <a:buChar char="o"/>
              <a:defRPr>
                <a:latin typeface="+mn-lt"/>
                <a:cs typeface="Arial" panose="020B0604020202020204" pitchFamily="34"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Content Placeholder 7">
            <a:extLst>
              <a:ext uri="{FF2B5EF4-FFF2-40B4-BE49-F238E27FC236}">
                <a16:creationId xmlns:a16="http://schemas.microsoft.com/office/drawing/2014/main" id="{CFDE3CE3-09A8-7581-E56C-57FBF9A6168C}"/>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3B5F9247-D93C-EBA0-2140-9496F85E5071}"/>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030C2473-5EE3-0570-FCA1-CF9AE826D904}"/>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F08AD0F-84B6-1936-733B-DDFE06624F7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824530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Pr>
        <a:solidFill>
          <a:srgbClr val="002870"/>
        </a:solidFill>
        <a:effectLst/>
      </p:bgPr>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4EA10DA6-C7A8-D550-39CD-39E181E8F8FA}"/>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2"/>
            <a:endParaRPr lang="en-US"/>
          </a:p>
        </p:txBody>
      </p:sp>
      <p:sp>
        <p:nvSpPr>
          <p:cNvPr id="5" name="Content Placeholder 7">
            <a:extLst>
              <a:ext uri="{FF2B5EF4-FFF2-40B4-BE49-F238E27FC236}">
                <a16:creationId xmlns:a16="http://schemas.microsoft.com/office/drawing/2014/main" id="{397B0DB7-51F8-77C8-60F2-F0F60387BE5F}"/>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3424F3AA-1F82-FA52-C24F-5DD6CAAB9C5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64F6DD37-8DFC-A3AD-B953-8D2589C32A4C}"/>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E109CD04-D2EF-213E-DA2E-CC1AC7CAFCA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232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Pr>
        <a:solidFill>
          <a:srgbClr val="002870"/>
        </a:solidFill>
        <a:effectLst/>
      </p:bgPr>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2EEE1B5D-3F7D-32B5-9479-0A7C1F9705CD}"/>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latin typeface="+mn-lt"/>
              </a:defRPr>
            </a:lvl1pPr>
            <a:lvl2pPr marL="914400" lvl="1" indent="-317500" rtl="0">
              <a:spcBef>
                <a:spcPts val="0"/>
              </a:spcBef>
              <a:spcAft>
                <a:spcPts val="300"/>
              </a:spcAft>
              <a:buClr>
                <a:schemeClr val="bg1"/>
              </a:buClr>
              <a:buSzPts val="1400"/>
              <a:buChar char="○"/>
              <a:defRPr sz="1800">
                <a:solidFill>
                  <a:schemeClr val="bg1"/>
                </a:solidFill>
                <a:latin typeface="+mn-lt"/>
              </a:defRPr>
            </a:lvl2pPr>
            <a:lvl3pPr marL="1371600" lvl="2" indent="-317500" rtl="0">
              <a:spcBef>
                <a:spcPts val="0"/>
              </a:spcBef>
              <a:spcAft>
                <a:spcPts val="0"/>
              </a:spcAft>
              <a:buClr>
                <a:schemeClr val="bg1"/>
              </a:buClr>
              <a:buSzPts val="1400"/>
              <a:buChar char="■"/>
              <a:defRPr sz="1600">
                <a:solidFill>
                  <a:schemeClr val="bg1"/>
                </a:solidFill>
                <a:latin typeface="+mn-lt"/>
              </a:defRPr>
            </a:lvl3pPr>
            <a:lvl4pPr marL="1828800" lvl="3" indent="-317500" rtl="0">
              <a:spcBef>
                <a:spcPts val="0"/>
              </a:spcBef>
              <a:spcAft>
                <a:spcPts val="0"/>
              </a:spcAft>
              <a:buClr>
                <a:schemeClr val="bg1"/>
              </a:buClr>
              <a:buSzPts val="1400"/>
              <a:buChar char="●"/>
              <a:defRPr>
                <a:solidFill>
                  <a:schemeClr val="bg1"/>
                </a:solidFill>
                <a:latin typeface="+mn-lt"/>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2"/>
            <a:endParaRPr lang="en-US"/>
          </a:p>
        </p:txBody>
      </p:sp>
      <p:sp>
        <p:nvSpPr>
          <p:cNvPr id="5" name="Content Placeholder 7">
            <a:extLst>
              <a:ext uri="{FF2B5EF4-FFF2-40B4-BE49-F238E27FC236}">
                <a16:creationId xmlns:a16="http://schemas.microsoft.com/office/drawing/2014/main" id="{4C88707F-29B1-DE33-2727-ADCA2AABD0DA}"/>
              </a:ext>
            </a:extLst>
          </p:cNvPr>
          <p:cNvSpPr>
            <a:spLocks noGrp="1"/>
          </p:cNvSpPr>
          <p:nvPr>
            <p:ph sz="quarter" idx="14"/>
          </p:nvPr>
        </p:nvSpPr>
        <p:spPr>
          <a:xfrm>
            <a:off x="5411788" y="938670"/>
            <a:ext cx="3365500" cy="3800756"/>
          </a:xfrm>
          <a:prstGeom prst="rect">
            <a:avLst/>
          </a:prstGeom>
        </p:spPr>
        <p:txBody>
          <a:bodyPr/>
          <a:lstStyle>
            <a:lvl1pPr>
              <a:defRPr>
                <a:solidFill>
                  <a:schemeClr val="bg1"/>
                </a:solidFill>
              </a:defRPr>
            </a:lvl1pPr>
          </a:lstStyle>
          <a:p>
            <a:pPr lvl="0"/>
            <a:r>
              <a:rPr lang="en-US"/>
              <a:t>Click to edit Master text styles</a:t>
            </a:r>
          </a:p>
        </p:txBody>
      </p:sp>
      <p:sp>
        <p:nvSpPr>
          <p:cNvPr id="8" name="Rectangle 5">
            <a:extLst>
              <a:ext uri="{FF2B5EF4-FFF2-40B4-BE49-F238E27FC236}">
                <a16:creationId xmlns:a16="http://schemas.microsoft.com/office/drawing/2014/main" id="{27B12076-E5BF-B67C-A432-E7EA73F2987A}"/>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4291EA57-00AB-BA81-E176-A8265DB201F5}"/>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82AFA771-0E2A-2698-8091-C0F23F3B84E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94506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7 - Single Green" preserve="1" userDrawn="1">
  <p:cSld name="1_07 - Single Green">
    <p:bg>
      <p:bgPr>
        <a:solidFill>
          <a:srgbClr val="002870"/>
        </a:solidFill>
        <a:effectLst/>
      </p:bgPr>
    </p:bg>
    <p:spTree>
      <p:nvGrpSpPr>
        <p:cNvPr id="1" name="Shape 47"/>
        <p:cNvGrpSpPr/>
        <p:nvPr/>
      </p:nvGrpSpPr>
      <p:grpSpPr>
        <a:xfrm>
          <a:off x="0" y="0"/>
          <a:ext cx="0" cy="0"/>
          <a:chOff x="0" y="0"/>
          <a:chExt cx="0" cy="0"/>
        </a:xfrm>
      </p:grpSpPr>
      <p:sp>
        <p:nvSpPr>
          <p:cNvPr id="48" name="Google Shape;48;p12"/>
          <p:cNvSpPr/>
          <p:nvPr/>
        </p:nvSpPr>
        <p:spPr>
          <a:xfrm rot="10800000" flipH="1">
            <a:off x="-47511" y="-47200"/>
            <a:ext cx="9180600" cy="854700"/>
          </a:xfrm>
          <a:prstGeom prst="round1Rect">
            <a:avLst>
              <a:gd name="adj" fmla="val 50000"/>
            </a:avLst>
          </a:prstGeom>
          <a:solidFill>
            <a:srgbClr val="008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 name="Google Shape;50;p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1" name="Google Shape;51;p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2" name="Google Shape;79;p19">
            <a:extLst>
              <a:ext uri="{FF2B5EF4-FFF2-40B4-BE49-F238E27FC236}">
                <a16:creationId xmlns:a16="http://schemas.microsoft.com/office/drawing/2014/main" id="{5CE49BBB-C985-6679-C250-E6E40F48523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
                <a:schemeClr val="bg1"/>
              </a:buClr>
              <a:buSzPts val="1400"/>
              <a:buChar char="●"/>
              <a:defRPr sz="2000">
                <a:solidFill>
                  <a:schemeClr val="bg1"/>
                </a:solidFill>
              </a:defRPr>
            </a:lvl1pPr>
            <a:lvl2pPr marL="914400" lvl="1" indent="-317500" rtl="0">
              <a:spcBef>
                <a:spcPts val="0"/>
              </a:spcBef>
              <a:spcAft>
                <a:spcPts val="300"/>
              </a:spcAft>
              <a:buClr>
                <a:schemeClr val="bg1"/>
              </a:buClr>
              <a:buSzPts val="1400"/>
              <a:buChar char="○"/>
              <a:defRPr sz="1800">
                <a:solidFill>
                  <a:schemeClr val="bg1"/>
                </a:solidFill>
              </a:defRPr>
            </a:lvl2pPr>
            <a:lvl3pPr marL="1371600" lvl="2" indent="-317500" rtl="0">
              <a:spcBef>
                <a:spcPts val="0"/>
              </a:spcBef>
              <a:spcAft>
                <a:spcPts val="0"/>
              </a:spcAft>
              <a:buClr>
                <a:schemeClr val="bg1"/>
              </a:buClr>
              <a:buSzPts val="1400"/>
              <a:buChar char="■"/>
              <a:defRPr sz="1600">
                <a:solidFill>
                  <a:schemeClr val="bg1"/>
                </a:solidFill>
              </a:defRPr>
            </a:lvl3pPr>
            <a:lvl4pPr marL="1797050" lvl="3" indent="-285750" rtl="0">
              <a:spcBef>
                <a:spcPts val="0"/>
              </a:spcBef>
              <a:spcAft>
                <a:spcPts val="0"/>
              </a:spcAft>
              <a:buSzPts val="1400"/>
              <a:buFont typeface="Arial" panose="020B0604020202020204" pitchFamily="34" charset="0"/>
              <a:buChar char="•"/>
              <a:defRPr>
                <a:solidFill>
                  <a:schemeClr val="bg1"/>
                </a:solidFill>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a:p>
            <a:pPr lvl="1"/>
            <a:endParaRPr lang="en-US"/>
          </a:p>
          <a:p>
            <a:pPr lvl="2"/>
            <a:endParaRPr lang="en-US"/>
          </a:p>
        </p:txBody>
      </p:sp>
      <p:sp>
        <p:nvSpPr>
          <p:cNvPr id="4" name="Picture Placeholder 3">
            <a:extLst>
              <a:ext uri="{FF2B5EF4-FFF2-40B4-BE49-F238E27FC236}">
                <a16:creationId xmlns:a16="http://schemas.microsoft.com/office/drawing/2014/main" id="{E1D9399C-F3C1-D2BB-89F8-355E2AEDBF64}"/>
              </a:ext>
            </a:extLst>
          </p:cNvPr>
          <p:cNvSpPr>
            <a:spLocks noGrp="1"/>
          </p:cNvSpPr>
          <p:nvPr>
            <p:ph type="pic" sz="quarter" idx="13"/>
          </p:nvPr>
        </p:nvSpPr>
        <p:spPr>
          <a:xfrm>
            <a:off x="5448300" y="952500"/>
            <a:ext cx="3611563" cy="3768725"/>
          </a:xfrm>
          <a:prstGeom prst="rect">
            <a:avLst/>
          </a:prstGeom>
        </p:spPr>
        <p:txBody>
          <a:bodyPr/>
          <a:lstStyle>
            <a:lvl1pPr>
              <a:defRPr>
                <a:solidFill>
                  <a:schemeClr val="bg1"/>
                </a:solidFill>
              </a:defRPr>
            </a:lvl1pPr>
          </a:lstStyle>
          <a:p>
            <a:endParaRPr lang="en-US"/>
          </a:p>
        </p:txBody>
      </p:sp>
      <p:sp>
        <p:nvSpPr>
          <p:cNvPr id="8" name="Rectangle 5">
            <a:extLst>
              <a:ext uri="{FF2B5EF4-FFF2-40B4-BE49-F238E27FC236}">
                <a16:creationId xmlns:a16="http://schemas.microsoft.com/office/drawing/2014/main" id="{55DF95F9-F012-0DAD-D06C-06BEBAB90F1F}"/>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25483494-13C6-61AA-D9B0-BF24E0ECDDBB}"/>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DA62AFC1-6157-8DFE-2918-29690B4F5CAC}"/>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80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4 - Double Dark Blue" preserve="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77975" y="-18776"/>
            <a:ext cx="9180600" cy="12552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6" name="Footer Placeholder 5">
            <a:extLst>
              <a:ext uri="{FF2B5EF4-FFF2-40B4-BE49-F238E27FC236}">
                <a16:creationId xmlns:a16="http://schemas.microsoft.com/office/drawing/2014/main" id="{73B5E882-8AA5-4C5B-BA72-851CDFEFEAED}"/>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mj-lt"/>
                <a:cs typeface="Arial" panose="020B0604020202020204" pitchFamily="34" charset="0"/>
              </a:defRPr>
            </a:lvl1pPr>
          </a:lstStyle>
          <a:p>
            <a:r>
              <a:rPr lang="en-US"/>
              <a:t>2023-24 CAASPP Fall Coordinator Training</a:t>
            </a:r>
          </a:p>
        </p:txBody>
      </p:sp>
      <p:sp>
        <p:nvSpPr>
          <p:cNvPr id="7" name="TextBox 6">
            <a:extLst>
              <a:ext uri="{FF2B5EF4-FFF2-40B4-BE49-F238E27FC236}">
                <a16:creationId xmlns:a16="http://schemas.microsoft.com/office/drawing/2014/main" id="{EEEBCC27-0CE6-C8FC-933F-AD96965B999A}"/>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9CB42714-90FA-4674-0D47-124B8FC64EB3}"/>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latin typeface="Arial" panose="020B0604020202020204" pitchFamily="34" charset="0"/>
                <a:cs typeface="Arial" panose="020B0604020202020204" pitchFamily="34" charset="0"/>
              </a:rPr>
              <a:pPr algn="r"/>
              <a:t>‹#›</a:t>
            </a:fld>
            <a:endParaRPr lang="en"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0640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2 - Double Light Blue" userDrawn="1">
  <p:cSld name="TITLE_1_1">
    <p:bg>
      <p:bgPr>
        <a:solidFill>
          <a:srgbClr val="002870"/>
        </a:solidFill>
        <a:effectLst/>
      </p:bgPr>
    </p:bg>
    <p:spTree>
      <p:nvGrpSpPr>
        <p:cNvPr id="1" name="Shape 22"/>
        <p:cNvGrpSpPr/>
        <p:nvPr/>
      </p:nvGrpSpPr>
      <p:grpSpPr>
        <a:xfrm>
          <a:off x="0" y="0"/>
          <a:ext cx="0" cy="0"/>
          <a:chOff x="0" y="0"/>
          <a:chExt cx="0" cy="0"/>
        </a:xfrm>
      </p:grpSpPr>
      <p:pic>
        <p:nvPicPr>
          <p:cNvPr id="24" name="Google Shape;24;p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 name="Google Shape;25;p7"/>
          <p:cNvSpPr/>
          <p:nvPr/>
        </p:nvSpPr>
        <p:spPr>
          <a:xfrm rot="10800000" flipH="1">
            <a:off x="-47511" y="-47350"/>
            <a:ext cx="9180600" cy="12552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7"/>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3200" b="1">
                <a:solidFill>
                  <a:srgbClr val="FFFFFF"/>
                </a:solidFill>
                <a:latin typeface="+mj-lt"/>
                <a:ea typeface="Arial" panose="020B0604020202020204" pitchFamily="34" charset="0"/>
                <a:cs typeface="Arial" panose="020B0604020202020204" pitchFamily="34" charset="0"/>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6" name="Footer Placeholder 5">
            <a:extLst>
              <a:ext uri="{FF2B5EF4-FFF2-40B4-BE49-F238E27FC236}">
                <a16:creationId xmlns:a16="http://schemas.microsoft.com/office/drawing/2014/main" id="{9F261F1F-816E-8E1C-80F5-DE4E958AF4BC}"/>
              </a:ext>
            </a:extLst>
          </p:cNvPr>
          <p:cNvSpPr>
            <a:spLocks noGrp="1"/>
          </p:cNvSpPr>
          <p:nvPr>
            <p:ph type="ftr" sz="quarter" idx="11"/>
          </p:nvPr>
        </p:nvSpPr>
        <p:spPr>
          <a:xfrm>
            <a:off x="1992574" y="480747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CAASPP Fall Coordinator Training</a:t>
            </a:r>
          </a:p>
        </p:txBody>
      </p:sp>
      <p:sp>
        <p:nvSpPr>
          <p:cNvPr id="7" name="TextBox 6">
            <a:extLst>
              <a:ext uri="{FF2B5EF4-FFF2-40B4-BE49-F238E27FC236}">
                <a16:creationId xmlns:a16="http://schemas.microsoft.com/office/drawing/2014/main" id="{11491399-0021-152A-1031-E2CD9EEE54C9}"/>
              </a:ext>
            </a:extLst>
          </p:cNvPr>
          <p:cNvSpPr txBox="1"/>
          <p:nvPr userDrawn="1"/>
        </p:nvSpPr>
        <p:spPr>
          <a:xfrm>
            <a:off x="311700" y="480747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DF9BED49-3E09-BB02-F877-B9622292B31F}"/>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rgbClr val="1C4587"/>
        </a:solidFill>
        <a:effectLst/>
      </p:bgPr>
    </p:bg>
    <p:spTree>
      <p:nvGrpSpPr>
        <p:cNvPr id="1" name="Shape 75"/>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60BC5C-6CEE-6BEB-5BFB-C1A2E7D44564}"/>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CAASPP Fall Coordinator Training</a:t>
            </a:r>
          </a:p>
        </p:txBody>
      </p:sp>
      <p:sp>
        <p:nvSpPr>
          <p:cNvPr id="7" name="TextBox 6">
            <a:extLst>
              <a:ext uri="{FF2B5EF4-FFF2-40B4-BE49-F238E27FC236}">
                <a16:creationId xmlns:a16="http://schemas.microsoft.com/office/drawing/2014/main" id="{5B18391F-343F-EB64-1717-493BAE9352A0}"/>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8" name="Google Shape;19;p6">
            <a:extLst>
              <a:ext uri="{FF2B5EF4-FFF2-40B4-BE49-F238E27FC236}">
                <a16:creationId xmlns:a16="http://schemas.microsoft.com/office/drawing/2014/main" id="{5D6A54CD-60DA-A2ED-3DB8-D8339B5D3119}"/>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latin typeface="Arial" panose="020B0604020202020204" pitchFamily="34" charset="0"/>
                <a:cs typeface="Arial" panose="020B0604020202020204" pitchFamily="34" charset="0"/>
              </a:rPr>
              <a:pPr algn="r"/>
              <a:t>‹#›</a:t>
            </a:fld>
            <a:endParaRPr lang="en" sz="100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 - Blank Black">
  <p:cSld name="CUSTOM_2">
    <p:bg>
      <p:bgPr>
        <a:solidFill>
          <a:schemeClr val="dk1"/>
        </a:solidFill>
        <a:effectLst/>
      </p:bgPr>
    </p:bg>
    <p:spTree>
      <p:nvGrpSpPr>
        <p:cNvPr id="1" name="Shape 15"/>
        <p:cNvGrpSpPr/>
        <p:nvPr/>
      </p:nvGrpSpPr>
      <p:grpSpPr>
        <a:xfrm>
          <a:off x="0" y="0"/>
          <a:ext cx="0" cy="0"/>
          <a:chOff x="0" y="0"/>
          <a:chExt cx="0" cy="0"/>
        </a:xfrm>
      </p:grpSpPr>
      <p:sp>
        <p:nvSpPr>
          <p:cNvPr id="8" name="Footer Placeholder 7">
            <a:extLst>
              <a:ext uri="{FF2B5EF4-FFF2-40B4-BE49-F238E27FC236}">
                <a16:creationId xmlns:a16="http://schemas.microsoft.com/office/drawing/2014/main" id="{9F5D3219-7A8D-6085-00DA-9EC92DA5D257}"/>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AC3668E3-0CD1-1C42-FE9B-AC4425B185A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354BBD62-0DFC-4FDA-E9E3-35CB1B0A282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fld id="{00000000-1234-1234-1234-123412341234}" type="slidenum">
              <a:rPr lang="en" sz="1000" smtClean="0">
                <a:solidFill>
                  <a:schemeClr val="bg1"/>
                </a:solidFill>
                <a:latin typeface="Arial" panose="020B0604020202020204" pitchFamily="34" charset="0"/>
                <a:cs typeface="Arial" panose="020B0604020202020204" pitchFamily="34" charset="0"/>
              </a:rPr>
              <a:pPr/>
              <a:t>‹#›</a:t>
            </a:fld>
            <a:endParaRPr lang="en" sz="1000">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9 - Pencil Title" preserve="1" userDrawn="1">
  <p:cSld name="1_09 - Pencil Title">
    <p:bg>
      <p:bgPr>
        <a:solidFill>
          <a:srgbClr val="FF9900">
            <a:alpha val="80000"/>
          </a:srgbClr>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9" name="Google Shape;9;p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2" name="Text Placeholder 4">
            <a:extLst>
              <a:ext uri="{FF2B5EF4-FFF2-40B4-BE49-F238E27FC236}">
                <a16:creationId xmlns:a16="http://schemas.microsoft.com/office/drawing/2014/main" id="{6D47FBA4-EB72-1D9E-7D4A-EE24BBC36BC7}"/>
              </a:ext>
            </a:extLst>
          </p:cNvPr>
          <p:cNvSpPr>
            <a:spLocks noGrp="1"/>
          </p:cNvSpPr>
          <p:nvPr>
            <p:ph type="body" sz="quarter" idx="13"/>
          </p:nvPr>
        </p:nvSpPr>
        <p:spPr>
          <a:xfrm>
            <a:off x="1250950" y="1586204"/>
            <a:ext cx="6101572" cy="985546"/>
          </a:xfrm>
          <a:prstGeom prst="rect">
            <a:avLst/>
          </a:prstGeom>
        </p:spPr>
        <p:txBody>
          <a:bodyPr anchor="b"/>
          <a:lstStyle>
            <a:lvl1pPr>
              <a:defRPr sz="2800" b="1">
                <a:solidFill>
                  <a:srgbClr val="FFFF00"/>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3" name="Text Placeholder 4">
            <a:extLst>
              <a:ext uri="{FF2B5EF4-FFF2-40B4-BE49-F238E27FC236}">
                <a16:creationId xmlns:a16="http://schemas.microsoft.com/office/drawing/2014/main" id="{BA763C9A-BEDC-C7B1-1B4E-2C71D53CCA1C}"/>
              </a:ext>
            </a:extLst>
          </p:cNvPr>
          <p:cNvSpPr>
            <a:spLocks noGrp="1"/>
          </p:cNvSpPr>
          <p:nvPr>
            <p:ph type="body" sz="quarter" idx="14"/>
          </p:nvPr>
        </p:nvSpPr>
        <p:spPr>
          <a:xfrm>
            <a:off x="1250950" y="2671662"/>
            <a:ext cx="6101572" cy="1293847"/>
          </a:xfrm>
          <a:prstGeom prst="rect">
            <a:avLst/>
          </a:prstGeom>
        </p:spPr>
        <p:txBody>
          <a:bodyPr anchor="t"/>
          <a:lstStyle>
            <a:lvl1pPr>
              <a:defRPr sz="2800" b="1">
                <a:solidFill>
                  <a:schemeClr val="bg1"/>
                </a:solidFill>
                <a:latin typeface="Poppins" panose="00000500000000000000" pitchFamily="2" charset="0"/>
                <a:cs typeface="Poppins" panose="00000500000000000000" pitchFamily="2" charset="0"/>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p:txBody>
      </p:sp>
      <p:sp>
        <p:nvSpPr>
          <p:cNvPr id="14" name="Rectangle 5">
            <a:extLst>
              <a:ext uri="{FF2B5EF4-FFF2-40B4-BE49-F238E27FC236}">
                <a16:creationId xmlns:a16="http://schemas.microsoft.com/office/drawing/2014/main" id="{B11D37D7-EC7C-41C8-4C37-795FBAE2C518}"/>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bg1"/>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15" name="TextBox 14">
            <a:extLst>
              <a:ext uri="{FF2B5EF4-FFF2-40B4-BE49-F238E27FC236}">
                <a16:creationId xmlns:a16="http://schemas.microsoft.com/office/drawing/2014/main" id="{D35E0683-8E06-2DEA-9B25-CF3BB98FC362}"/>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bg1"/>
                </a:solidFill>
                <a:latin typeface="Poppins" panose="00000500000000000000" pitchFamily="2" charset="0"/>
                <a:cs typeface="Poppins" panose="00000500000000000000" pitchFamily="2" charset="0"/>
              </a:rPr>
              <a:t>Student Testing Branch</a:t>
            </a:r>
          </a:p>
        </p:txBody>
      </p:sp>
      <p:sp>
        <p:nvSpPr>
          <p:cNvPr id="16" name="Google Shape;19;p6">
            <a:extLst>
              <a:ext uri="{FF2B5EF4-FFF2-40B4-BE49-F238E27FC236}">
                <a16:creationId xmlns:a16="http://schemas.microsoft.com/office/drawing/2014/main" id="{089F2546-B043-C26F-E87D-16A57F57C747}"/>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bg1"/>
                </a:solidFill>
              </a:rPr>
              <a:pPr algn="r"/>
              <a:t>‹#›</a:t>
            </a:fld>
            <a:endParaRPr lang="en" sz="1000">
              <a:solidFill>
                <a:schemeClr val="bg1"/>
              </a:solidFill>
            </a:endParaRPr>
          </a:p>
        </p:txBody>
      </p:sp>
    </p:spTree>
    <p:extLst>
      <p:ext uri="{BB962C8B-B14F-4D97-AF65-F5344CB8AC3E}">
        <p14:creationId xmlns:p14="http://schemas.microsoft.com/office/powerpoint/2010/main" val="3570884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915436-B6AF-1BD0-10AB-26C39680850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tx1"/>
                </a:solidFill>
                <a:effectLst/>
                <a:latin typeface="+mj-lt"/>
                <a:cs typeface="Arial" panose="020B0604020202020204" pitchFamily="34" charset="0"/>
              </a:defRPr>
            </a:lvl1pPr>
          </a:lstStyle>
          <a:p>
            <a:r>
              <a:rPr lang="en-US"/>
              <a:t>2023-24 CAASPP Fall Coordinator Training</a:t>
            </a:r>
          </a:p>
        </p:txBody>
      </p:sp>
      <p:sp>
        <p:nvSpPr>
          <p:cNvPr id="9" name="TextBox 8">
            <a:extLst>
              <a:ext uri="{FF2B5EF4-FFF2-40B4-BE49-F238E27FC236}">
                <a16:creationId xmlns:a16="http://schemas.microsoft.com/office/drawing/2014/main" id="{2BF596FF-45EA-7E63-9649-65854D70E201}"/>
              </a:ext>
            </a:extLst>
          </p:cNvPr>
          <p:cNvSpPr txBox="1"/>
          <p:nvPr userDrawn="1"/>
        </p:nvSpPr>
        <p:spPr>
          <a:xfrm>
            <a:off x="311700" y="4799303"/>
            <a:ext cx="1680873" cy="246221"/>
          </a:xfrm>
          <a:prstGeom prst="rect">
            <a:avLst/>
          </a:prstGeom>
          <a:noFill/>
        </p:spPr>
        <p:txBody>
          <a:bodyPr wrap="square" rtlCol="0">
            <a:spAutoFit/>
          </a:bodyPr>
          <a:lstStyle/>
          <a:p>
            <a:r>
              <a:rPr lang="en-US" sz="1000" b="0">
                <a:solidFill>
                  <a:schemeClr val="tx1"/>
                </a:solidFill>
                <a:latin typeface="+mj-lt"/>
                <a:cs typeface="Arial" panose="020B0604020202020204" pitchFamily="34" charset="0"/>
              </a:rPr>
              <a:t>Student Testing Branch</a:t>
            </a:r>
          </a:p>
        </p:txBody>
      </p:sp>
      <p:sp>
        <p:nvSpPr>
          <p:cNvPr id="10" name="Google Shape;19;p6">
            <a:extLst>
              <a:ext uri="{FF2B5EF4-FFF2-40B4-BE49-F238E27FC236}">
                <a16:creationId xmlns:a16="http://schemas.microsoft.com/office/drawing/2014/main" id="{4C5D08BA-B2FF-2B0A-023D-7B5CD3F88500}"/>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solidFill>
                  <a:schemeClr val="tx1"/>
                </a:solidFill>
                <a:latin typeface="Arial" panose="020B0604020202020204" pitchFamily="34" charset="0"/>
                <a:cs typeface="Arial" panose="020B0604020202020204" pitchFamily="34" charset="0"/>
              </a:rPr>
              <a:pPr algn="r"/>
              <a:t>‹#›</a:t>
            </a:fld>
            <a:endParaRPr lang="en" sz="1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207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E0189ADD-32B0-5022-4D76-8FBFE88B4D8E}"/>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5" name="Google Shape;19;p6">
            <a:extLst>
              <a:ext uri="{FF2B5EF4-FFF2-40B4-BE49-F238E27FC236}">
                <a16:creationId xmlns:a16="http://schemas.microsoft.com/office/drawing/2014/main" id="{7A6537F9-FF7C-2CC9-5655-5BB132845926}"/>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
        <p:nvSpPr>
          <p:cNvPr id="6" name="Footer Placeholder 5">
            <a:extLst>
              <a:ext uri="{FF2B5EF4-FFF2-40B4-BE49-F238E27FC236}">
                <a16:creationId xmlns:a16="http://schemas.microsoft.com/office/drawing/2014/main" id="{A762A7A6-86D5-3F1D-7E83-6F610BA6CE0B}"/>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7" name="TextBox 6">
            <a:extLst>
              <a:ext uri="{FF2B5EF4-FFF2-40B4-BE49-F238E27FC236}">
                <a16:creationId xmlns:a16="http://schemas.microsoft.com/office/drawing/2014/main" id="{264721F7-F39F-515F-C6D8-7DCD578492A4}"/>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Tree>
    <p:extLst>
      <p:ext uri="{BB962C8B-B14F-4D97-AF65-F5344CB8AC3E}">
        <p14:creationId xmlns:p14="http://schemas.microsoft.com/office/powerpoint/2010/main" val="335213365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 - Single Light Blue" preserve="1" userDrawn="1">
  <p:cSld name="1_01 - Single Light Blue">
    <p:bg>
      <p:bgRef idx="1001">
        <a:schemeClr val="bg1"/>
      </p:bgRef>
    </p:bg>
    <p:spTree>
      <p:nvGrpSpPr>
        <p:cNvPr id="1" name="Shape 17"/>
        <p:cNvGrpSpPr/>
        <p:nvPr/>
      </p:nvGrpSpPr>
      <p:grpSpPr>
        <a:xfrm>
          <a:off x="0" y="0"/>
          <a:ext cx="0" cy="0"/>
          <a:chOff x="0" y="0"/>
          <a:chExt cx="0" cy="0"/>
        </a:xfrm>
      </p:grpSpPr>
      <p:sp>
        <p:nvSpPr>
          <p:cNvPr id="18" name="Google Shape;18;p6"/>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1" name="Google Shape;21;p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D4D06306-7001-5B02-6E8B-46772F5DC8CE}"/>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8" name="Content Placeholder 7">
            <a:extLst>
              <a:ext uri="{FF2B5EF4-FFF2-40B4-BE49-F238E27FC236}">
                <a16:creationId xmlns:a16="http://schemas.microsoft.com/office/drawing/2014/main" id="{820CD228-4A3E-7852-1A97-852C83DAEC93}"/>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11" name="Rectangle 5">
            <a:extLst>
              <a:ext uri="{FF2B5EF4-FFF2-40B4-BE49-F238E27FC236}">
                <a16:creationId xmlns:a16="http://schemas.microsoft.com/office/drawing/2014/main" id="{6E5ADEF8-5A10-4354-730C-CF2AF7C3942C}"/>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12" name="TextBox 11">
            <a:extLst>
              <a:ext uri="{FF2B5EF4-FFF2-40B4-BE49-F238E27FC236}">
                <a16:creationId xmlns:a16="http://schemas.microsoft.com/office/drawing/2014/main" id="{E31A9A39-F55A-6DEC-91AF-C6A7A604C213}"/>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13" name="Google Shape;19;p6">
            <a:extLst>
              <a:ext uri="{FF2B5EF4-FFF2-40B4-BE49-F238E27FC236}">
                <a16:creationId xmlns:a16="http://schemas.microsoft.com/office/drawing/2014/main" id="{786F4EC6-8D7E-C719-0A2F-C8B94AFB063A}"/>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6887721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2" name="Google Shape;79;p19">
            <a:extLst>
              <a:ext uri="{FF2B5EF4-FFF2-40B4-BE49-F238E27FC236}">
                <a16:creationId xmlns:a16="http://schemas.microsoft.com/office/drawing/2014/main" id="{41AE05F8-85E7-C5C0-E26C-432819831AF1}"/>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9" name="Rectangle 5">
            <a:extLst>
              <a:ext uri="{FF2B5EF4-FFF2-40B4-BE49-F238E27FC236}">
                <a16:creationId xmlns:a16="http://schemas.microsoft.com/office/drawing/2014/main" id="{6E5DB62F-9237-CCE9-FD5F-F9BC0D08A0C5}"/>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10" name="TextBox 9">
            <a:extLst>
              <a:ext uri="{FF2B5EF4-FFF2-40B4-BE49-F238E27FC236}">
                <a16:creationId xmlns:a16="http://schemas.microsoft.com/office/drawing/2014/main" id="{AB86C76B-626F-806E-FA65-E2119EB6F21C}"/>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11" name="Google Shape;19;p6">
            <a:extLst>
              <a:ext uri="{FF2B5EF4-FFF2-40B4-BE49-F238E27FC236}">
                <a16:creationId xmlns:a16="http://schemas.microsoft.com/office/drawing/2014/main" id="{1294641C-4896-5B8F-9AFF-0F84014ACC5D}"/>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220872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 - Double Dark Blue" preserve="1" userDrawn="1">
  <p:cSld name="1_04 - Double Dark Blue">
    <p:bg>
      <p:bgPr>
        <a:solidFill>
          <a:srgbClr val="FFFFFF"/>
        </a:solidFill>
        <a:effectLst/>
      </p:bgPr>
    </p:bg>
    <p:spTree>
      <p:nvGrpSpPr>
        <p:cNvPr id="1" name="Shape 32"/>
        <p:cNvGrpSpPr/>
        <p:nvPr/>
      </p:nvGrpSpPr>
      <p:grpSpPr>
        <a:xfrm>
          <a:off x="0" y="0"/>
          <a:ext cx="0" cy="0"/>
          <a:chOff x="0" y="0"/>
          <a:chExt cx="0" cy="0"/>
        </a:xfrm>
      </p:grpSpPr>
      <p:sp>
        <p:nvSpPr>
          <p:cNvPr id="33" name="Google Shape;33;p9"/>
          <p:cNvSpPr/>
          <p:nvPr/>
        </p:nvSpPr>
        <p:spPr>
          <a:xfrm rot="10800000" flipH="1">
            <a:off x="-47511" y="-2206"/>
            <a:ext cx="9180600" cy="859536"/>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 name="Google Shape;36;p9"/>
          <p:cNvSpPr txBox="1">
            <a:spLocks noGrp="1"/>
          </p:cNvSpPr>
          <p:nvPr>
            <p:ph type="title"/>
          </p:nvPr>
        </p:nvSpPr>
        <p:spPr>
          <a:xfrm>
            <a:off x="41375" y="14757"/>
            <a:ext cx="8189700" cy="84257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5" name="Google Shape;79;p19">
            <a:extLst>
              <a:ext uri="{FF2B5EF4-FFF2-40B4-BE49-F238E27FC236}">
                <a16:creationId xmlns:a16="http://schemas.microsoft.com/office/drawing/2014/main" id="{393F1039-8066-918A-4A4D-A968B9596756}"/>
              </a:ext>
            </a:extLst>
          </p:cNvPr>
          <p:cNvSpPr txBox="1">
            <a:spLocks noGrp="1"/>
          </p:cNvSpPr>
          <p:nvPr>
            <p:ph type="body" idx="1"/>
          </p:nvPr>
        </p:nvSpPr>
        <p:spPr>
          <a:xfrm>
            <a:off x="311700" y="952500"/>
            <a:ext cx="49080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7" name="Content Placeholder 7">
            <a:extLst>
              <a:ext uri="{FF2B5EF4-FFF2-40B4-BE49-F238E27FC236}">
                <a16:creationId xmlns:a16="http://schemas.microsoft.com/office/drawing/2014/main" id="{DCDD298F-B189-0F20-B0BC-EF0D2E6F9E7E}"/>
              </a:ext>
            </a:extLst>
          </p:cNvPr>
          <p:cNvSpPr>
            <a:spLocks noGrp="1"/>
          </p:cNvSpPr>
          <p:nvPr>
            <p:ph sz="quarter" idx="14"/>
          </p:nvPr>
        </p:nvSpPr>
        <p:spPr>
          <a:xfrm>
            <a:off x="5411788" y="938670"/>
            <a:ext cx="3365500" cy="3800756"/>
          </a:xfrm>
          <a:prstGeom prst="rect">
            <a:avLst/>
          </a:prstGeom>
        </p:spPr>
        <p:txBody>
          <a:bodyPr/>
          <a:lstStyle/>
          <a:p>
            <a:pPr lvl="0"/>
            <a:r>
              <a:rPr lang="en-US"/>
              <a:t>Click to edit Master text styles</a:t>
            </a:r>
          </a:p>
        </p:txBody>
      </p:sp>
      <p:sp>
        <p:nvSpPr>
          <p:cNvPr id="8" name="Rectangle 5">
            <a:extLst>
              <a:ext uri="{FF2B5EF4-FFF2-40B4-BE49-F238E27FC236}">
                <a16:creationId xmlns:a16="http://schemas.microsoft.com/office/drawing/2014/main" id="{32DF3A51-4FA6-1838-ACA5-C32D5D64110E}"/>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9" name="TextBox 8">
            <a:extLst>
              <a:ext uri="{FF2B5EF4-FFF2-40B4-BE49-F238E27FC236}">
                <a16:creationId xmlns:a16="http://schemas.microsoft.com/office/drawing/2014/main" id="{EF7D05D0-7B33-EEFB-D9EC-6E8179642D6D}"/>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10" name="Google Shape;19;p6">
            <a:extLst>
              <a:ext uri="{FF2B5EF4-FFF2-40B4-BE49-F238E27FC236}">
                <a16:creationId xmlns:a16="http://schemas.microsoft.com/office/drawing/2014/main" id="{AAADAB2D-CE04-D9C2-CCEF-49777D1387B2}"/>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657349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5 - Single Orange" preserve="1" userDrawn="1">
  <p:cSld name="1_05 - Single Orange">
    <p:bg>
      <p:bgRef idx="1001">
        <a:schemeClr val="bg1"/>
      </p:bgRef>
    </p:bg>
    <p:spTree>
      <p:nvGrpSpPr>
        <p:cNvPr id="1" name="Shape 37"/>
        <p:cNvGrpSpPr/>
        <p:nvPr/>
      </p:nvGrpSpPr>
      <p:grpSpPr>
        <a:xfrm>
          <a:off x="0" y="0"/>
          <a:ext cx="0" cy="0"/>
          <a:chOff x="0" y="0"/>
          <a:chExt cx="0" cy="0"/>
        </a:xfrm>
      </p:grpSpPr>
      <p:sp>
        <p:nvSpPr>
          <p:cNvPr id="38" name="Google Shape;38;p10"/>
          <p:cNvSpPr/>
          <p:nvPr/>
        </p:nvSpPr>
        <p:spPr>
          <a:xfrm rot="10800000" flipH="1">
            <a:off x="-54296" y="-47200"/>
            <a:ext cx="9180600" cy="854700"/>
          </a:xfrm>
          <a:prstGeom prst="round1Rect">
            <a:avLst>
              <a:gd name="adj" fmla="val 50000"/>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1" name="Google Shape;41;p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rgbClr val="FFFFFF"/>
              </a:buClr>
              <a:buSzPts val="3200"/>
              <a:buFont typeface="Poppins"/>
              <a:buNone/>
              <a:defRPr sz="2800" b="1">
                <a:solidFill>
                  <a:srgbClr val="FFFFFF"/>
                </a:solidFill>
                <a:latin typeface="Poppins"/>
                <a:ea typeface="Poppins"/>
                <a:cs typeface="Poppins"/>
                <a:sym typeface="Poppins"/>
              </a:defRPr>
            </a:lvl1pPr>
            <a:lvl2pPr lvl="1"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rt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r>
              <a:rPr lang="en-US"/>
              <a:t>Click to edit Master title style</a:t>
            </a:r>
            <a:endParaRPr/>
          </a:p>
        </p:txBody>
      </p:sp>
      <p:sp>
        <p:nvSpPr>
          <p:cNvPr id="3" name="Google Shape;79;p19">
            <a:extLst>
              <a:ext uri="{FF2B5EF4-FFF2-40B4-BE49-F238E27FC236}">
                <a16:creationId xmlns:a16="http://schemas.microsoft.com/office/drawing/2014/main" id="{AB75B476-579A-9B87-C62B-A52D3E884D6D}"/>
              </a:ext>
            </a:extLst>
          </p:cNvPr>
          <p:cNvSpPr txBox="1">
            <a:spLocks noGrp="1"/>
          </p:cNvSpPr>
          <p:nvPr>
            <p:ph type="body" idx="13"/>
          </p:nvPr>
        </p:nvSpPr>
        <p:spPr>
          <a:xfrm>
            <a:off x="311700" y="952500"/>
            <a:ext cx="8520600" cy="3768622"/>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300"/>
              </a:spcAft>
              <a:buClrTx/>
              <a:buSzPct val="100000"/>
              <a:buFont typeface="Arial" panose="020B0604020202020204" pitchFamily="34" charset="0"/>
              <a:buChar char="•"/>
              <a:defRPr sz="2000">
                <a:solidFill>
                  <a:schemeClr val="tx1"/>
                </a:solidFill>
                <a:latin typeface="Poppins" panose="00000500000000000000" pitchFamily="2" charset="0"/>
                <a:cs typeface="Poppins" panose="00000500000000000000" pitchFamily="2" charset="0"/>
              </a:defRPr>
            </a:lvl1pPr>
            <a:lvl2pPr marL="914400" lvl="1" indent="-317500" rtl="0">
              <a:spcBef>
                <a:spcPts val="0"/>
              </a:spcBef>
              <a:spcAft>
                <a:spcPts val="300"/>
              </a:spcAft>
              <a:buClrTx/>
              <a:buSzPts val="1400"/>
              <a:buFont typeface="Courier New" panose="02070309020205020404" pitchFamily="49" charset="0"/>
              <a:buChar char="o"/>
              <a:defRPr sz="1800">
                <a:solidFill>
                  <a:schemeClr val="tx1"/>
                </a:solidFill>
                <a:latin typeface="Poppins" panose="00000500000000000000" pitchFamily="2" charset="0"/>
                <a:cs typeface="Poppins" panose="00000500000000000000" pitchFamily="2" charset="0"/>
              </a:defRPr>
            </a:lvl2pPr>
            <a:lvl3pPr marL="1339850" lvl="2" indent="-285750" rtl="0">
              <a:spcBef>
                <a:spcPts val="0"/>
              </a:spcBef>
              <a:spcAft>
                <a:spcPts val="300"/>
              </a:spcAft>
              <a:buClrTx/>
              <a:buSzPts val="1400"/>
              <a:buFont typeface="Wingdings" panose="05000000000000000000" pitchFamily="2" charset="2"/>
              <a:buChar char="§"/>
              <a:defRPr sz="1600">
                <a:solidFill>
                  <a:schemeClr val="tx1"/>
                </a:solidFill>
                <a:latin typeface="Poppins" panose="00000500000000000000" pitchFamily="2" charset="0"/>
                <a:cs typeface="Poppins" panose="00000500000000000000" pitchFamily="2" charset="0"/>
              </a:defRPr>
            </a:lvl3pPr>
            <a:lvl4pPr marL="1828800" lvl="3" indent="-317500" rtl="0">
              <a:spcBef>
                <a:spcPts val="0"/>
              </a:spcBef>
              <a:spcAft>
                <a:spcPts val="300"/>
              </a:spcAft>
              <a:buSzPct val="40000"/>
              <a:buFont typeface="Wingdings" panose="05000000000000000000" pitchFamily="2" charset="2"/>
              <a:buChar char="o"/>
              <a:defRPr>
                <a:latin typeface="Poppins" panose="00000500000000000000" pitchFamily="2" charset="0"/>
                <a:cs typeface="Poppins" panose="00000500000000000000" pitchFamily="2" charset="0"/>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Click to edit Master text styles</a:t>
            </a:r>
          </a:p>
          <a:p>
            <a:pPr lvl="1"/>
            <a:r>
              <a:rPr lang="en-US"/>
              <a:t>Click Here to edit Mater text styles</a:t>
            </a:r>
          </a:p>
          <a:p>
            <a:pPr lvl="2"/>
            <a:r>
              <a:rPr lang="en-US"/>
              <a:t>Click Here to edit Mater text styles</a:t>
            </a:r>
          </a:p>
          <a:p>
            <a:pPr lvl="3"/>
            <a:r>
              <a:rPr lang="en-US"/>
              <a:t>Click Here to edit Master text styles</a:t>
            </a:r>
          </a:p>
        </p:txBody>
      </p:sp>
      <p:sp>
        <p:nvSpPr>
          <p:cNvPr id="7" name="Rectangle 5">
            <a:extLst>
              <a:ext uri="{FF2B5EF4-FFF2-40B4-BE49-F238E27FC236}">
                <a16:creationId xmlns:a16="http://schemas.microsoft.com/office/drawing/2014/main" id="{9DA5F8C3-F28E-E870-7212-66BB1464EDD0}"/>
              </a:ext>
            </a:extLst>
          </p:cNvPr>
          <p:cNvSpPr>
            <a:spLocks noGrp="1"/>
          </p:cNvSpPr>
          <p:nvPr>
            <p:ph type="ftr" sz="quarter" idx="11"/>
          </p:nvPr>
        </p:nvSpPr>
        <p:spPr>
          <a:xfrm>
            <a:off x="1992574" y="4799303"/>
            <a:ext cx="5672919" cy="246221"/>
          </a:xfrm>
          <a:prstGeom prst="rect">
            <a:avLst/>
          </a:prstGeom>
        </p:spPr>
        <p:txBody>
          <a:bodyPr/>
          <a:lstStyle>
            <a:lvl1pPr algn="l">
              <a:defRPr sz="1000" b="0" i="1" cap="none" spc="0">
                <a:ln w="0"/>
                <a:solidFill>
                  <a:schemeClr val="accent1">
                    <a:lumMod val="50000"/>
                  </a:schemeClr>
                </a:solidFill>
                <a:effectLst/>
                <a:latin typeface="Poppins" panose="00000500000000000000" pitchFamily="2" charset="0"/>
                <a:cs typeface="Poppins" panose="00000500000000000000" pitchFamily="2" charset="0"/>
              </a:defRPr>
            </a:lvl1pPr>
          </a:lstStyle>
          <a:p>
            <a:r>
              <a:rPr lang="en-US"/>
              <a:t>2023-24 CAASPP Fall Coordinator Training</a:t>
            </a:r>
          </a:p>
        </p:txBody>
      </p:sp>
      <p:sp>
        <p:nvSpPr>
          <p:cNvPr id="8" name="TextBox 7">
            <a:extLst>
              <a:ext uri="{FF2B5EF4-FFF2-40B4-BE49-F238E27FC236}">
                <a16:creationId xmlns:a16="http://schemas.microsoft.com/office/drawing/2014/main" id="{86DA847D-8D80-A37E-4ABB-7AAB41135C7D}"/>
              </a:ext>
            </a:extLst>
          </p:cNvPr>
          <p:cNvSpPr txBox="1"/>
          <p:nvPr userDrawn="1"/>
        </p:nvSpPr>
        <p:spPr>
          <a:xfrm>
            <a:off x="311700" y="4799303"/>
            <a:ext cx="1680873" cy="246221"/>
          </a:xfrm>
          <a:prstGeom prst="rect">
            <a:avLst/>
          </a:prstGeom>
          <a:noFill/>
        </p:spPr>
        <p:txBody>
          <a:bodyPr wrap="square" rtlCol="0">
            <a:spAutoFit/>
          </a:bodyPr>
          <a:lstStyle/>
          <a:p>
            <a:r>
              <a:rPr lang="en-US" sz="1000" b="0">
                <a:latin typeface="Poppins" panose="00000500000000000000" pitchFamily="2" charset="0"/>
                <a:cs typeface="Poppins" panose="00000500000000000000" pitchFamily="2" charset="0"/>
              </a:rPr>
              <a:t>Student Testing Branch</a:t>
            </a:r>
          </a:p>
        </p:txBody>
      </p:sp>
      <p:sp>
        <p:nvSpPr>
          <p:cNvPr id="9" name="Google Shape;19;p6">
            <a:extLst>
              <a:ext uri="{FF2B5EF4-FFF2-40B4-BE49-F238E27FC236}">
                <a16:creationId xmlns:a16="http://schemas.microsoft.com/office/drawing/2014/main" id="{FB741851-A53D-637F-6C3C-7D40B5D25AC8}"/>
              </a:ext>
            </a:extLst>
          </p:cNvPr>
          <p:cNvSpPr txBox="1">
            <a:spLocks/>
          </p:cNvSpPr>
          <p:nvPr userDrawn="1"/>
        </p:nvSpPr>
        <p:spPr>
          <a:xfrm>
            <a:off x="8538950" y="4886028"/>
            <a:ext cx="598416" cy="2543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1pPr>
            <a:lvl2pPr marR="0" lvl="1"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2pPr>
            <a:lvl3pPr marR="0" lvl="2"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3pPr>
            <a:lvl4pPr marR="0" lvl="3"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4pPr>
            <a:lvl5pPr marR="0" lvl="4"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5pPr>
            <a:lvl6pPr marR="0" lvl="5"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6pPr>
            <a:lvl7pPr marR="0" lvl="6"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7pPr>
            <a:lvl8pPr marR="0" lvl="7"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8pPr>
            <a:lvl9pPr marR="0" lvl="8" algn="ctr" rtl="0">
              <a:lnSpc>
                <a:spcPct val="100000"/>
              </a:lnSpc>
              <a:spcBef>
                <a:spcPts val="0"/>
              </a:spcBef>
              <a:spcAft>
                <a:spcPts val="0"/>
              </a:spcAft>
              <a:buClr>
                <a:srgbClr val="000000"/>
              </a:buClr>
              <a:buFont typeface="Arial"/>
              <a:buNone/>
              <a:defRPr sz="900" b="0" i="0" u="none" strike="noStrike" cap="none">
                <a:solidFill>
                  <a:schemeClr val="dk2"/>
                </a:solidFill>
                <a:latin typeface="Poppins"/>
                <a:ea typeface="Poppins"/>
                <a:cs typeface="Poppins"/>
                <a:sym typeface="Poppins"/>
              </a:defRPr>
            </a:lvl9pPr>
          </a:lstStyle>
          <a:p>
            <a:pPr algn="r"/>
            <a:fld id="{00000000-1234-1234-1234-123412341234}" type="slidenum">
              <a:rPr lang="en" sz="1000" smtClean="0"/>
              <a:pPr algn="r"/>
              <a:t>‹#›</a:t>
            </a:fld>
            <a:endParaRPr lang="en" sz="1000"/>
          </a:p>
        </p:txBody>
      </p:sp>
    </p:spTree>
    <p:extLst>
      <p:ext uri="{BB962C8B-B14F-4D97-AF65-F5344CB8AC3E}">
        <p14:creationId xmlns:p14="http://schemas.microsoft.com/office/powerpoint/2010/main" val="213130236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701058" y="4739417"/>
            <a:ext cx="548700" cy="393600"/>
          </a:xfrm>
          <a:prstGeom prst="rect">
            <a:avLst/>
          </a:prstGeom>
          <a:noFill/>
          <a:ln>
            <a:noFill/>
          </a:ln>
        </p:spPr>
        <p:txBody>
          <a:bodyPr spcFirstLastPara="1" wrap="square" lIns="91425" tIns="91425" rIns="91425" bIns="91425" anchor="ctr" anchorCtr="0">
            <a:noAutofit/>
          </a:bodyPr>
          <a:lstStyle>
            <a:lvl1pPr lvl="0" rtl="0">
              <a:buNone/>
              <a:defRPr sz="900">
                <a:solidFill>
                  <a:schemeClr val="dk2"/>
                </a:solidFill>
                <a:latin typeface="Poppins"/>
                <a:ea typeface="Poppins"/>
                <a:cs typeface="Poppins"/>
                <a:sym typeface="Poppins"/>
              </a:defRPr>
            </a:lvl1pPr>
            <a:lvl2pPr lvl="1" rtl="0">
              <a:buNone/>
              <a:defRPr sz="900">
                <a:solidFill>
                  <a:schemeClr val="dk2"/>
                </a:solidFill>
                <a:latin typeface="Poppins"/>
                <a:ea typeface="Poppins"/>
                <a:cs typeface="Poppins"/>
                <a:sym typeface="Poppins"/>
              </a:defRPr>
            </a:lvl2pPr>
            <a:lvl3pPr lvl="2" rtl="0">
              <a:buNone/>
              <a:defRPr sz="900">
                <a:solidFill>
                  <a:schemeClr val="dk2"/>
                </a:solidFill>
                <a:latin typeface="Poppins"/>
                <a:ea typeface="Poppins"/>
                <a:cs typeface="Poppins"/>
                <a:sym typeface="Poppins"/>
              </a:defRPr>
            </a:lvl3pPr>
            <a:lvl4pPr lvl="3" rtl="0">
              <a:buNone/>
              <a:defRPr sz="900">
                <a:solidFill>
                  <a:schemeClr val="dk2"/>
                </a:solidFill>
                <a:latin typeface="Poppins"/>
                <a:ea typeface="Poppins"/>
                <a:cs typeface="Poppins"/>
                <a:sym typeface="Poppins"/>
              </a:defRPr>
            </a:lvl4pPr>
            <a:lvl5pPr lvl="4" rtl="0">
              <a:buNone/>
              <a:defRPr sz="900">
                <a:solidFill>
                  <a:schemeClr val="dk2"/>
                </a:solidFill>
                <a:latin typeface="Poppins"/>
                <a:ea typeface="Poppins"/>
                <a:cs typeface="Poppins"/>
                <a:sym typeface="Poppins"/>
              </a:defRPr>
            </a:lvl5pPr>
            <a:lvl6pPr lvl="5" rtl="0">
              <a:buNone/>
              <a:defRPr sz="900">
                <a:solidFill>
                  <a:schemeClr val="dk2"/>
                </a:solidFill>
                <a:latin typeface="Poppins"/>
                <a:ea typeface="Poppins"/>
                <a:cs typeface="Poppins"/>
                <a:sym typeface="Poppins"/>
              </a:defRPr>
            </a:lvl6pPr>
            <a:lvl7pPr lvl="6" rtl="0">
              <a:buNone/>
              <a:defRPr sz="900">
                <a:solidFill>
                  <a:schemeClr val="dk2"/>
                </a:solidFill>
                <a:latin typeface="Poppins"/>
                <a:ea typeface="Poppins"/>
                <a:cs typeface="Poppins"/>
                <a:sym typeface="Poppins"/>
              </a:defRPr>
            </a:lvl7pPr>
            <a:lvl8pPr lvl="7" rtl="0">
              <a:buNone/>
              <a:defRPr sz="900">
                <a:solidFill>
                  <a:schemeClr val="dk2"/>
                </a:solidFill>
                <a:latin typeface="Poppins"/>
                <a:ea typeface="Poppins"/>
                <a:cs typeface="Poppins"/>
                <a:sym typeface="Poppins"/>
              </a:defRPr>
            </a:lvl8pPr>
            <a:lvl9pPr lvl="8" rtl="0">
              <a:buNone/>
              <a:defRPr sz="900">
                <a:solidFill>
                  <a:schemeClr val="dk2"/>
                </a:solidFill>
                <a:latin typeface="Poppins"/>
                <a:ea typeface="Poppins"/>
                <a:cs typeface="Poppins"/>
                <a:sym typeface="Poppins"/>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710" r:id="rId2"/>
    <p:sldLayoutId id="2147483705" r:id="rId3"/>
    <p:sldLayoutId id="2147483706" r:id="rId4"/>
    <p:sldLayoutId id="2147483717" r:id="rId5"/>
    <p:sldLayoutId id="2147483713" r:id="rId6"/>
    <p:sldLayoutId id="2147483711" r:id="rId7"/>
    <p:sldLayoutId id="2147483720" r:id="rId8"/>
    <p:sldLayoutId id="2147483716" r:id="rId9"/>
    <p:sldLayoutId id="2147483698" r:id="rId10"/>
    <p:sldLayoutId id="2147483712" r:id="rId11"/>
    <p:sldLayoutId id="2147483697" r:id="rId12"/>
    <p:sldLayoutId id="2147483719" r:id="rId13"/>
    <p:sldLayoutId id="2147483718" r:id="rId14"/>
    <p:sldLayoutId id="2147483714" r:id="rId15"/>
    <p:sldLayoutId id="2147483715" r:id="rId16"/>
    <p:sldLayoutId id="2147483653" r:id="rId17"/>
    <p:sldLayoutId id="2147483664" r:id="rId18"/>
    <p:sldLayoutId id="2147483651" r:id="rId19"/>
    <p:sldLayoutId id="2147483707" r:id="rId20"/>
    <p:sldLayoutId id="2147483742" r:id="rId21"/>
  </p:sldLayoutIdLst>
  <p:hf sldNum="0"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701058" y="4739417"/>
            <a:ext cx="548700" cy="393600"/>
          </a:xfrm>
          <a:prstGeom prst="rect">
            <a:avLst/>
          </a:prstGeom>
          <a:noFill/>
          <a:ln>
            <a:noFill/>
          </a:ln>
        </p:spPr>
        <p:txBody>
          <a:bodyPr spcFirstLastPara="1" wrap="square" lIns="91425" tIns="91425" rIns="91425" bIns="91425" anchor="ctr" anchorCtr="0">
            <a:noAutofit/>
          </a:bodyPr>
          <a:lstStyle>
            <a:lvl1pPr lvl="0" rtl="0">
              <a:buNone/>
              <a:defRPr sz="900">
                <a:solidFill>
                  <a:schemeClr val="dk2"/>
                </a:solidFill>
                <a:latin typeface="Arial" panose="020B0604020202020204" pitchFamily="34" charset="0"/>
                <a:ea typeface="Arial" panose="020B0604020202020204" pitchFamily="34" charset="0"/>
                <a:cs typeface="Arial" panose="020B0604020202020204" pitchFamily="34" charset="0"/>
                <a:sym typeface="Poppins"/>
              </a:defRPr>
            </a:lvl1pPr>
            <a:lvl2pPr lvl="1" rtl="0">
              <a:buNone/>
              <a:defRPr sz="900">
                <a:solidFill>
                  <a:schemeClr val="dk2"/>
                </a:solidFill>
                <a:latin typeface="Poppins"/>
                <a:ea typeface="Poppins"/>
                <a:cs typeface="Poppins"/>
                <a:sym typeface="Poppins"/>
              </a:defRPr>
            </a:lvl2pPr>
            <a:lvl3pPr lvl="2" rtl="0">
              <a:buNone/>
              <a:defRPr sz="900">
                <a:solidFill>
                  <a:schemeClr val="dk2"/>
                </a:solidFill>
                <a:latin typeface="Poppins"/>
                <a:ea typeface="Poppins"/>
                <a:cs typeface="Poppins"/>
                <a:sym typeface="Poppins"/>
              </a:defRPr>
            </a:lvl3pPr>
            <a:lvl4pPr lvl="3" rtl="0">
              <a:buNone/>
              <a:defRPr sz="900">
                <a:solidFill>
                  <a:schemeClr val="dk2"/>
                </a:solidFill>
                <a:latin typeface="Poppins"/>
                <a:ea typeface="Poppins"/>
                <a:cs typeface="Poppins"/>
                <a:sym typeface="Poppins"/>
              </a:defRPr>
            </a:lvl4pPr>
            <a:lvl5pPr lvl="4" rtl="0">
              <a:buNone/>
              <a:defRPr sz="900">
                <a:solidFill>
                  <a:schemeClr val="dk2"/>
                </a:solidFill>
                <a:latin typeface="Poppins"/>
                <a:ea typeface="Poppins"/>
                <a:cs typeface="Poppins"/>
                <a:sym typeface="Poppins"/>
              </a:defRPr>
            </a:lvl5pPr>
            <a:lvl6pPr lvl="5" rtl="0">
              <a:buNone/>
              <a:defRPr sz="900">
                <a:solidFill>
                  <a:schemeClr val="dk2"/>
                </a:solidFill>
                <a:latin typeface="Poppins"/>
                <a:ea typeface="Poppins"/>
                <a:cs typeface="Poppins"/>
                <a:sym typeface="Poppins"/>
              </a:defRPr>
            </a:lvl6pPr>
            <a:lvl7pPr lvl="6" rtl="0">
              <a:buNone/>
              <a:defRPr sz="900">
                <a:solidFill>
                  <a:schemeClr val="dk2"/>
                </a:solidFill>
                <a:latin typeface="Poppins"/>
                <a:ea typeface="Poppins"/>
                <a:cs typeface="Poppins"/>
                <a:sym typeface="Poppins"/>
              </a:defRPr>
            </a:lvl7pPr>
            <a:lvl8pPr lvl="7" rtl="0">
              <a:buNone/>
              <a:defRPr sz="900">
                <a:solidFill>
                  <a:schemeClr val="dk2"/>
                </a:solidFill>
                <a:latin typeface="Poppins"/>
                <a:ea typeface="Poppins"/>
                <a:cs typeface="Poppins"/>
                <a:sym typeface="Poppins"/>
              </a:defRPr>
            </a:lvl8pPr>
            <a:lvl9pPr lvl="8" rtl="0">
              <a:buNone/>
              <a:defRPr sz="900">
                <a:solidFill>
                  <a:schemeClr val="dk2"/>
                </a:solidFill>
                <a:latin typeface="Poppins"/>
                <a:ea typeface="Poppins"/>
                <a:cs typeface="Poppins"/>
                <a:sym typeface="Poppins"/>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691" r:id="rId4"/>
    <p:sldLayoutId id="2147483696" r:id="rId5"/>
    <p:sldLayoutId id="2147483728" r:id="rId6"/>
    <p:sldLayoutId id="2147483694" r:id="rId7"/>
    <p:sldLayoutId id="2147483690" r:id="rId8"/>
    <p:sldLayoutId id="2147483731" r:id="rId9"/>
    <p:sldLayoutId id="2147483695" r:id="rId10"/>
    <p:sldLayoutId id="2147483733" r:id="rId11"/>
    <p:sldLayoutId id="2147483693" r:id="rId12"/>
    <p:sldLayoutId id="2147483692" r:id="rId13"/>
    <p:sldLayoutId id="2147483688" r:id="rId14"/>
    <p:sldLayoutId id="2147483689" r:id="rId15"/>
    <p:sldLayoutId id="2147483738" r:id="rId16"/>
    <p:sldLayoutId id="2147483739" r:id="rId17"/>
    <p:sldLayoutId id="2147483740" r:id="rId18"/>
    <p:sldLayoutId id="2147483741" r:id="rId19"/>
  </p:sldLayoutIdLst>
  <p:hf sldNum="0"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hyperlink" Target="https://www.lausd.org/testing"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hyperlink" Target="https://www.cde.ca.gov/ta/tg/sa/iavideoseries.asp"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cde.ca.gov/ta/tg/sa/iavideoseries.asp"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www.lausd.org/testing"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lausd.org/testing"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hyperlink" Target="https://youtu.be/y50ius5jn7E" TargetMode="Externa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29.xml"/><Relationship Id="rId5" Type="http://schemas.openxmlformats.org/officeDocument/2006/relationships/image" Target="../media/image89.jpeg"/><Relationship Id="rId4" Type="http://schemas.openxmlformats.org/officeDocument/2006/relationships/image" Target="../media/image88.jpeg"/></Relationships>
</file>

<file path=ppt/slides/_rels/slide129.xml.rels><?xml version="1.0" encoding="UTF-8" standalone="yes"?>
<Relationships xmlns="http://schemas.openxmlformats.org/package/2006/relationships"><Relationship Id="rId3" Type="http://schemas.microsoft.com/office/2018/10/relationships/comments" Target="../comments/modernComment_C55_AB62ACB.xml"/><Relationship Id="rId2" Type="http://schemas.openxmlformats.org/officeDocument/2006/relationships/notesSlide" Target="../notesSlides/notesSlide54.xml"/><Relationship Id="rId1" Type="http://schemas.openxmlformats.org/officeDocument/2006/relationships/slideLayout" Target="../slideLayouts/slideLayout2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www.caaspp.org/" TargetMode="External"/></Relationships>
</file>

<file path=ppt/slides/_rels/slide130.xml.rels><?xml version="1.0" encoding="UTF-8" standalone="yes"?>
<Relationships xmlns="http://schemas.openxmlformats.org/package/2006/relationships"><Relationship Id="rId3" Type="http://schemas.microsoft.com/office/2018/10/relationships/comments" Target="../comments/modernComment_C54_B23A6C66.xml"/><Relationship Id="rId2" Type="http://schemas.openxmlformats.org/officeDocument/2006/relationships/notesSlide" Target="../notesSlides/notesSlide55.xml"/><Relationship Id="rId1" Type="http://schemas.openxmlformats.org/officeDocument/2006/relationships/slideLayout" Target="../slideLayouts/slideLayout29.xml"/><Relationship Id="rId5" Type="http://schemas.openxmlformats.org/officeDocument/2006/relationships/image" Target="../media/image94.png"/><Relationship Id="rId4" Type="http://schemas.openxmlformats.org/officeDocument/2006/relationships/image" Target="../media/image9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29.xml"/><Relationship Id="rId5" Type="http://schemas.openxmlformats.org/officeDocument/2006/relationships/image" Target="../media/image97.png"/><Relationship Id="rId4" Type="http://schemas.openxmlformats.org/officeDocument/2006/relationships/image" Target="../media/image96.png"/></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9.xml"/><Relationship Id="rId4" Type="http://schemas.openxmlformats.org/officeDocument/2006/relationships/hyperlink" Target="https://oneaccess.lausd.net/"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hyperlink" Target="https://achieve.lausd.net/Page/7019" TargetMode="Externa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3" Type="http://schemas.microsoft.com/office/2018/10/relationships/comments" Target="../comments/modernComment_C64_F01DC88.xml"/><Relationship Id="rId2" Type="http://schemas.openxmlformats.org/officeDocument/2006/relationships/notesSlide" Target="../notesSlides/notesSlide66.xml"/><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3" Type="http://schemas.openxmlformats.org/officeDocument/2006/relationships/hyperlink" Target="https://www.cde.ca.gov/ta/tg/ca/accessibilityresources.asp" TargetMode="External"/><Relationship Id="rId2" Type="http://schemas.openxmlformats.org/officeDocument/2006/relationships/notesSlide" Target="../notesSlides/notesSlide68.xml"/><Relationship Id="rId1" Type="http://schemas.openxmlformats.org/officeDocument/2006/relationships/slideLayout" Target="../slideLayouts/slideLayout9.xml"/><Relationship Id="rId5" Type="http://schemas.openxmlformats.org/officeDocument/2006/relationships/image" Target="../media/image106.png"/><Relationship Id="rId4" Type="http://schemas.openxmlformats.org/officeDocument/2006/relationships/image" Target="../media/image105.png"/></Relationships>
</file>

<file path=ppt/slides/_rels/slide14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9.xml"/><Relationship Id="rId4" Type="http://schemas.openxmlformats.org/officeDocument/2006/relationships/image" Target="../media/image108.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3" Type="http://schemas.openxmlformats.org/officeDocument/2006/relationships/hyperlink" Target="http://www.caaspp.org/training/caaspp/uaag.html" TargetMode="External"/><Relationship Id="rId2" Type="http://schemas.openxmlformats.org/officeDocument/2006/relationships/notesSlide" Target="../notesSlides/notesSlide76.xml"/><Relationship Id="rId1" Type="http://schemas.openxmlformats.org/officeDocument/2006/relationships/slideLayout" Target="../slideLayouts/slideLayout9.xml"/><Relationship Id="rId5" Type="http://schemas.openxmlformats.org/officeDocument/2006/relationships/image" Target="../media/image114.png"/><Relationship Id="rId4" Type="http://schemas.openxmlformats.org/officeDocument/2006/relationships/image" Target="../media/image113.png"/></Relationships>
</file>

<file path=ppt/slides/_rels/slide155.xml.rels><?xml version="1.0" encoding="UTF-8" standalone="yes"?>
<Relationships xmlns="http://schemas.openxmlformats.org/package/2006/relationships"><Relationship Id="rId3" Type="http://schemas.openxmlformats.org/officeDocument/2006/relationships/hyperlink" Target="https://www.caaspp.org/training/ar-training-series.html" TargetMode="External"/><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115.jpe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0.xml"/></Relationships>
</file>

<file path=ppt/slides/_rels/slide16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0.xml"/></Relationships>
</file>

<file path=ppt/slides/_rels/slide1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0.xml"/></Relationships>
</file>

<file path=ppt/slides/_rels/slide16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16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0.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125.png"/></Relationships>
</file>

<file path=ppt/slides/_rels/slide168.xml.rels><?xml version="1.0" encoding="UTF-8" standalone="yes"?>
<Relationships xmlns="http://schemas.openxmlformats.org/package/2006/relationships"><Relationship Id="rId3" Type="http://schemas.openxmlformats.org/officeDocument/2006/relationships/hyperlink" Target="http://sampleitems.smarterbalanced.org/" TargetMode="External"/><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126.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3" Type="http://schemas.openxmlformats.org/officeDocument/2006/relationships/hyperlink" Target="https://ca.portal.cambiumast.com/" TargetMode="External"/><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3" Type="http://schemas.openxmlformats.org/officeDocument/2006/relationships/hyperlink" Target="https://ca-toms-help.ets.org/tech-specs-and-config/introduction/manual-content/" TargetMode="External"/><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9.xml"/><Relationship Id="rId6" Type="http://schemas.openxmlformats.org/officeDocument/2006/relationships/hyperlink" Target="https://nam11.safelinks.protection.outlook.com/?url=https://u20830431.ct.sendgrid.net/ls/click?upn%3Dn-2FX9SGQQ7wqwMnpPZfG9OaE53EM6Nhhi-2Br44NZKdKnQ-3D91Cm_LiOigm1wqxOs-2FQmA-2FNntB5djDf4nA8zqAdG6jSgafyn4BBaXVnnPUD-2BPF8pfGcv7MhIaQbOJJsECTWBpLCimDGkUC0Rgy9iZ-2FWHyzkehrnDyNng18EVpg57g-2BhnZ5GV2uAI71Kw648LJED-2FVpXuR4cPgpDUGrYSPnUh-2Briu7R2Dwu-2FM1dFkpliFmi9v9EZiUYHEvLijDrbKeR1V8-2BE3yta7J180makEZ0ulPU9cRiswmfma0erN05bF7o6jvq3WGlRCfbDzK9e9qf-2FGcU2GYQ24mLV-2FBxBfgFUEcm6-2Fv6s0uH4DIISBeOOULHZ2xCDMJyMyoa2OkTRs893ZUexumfrGoGvgEqr-2B5zN-2FbijdR-2BNmDKa3UOHODQzjLvxVrZdb-2FgonqtfZ268iHPqFw1OwRRANNmct2G-2BEMd2icONIWo2YLdf38BdyfC1OF7CPkqydDIKVF-2BHGoLm3wwOXwSqtkJWw-2B8WpAM5feWm5tn4NONPYseNXzwvMa3pAt6IwXNnBw48Fh5GqknPkUFxCyJsenMhdPHu5Znho2YbNWnmz1j-2FRb-2BKwA-2BUd05F95mNLrkOzbPHY7zNsmJylTuVqKKSVwKkgrV05ZTsGPO8iBfHZDmGD8rLHUwYVeuvW1XiahEx4pxvpqPLYYj7aomOlnNXOz75-2FcA6QxOtsAY7HBMdJGjlHjmJBLNm-2BrTCzQ0AjAwBB7S4vGV9SJWmOfZTm0H8sYhFP4pvnoOsY2IzB9yCaf6UrZPKvOXyFuaR9fjTkLY33eGioNecCIpDSQpbBb95vNDzj71fYr2UJh93i2uCDPYoOIYnvDNPShHyRcSBAMM5fRg32N3OBpbxgFSojiLpIMD4yLeOt2ewFAlIWrbuKqeNV-2BzwDatljTA3xIy6FnPGlo6yxBZOeDh4K-2BZ7Fx-2BB-2FIu-2Bxo-2FVLdU5oYEW-2FEffr0Qpw-3D&amp;data=05|01|aml3230@lausd.net|b312c1e18c8247f24cd308db92a0484b|042a40a1b1284ac48648016ffa121487|0|0|638264989343530049|Unknown|TWFpbGZsb3d8eyJWIjoiMC4wLjAwMDAiLCJQIjoiV2luMzIiLCJBTiI6Ik1haWwiLCJXVCI6Mn0%3D|3000|||&amp;sdata=w3gQyjrc9lz8bli4YZtePiLji4n5IUZ5MNrVOeXTyzE%3D&amp;reserved=0" TargetMode="External"/><Relationship Id="rId5" Type="http://schemas.openxmlformats.org/officeDocument/2006/relationships/hyperlink" Target="https://nam11.safelinks.protection.outlook.com/?url=https://u20830431.ct.sendgrid.net/ls/click?upn%3Dn-2FX9SGQQ7wqwMnpPZfG9Of-2FkdH5kIR8rsME5Utt2-2BhFJRmjJnNDQKGvK27YsLfatj3q4_LiOigm1wqxOs-2FQmA-2FNntB5djDf4nA8zqAdG6jSgafyn4BBaXVnnPUD-2BPF8pfGcv7MhIaQbOJJsECTWBpLCimDGkUC0Rgy9iZ-2FWHyzkehrnDyNng18EVpg57g-2BhnZ5GV2uAI71Kw648LJED-2FVpXuR4cPgpDUGrYSPnUh-2Briu7R2Dwu-2FM1dFkpliFmi9v9EZiUYHEvLijDrbKeR1V8-2BE3yta7J180makEZ0ulPU9cRiswmfma0erN05bF7o6jvq3WGlRCfbDzK9e9qf-2FGcU2GYQ24mLV-2FBxBfgFUEcm6-2Fv6s0uH4DIISBeOOULHZ2xCDMJyMyoa2OkTRs893ZUexumfrGoGvgEqr-2B5zN-2FbijdR-2BNmDKa3UOHODQzjLvxVrZdb-2FgonqtfZ268iHPqFw1OwRRANNmct2G-2BEMd2icONIWo2YLdf38BdyfC1OF7CPkqydDIKVF-2BHGoLm3wwOXwSqtkJWw-2B8WpAM5feWm5tn4NONPYseNXzwvMa3pAt6IwXNnBw48Fh5GqknPkUFxCyJsenMhdPHu5Znho2YbNWnmz1j-2FRb-2BKwA-2BUd05F95mNLrkOzbPHY7zNsmJylTuVqKKSVwKkgrV05ZTsGPO8iBfHZDmGD8rLHUwYVeuvW1XiahEx4pxvpqPLYYj7aomOlnNXOz75-2FcA6QxOtsAY7HBMdJGjlHjmJBLNm-2BrTCzQ0AjAwBB7S4vGV9SJWmOfZTm0H8sYhFP4pvnoOsY2IzB9yCaf6UrZPKvOXyFuaR9fjTkLY33eGioNecCIpDSQpbBb95vND8q4cpzmVV0rydGk7EMSCUkg0aWatnzXo0ddUIfpS5K3pD8ELywX95t3vfHHrGUh97799JXmHPY7nBCmXC-2F-2BwKLkGD3a6uK-2B-2Bn2OZs-2Bb6UOQDcZ5b1B7xMNKkrWvXgPTnZHp-2B3FxF2amLbvJJrzrGBc-3D&amp;data=05|01|aml3230@lausd.net|b312c1e18c8247f24cd308db92a0484b|042a40a1b1284ac48648016ffa121487|0|0|638264989343530049|Unknown|TWFpbGZsb3d8eyJWIjoiMC4wLjAwMDAiLCJQIjoiV2luMzIiLCJBTiI6Ik1haWwiLCJXVCI6Mn0%3D|3000|||&amp;sdata=WugbG3jclqQKaaRwJKW85QzHsdBv0MNiFRxQLmf9krs%3D&amp;reserved=0" TargetMode="External"/><Relationship Id="rId4" Type="http://schemas.openxmlformats.org/officeDocument/2006/relationships/hyperlink" Target="https://ca.portal.cambiumast.com/"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3" Type="http://schemas.openxmlformats.org/officeDocument/2006/relationships/hyperlink" Target="https://docs.google.com/spreadsheets/d/1az5lLCck5blEj1NqQy4bp7kfhyr1yvtNvTN24dtjBF4/edit#gid=0" TargetMode="External"/><Relationship Id="rId2" Type="http://schemas.openxmlformats.org/officeDocument/2006/relationships/hyperlink" Target="https://lausd-myit.onbmc.com/dwp/app/#/catalog" TargetMode="External"/><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3" Type="http://schemas.openxmlformats.org/officeDocument/2006/relationships/hyperlink" Target="https://ca-toms-help.ets.org/tech-specs-and-config/system-requirements/secure-browsers-student-testing/" TargetMode="External"/><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hyperlink" Target="https://ca-toms-help.ets.org/tech-specs-and-config/system-requirements/supported-opsys-student-testing/" TargetMode="Externa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132.png"/></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9.xml"/><Relationship Id="rId4" Type="http://schemas.openxmlformats.org/officeDocument/2006/relationships/image" Target="../media/image125.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3" Type="http://schemas.openxmlformats.org/officeDocument/2006/relationships/hyperlink" Target="https://www.cde.ca.gov/ta/tg/sa/iavideoseries.asp" TargetMode="External"/><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hyperlink" Target="http://www.cde.ca.gov/ta/tg/sa/sbacinterimassess.asp" TargetMode="External"/><Relationship Id="rId7" Type="http://schemas.openxmlformats.org/officeDocument/2006/relationships/hyperlink" Target="http://achieve.lausd.net/sped" TargetMode="External"/><Relationship Id="rId2" Type="http://schemas.openxmlformats.org/officeDocument/2006/relationships/notesSlide" Target="../notesSlides/notesSlide103.xml"/><Relationship Id="rId1" Type="http://schemas.openxmlformats.org/officeDocument/2006/relationships/slideLayout" Target="../slideLayouts/slideLayout8.xml"/><Relationship Id="rId6" Type="http://schemas.openxmlformats.org/officeDocument/2006/relationships/hyperlink" Target="http://achieve.lausd.net/instruction#spn-content" TargetMode="External"/><Relationship Id="rId5" Type="http://schemas.openxmlformats.org/officeDocument/2006/relationships/hyperlink" Target="http://achieve.lausd.net/testing" TargetMode="External"/><Relationship Id="rId4" Type="http://schemas.openxmlformats.org/officeDocument/2006/relationships/hyperlink" Target="http://www.caaspp.org/"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mailto:michele.parsons@lausd.net" TargetMode="External"/><Relationship Id="rId1" Type="http://schemas.openxmlformats.org/officeDocument/2006/relationships/slideLayout" Target="../slideLayouts/slideLayout21.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98.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aspp.org/administration/about/science/index.html" TargetMode="External"/><Relationship Id="rId2" Type="http://schemas.openxmlformats.org/officeDocument/2006/relationships/hyperlink" Target="https://www.caaspp.org/administration/about/smarter-balanced/index.html"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h6pWKWTTCkA&amp;t=179s" TargetMode="Externa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99.xml"/><Relationship Id="rId18" Type="http://schemas.openxmlformats.org/officeDocument/2006/relationships/slide" Target="slide136.xml"/><Relationship Id="rId3" Type="http://schemas.openxmlformats.org/officeDocument/2006/relationships/slide" Target="slide18.xml"/><Relationship Id="rId21" Type="http://schemas.openxmlformats.org/officeDocument/2006/relationships/slide" Target="slide171.xml"/><Relationship Id="rId7" Type="http://schemas.openxmlformats.org/officeDocument/2006/relationships/slide" Target="slide62.xml"/><Relationship Id="rId12" Type="http://schemas.openxmlformats.org/officeDocument/2006/relationships/slide" Target="slide93.xml"/><Relationship Id="rId17" Type="http://schemas.openxmlformats.org/officeDocument/2006/relationships/slide" Target="slide131.xml"/><Relationship Id="rId25" Type="http://schemas.openxmlformats.org/officeDocument/2006/relationships/slide" Target="slide197.xml"/><Relationship Id="rId2" Type="http://schemas.openxmlformats.org/officeDocument/2006/relationships/slide" Target="slide5.xml"/><Relationship Id="rId16" Type="http://schemas.openxmlformats.org/officeDocument/2006/relationships/slide" Target="slide120.xml"/><Relationship Id="rId20" Type="http://schemas.openxmlformats.org/officeDocument/2006/relationships/slide" Target="slide157.xml"/><Relationship Id="rId1" Type="http://schemas.openxmlformats.org/officeDocument/2006/relationships/slideLayout" Target="../slideLayouts/slideLayout13.xml"/><Relationship Id="rId6" Type="http://schemas.openxmlformats.org/officeDocument/2006/relationships/slide" Target="slide55.xml"/><Relationship Id="rId11" Type="http://schemas.openxmlformats.org/officeDocument/2006/relationships/slide" Target="slide91.xml"/><Relationship Id="rId24" Type="http://schemas.openxmlformats.org/officeDocument/2006/relationships/slide" Target="slide192.xml"/><Relationship Id="rId5" Type="http://schemas.openxmlformats.org/officeDocument/2006/relationships/slide" Target="slide45.xml"/><Relationship Id="rId15" Type="http://schemas.openxmlformats.org/officeDocument/2006/relationships/slide" Target="slide111.xml"/><Relationship Id="rId23" Type="http://schemas.openxmlformats.org/officeDocument/2006/relationships/slide" Target="slide188.xml"/><Relationship Id="rId10" Type="http://schemas.openxmlformats.org/officeDocument/2006/relationships/slide" Target="slide85.xml"/><Relationship Id="rId19" Type="http://schemas.openxmlformats.org/officeDocument/2006/relationships/slide" Target="slide144.xml"/><Relationship Id="rId4" Type="http://schemas.openxmlformats.org/officeDocument/2006/relationships/slide" Target="slide34.xml"/><Relationship Id="rId9" Type="http://schemas.openxmlformats.org/officeDocument/2006/relationships/slide" Target="slide78.xml"/><Relationship Id="rId14" Type="http://schemas.openxmlformats.org/officeDocument/2006/relationships/slide" Target="slide102.xml"/><Relationship Id="rId22" Type="http://schemas.openxmlformats.org/officeDocument/2006/relationships/slide" Target="slide17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www.cde.ca.gov/ta/ac/cm/documents/dashboardguide19.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lausd.org/testing"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hyperlink" Target="mailto:moodlesupport@scoe.net" TargetMode="Externa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caaspp.org/" TargetMode="External"/><Relationship Id="rId2" Type="http://schemas.openxmlformats.org/officeDocument/2006/relationships/hyperlink" Target="https://www.lausd.org/testing" TargetMode="External"/><Relationship Id="rId1"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hyperlink" Target="mailto:moodlesupport@scoe.net" TargetMode="External"/><Relationship Id="rId4" Type="http://schemas.openxmlformats.org/officeDocument/2006/relationships/hyperlink" Target="https://moodle.caaspp-elpac.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moodle.caaspp-elpac.org/" TargetMode="External"/><Relationship Id="rId1" Type="http://schemas.openxmlformats.org/officeDocument/2006/relationships/slideLayout" Target="../slideLayouts/slideLayout32.xml"/><Relationship Id="rId5" Type="http://schemas.openxmlformats.org/officeDocument/2006/relationships/image" Target="../media/image43.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lausd.org/testing"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lausd.org/testing" TargetMode="External"/><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s://www.caaspp.org/administration/about/caa/caa-science-assignments.2023-24.html"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2" Type="http://schemas.openxmlformats.org/officeDocument/2006/relationships/hyperlink" Target="https://www.caaspp.org/rsc/pdfs/CAA.Science.Operational.PFA.2023-24.pdf" TargetMode="Externa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hyperlink" Target="https://www.caaspp.org/administration/about/caa/caa-for-science-administration-planning-guide.html"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3.png"/><Relationship Id="rId7" Type="http://schemas.openxmlformats.org/officeDocument/2006/relationships/hyperlink" Target="https://www.caaspp.org/rsc/pdfs/CAASPP-ELPAC--Response-Options-for-Alternate-Assessments.2023.pdf"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hyperlink" Target="https://www.caaspp.org/rsc/pdfs/tipsadmincaascience.pdf" TargetMode="External"/><Relationship Id="rId5" Type="http://schemas.openxmlformats.org/officeDocument/2006/relationships/hyperlink" Target="https://www.caaspp.org/administration/about/caa/index.html" TargetMode="External"/><Relationship Id="rId4" Type="http://schemas.openxmlformats.org/officeDocument/2006/relationships/hyperlink" Target="https://www.caaspp.org/administration/about/caa/caa-for-science-administration-planning-guide.html" TargetMode="External"/><Relationship Id="rId9"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hyperlink" Target="https://www.lausd.org/testin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ca-toms-help.ets.org/caaspp-otam/test-security/security-of-the-test-environment/" TargetMode="External"/><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hyperlink" Target="https://www.caaspp.org/rsc/pdfs/calif-tac-unauthorized-electronic-devices-sign.pdf" TargetMode="External"/><Relationship Id="rId4" Type="http://schemas.openxmlformats.org/officeDocument/2006/relationships/hyperlink" Target="https://www.caaspp.org/rsc/pdfs/calif-tac-do-not-disturb-sign.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1.xml"/><Relationship Id="rId5" Type="http://schemas.openxmlformats.org/officeDocument/2006/relationships/image" Target="../media/image57.pn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hyperlink" Target="https://www.caaspp.org/administration/about/caa/index.html" TargetMode="External"/><Relationship Id="rId4" Type="http://schemas.openxmlformats.org/officeDocument/2006/relationships/hyperlink" Target="https://www.cde.ca.gov/ta/tg/ca/caascience.asp"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https://www.lausd.org/testing"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hyperlink" Target="https://my.lausd.net/webcenter/portal/LAUSD" TargetMode="External"/><Relationship Id="rId2" Type="http://schemas.microsoft.com/office/2018/10/relationships/comments" Target="../comments/modernComment_D15_1C40AC15.xml"/><Relationship Id="rId1" Type="http://schemas.openxmlformats.org/officeDocument/2006/relationships/slideLayout" Target="../slideLayouts/slideLayout28.xml"/><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hyperlink" Target="https://www.cde.ca.gov/ta/tg/sa/iavideoseries.asp"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97.xml.rels><?xml version="1.0" encoding="UTF-8" standalone="yes"?>
<Relationships xmlns="http://schemas.openxmlformats.org/package/2006/relationships"><Relationship Id="rId3" Type="http://schemas.openxmlformats.org/officeDocument/2006/relationships/hyperlink" Target="https://www.cde.ca.gov/ta/tg/sa/documents/interimsbygrade23.pdf" TargetMode="External"/><Relationship Id="rId2" Type="http://schemas.openxmlformats.org/officeDocument/2006/relationships/hyperlink" Target="https://www.cde.ca.gov/ta/tg/sa/documents/interimsataglance23.pdf" TargetMode="External"/><Relationship Id="rId1" Type="http://schemas.openxmlformats.org/officeDocument/2006/relationships/slideLayout" Target="../slideLayouts/slideLayout2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a:extLst>
              <a:ext uri="{FF2B5EF4-FFF2-40B4-BE49-F238E27FC236}">
                <a16:creationId xmlns:a16="http://schemas.microsoft.com/office/drawing/2014/main" id="{9ABB544C-F810-C8D2-6A99-F54B4345FFDB}"/>
              </a:ext>
            </a:extLst>
          </p:cNvPr>
          <p:cNvPicPr>
            <a:picLocks noChangeAspect="1"/>
          </p:cNvPicPr>
          <p:nvPr/>
        </p:nvPicPr>
        <p:blipFill>
          <a:blip r:embed="rId3"/>
          <a:stretch>
            <a:fillRect/>
          </a:stretch>
        </p:blipFill>
        <p:spPr>
          <a:xfrm>
            <a:off x="0" y="3065458"/>
            <a:ext cx="9144000" cy="2066742"/>
          </a:xfrm>
          <a:prstGeom prst="rect">
            <a:avLst/>
          </a:prstGeom>
        </p:spPr>
      </p:pic>
      <p:sp>
        <p:nvSpPr>
          <p:cNvPr id="228" name="Google Shape;228;p41"/>
          <p:cNvSpPr/>
          <p:nvPr/>
        </p:nvSpPr>
        <p:spPr>
          <a:xfrm>
            <a:off x="0" y="-11600"/>
            <a:ext cx="9144000" cy="5143800"/>
          </a:xfrm>
          <a:prstGeom prst="rect">
            <a:avLst/>
          </a:prstGeom>
          <a:solidFill>
            <a:srgbClr val="0B2943">
              <a:alpha val="6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1"/>
          <p:cNvSpPr/>
          <p:nvPr/>
        </p:nvSpPr>
        <p:spPr>
          <a:xfrm>
            <a:off x="2209800" y="3562350"/>
            <a:ext cx="6934200" cy="1590675"/>
          </a:xfrm>
          <a:custGeom>
            <a:avLst/>
            <a:gdLst/>
            <a:ahLst/>
            <a:cxnLst/>
            <a:rect l="l" t="t" r="r" b="b"/>
            <a:pathLst>
              <a:path w="277368" h="63627" extrusionOk="0">
                <a:moveTo>
                  <a:pt x="88392" y="206121"/>
                </a:moveTo>
                <a:lnTo>
                  <a:pt x="160022" y="205740"/>
                </a:lnTo>
                <a:lnTo>
                  <a:pt x="365760" y="205740"/>
                </a:lnTo>
                <a:lnTo>
                  <a:pt x="365379" y="142494"/>
                </a:lnTo>
                <a:close/>
              </a:path>
            </a:pathLst>
          </a:custGeom>
          <a:solidFill>
            <a:srgbClr val="2E8DB2">
              <a:alpha val="77220"/>
            </a:srgbClr>
          </a:solidFill>
          <a:ln>
            <a:noFill/>
          </a:ln>
        </p:spPr>
        <p:txBody>
          <a:bodyPr/>
          <a:lstStyle/>
          <a:p>
            <a:endParaRPr lang="en-US"/>
          </a:p>
        </p:txBody>
      </p:sp>
      <p:sp>
        <p:nvSpPr>
          <p:cNvPr id="230" name="Google Shape;230;p41"/>
          <p:cNvSpPr txBox="1"/>
          <p:nvPr/>
        </p:nvSpPr>
        <p:spPr>
          <a:xfrm>
            <a:off x="180975" y="1924612"/>
            <a:ext cx="8713200" cy="948128"/>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US" sz="2800" b="1">
                <a:solidFill>
                  <a:srgbClr val="FFFFFF"/>
                </a:solidFill>
                <a:latin typeface="Poppins"/>
                <a:ea typeface="Poppins"/>
                <a:cs typeface="Poppins"/>
                <a:sym typeface="Poppins"/>
              </a:rPr>
              <a:t>2023-24 CAASPP Fall Coordinator Training</a:t>
            </a:r>
            <a:endParaRPr sz="2800">
              <a:solidFill>
                <a:srgbClr val="FFFFFF"/>
              </a:solidFill>
              <a:latin typeface="Poppins"/>
              <a:ea typeface="Poppins"/>
              <a:cs typeface="Poppins"/>
              <a:sym typeface="Poppins"/>
            </a:endParaRPr>
          </a:p>
        </p:txBody>
      </p:sp>
      <p:cxnSp>
        <p:nvCxnSpPr>
          <p:cNvPr id="231" name="Google Shape;231;p41"/>
          <p:cNvCxnSpPr/>
          <p:nvPr/>
        </p:nvCxnSpPr>
        <p:spPr>
          <a:xfrm>
            <a:off x="241863" y="2807970"/>
            <a:ext cx="1828800" cy="0"/>
          </a:xfrm>
          <a:prstGeom prst="straightConnector1">
            <a:avLst/>
          </a:prstGeom>
          <a:noFill/>
          <a:ln w="19050" cap="flat" cmpd="sng">
            <a:solidFill>
              <a:srgbClr val="FFCD00"/>
            </a:solidFill>
            <a:prstDash val="solid"/>
            <a:round/>
            <a:headEnd type="none" w="med" len="med"/>
            <a:tailEnd type="none" w="med" len="med"/>
          </a:ln>
        </p:spPr>
      </p:cxnSp>
      <p:pic>
        <p:nvPicPr>
          <p:cNvPr id="232" name="Google Shape;232;p41"/>
          <p:cNvPicPr preferRelativeResize="0"/>
          <p:nvPr/>
        </p:nvPicPr>
        <p:blipFill>
          <a:blip r:embed="rId4">
            <a:alphaModFix/>
          </a:blip>
          <a:stretch>
            <a:fillRect/>
          </a:stretch>
        </p:blipFill>
        <p:spPr>
          <a:xfrm>
            <a:off x="241863" y="131649"/>
            <a:ext cx="2400476" cy="698575"/>
          </a:xfrm>
          <a:prstGeom prst="rect">
            <a:avLst/>
          </a:prstGeom>
          <a:noFill/>
          <a:ln>
            <a:noFill/>
          </a:ln>
        </p:spPr>
      </p:pic>
      <p:cxnSp>
        <p:nvCxnSpPr>
          <p:cNvPr id="233" name="Google Shape;233;p41"/>
          <p:cNvCxnSpPr/>
          <p:nvPr/>
        </p:nvCxnSpPr>
        <p:spPr>
          <a:xfrm>
            <a:off x="260877" y="1982749"/>
            <a:ext cx="1828800" cy="0"/>
          </a:xfrm>
          <a:prstGeom prst="straightConnector1">
            <a:avLst/>
          </a:prstGeom>
          <a:noFill/>
          <a:ln w="19050" cap="flat" cmpd="sng">
            <a:solidFill>
              <a:srgbClr val="FFCD00"/>
            </a:solidFill>
            <a:prstDash val="solid"/>
            <a:round/>
            <a:headEnd type="none" w="med" len="med"/>
            <a:tailEnd type="none" w="med" len="med"/>
          </a:ln>
        </p:spPr>
      </p:cxnSp>
      <p:sp>
        <p:nvSpPr>
          <p:cNvPr id="4" name="Google Shape;240;p42">
            <a:extLst>
              <a:ext uri="{FF2B5EF4-FFF2-40B4-BE49-F238E27FC236}">
                <a16:creationId xmlns:a16="http://schemas.microsoft.com/office/drawing/2014/main" id="{59389816-B053-E05D-F8E3-56DEC350DBF2}"/>
              </a:ext>
            </a:extLst>
          </p:cNvPr>
          <p:cNvSpPr txBox="1"/>
          <p:nvPr/>
        </p:nvSpPr>
        <p:spPr>
          <a:xfrm>
            <a:off x="248950" y="3863340"/>
            <a:ext cx="8430230" cy="953960"/>
          </a:xfrm>
          <a:prstGeom prst="rect">
            <a:avLst/>
          </a:prstGeom>
          <a:noFill/>
          <a:ln>
            <a:noFill/>
          </a:ln>
        </p:spPr>
        <p:txBody>
          <a:bodyPr spcFirstLastPara="1" wrap="square" lIns="91425" tIns="91425" rIns="91425" bIns="91425" anchor="t" anchorCtr="0">
            <a:noAutofit/>
          </a:bodyPr>
          <a:lstStyle/>
          <a:p>
            <a:pPr marL="285750" indent="-285750">
              <a:lnSpc>
                <a:spcPct val="75000"/>
              </a:lnSpc>
              <a:spcAft>
                <a:spcPts val="600"/>
              </a:spcAft>
              <a:buClr>
                <a:schemeClr val="bg1"/>
              </a:buClr>
              <a:buFont typeface="Arial" panose="020B0604020202020204" pitchFamily="34" charset="0"/>
              <a:buChar char="•"/>
            </a:pPr>
            <a:r>
              <a:rPr lang="en-US" sz="1600">
                <a:solidFill>
                  <a:schemeClr val="bg1"/>
                </a:solidFill>
                <a:latin typeface="Poppins Light"/>
                <a:ea typeface="Poppins Light"/>
                <a:cs typeface="Poppins Light"/>
                <a:sym typeface="Poppins Light"/>
              </a:rPr>
              <a:t>This PowerPoint is available on the Student Testing Branch Website in Coordinator Resources </a:t>
            </a:r>
            <a:r>
              <a:rPr lang="en-US" sz="1600">
                <a:solidFill>
                  <a:schemeClr val="bg1"/>
                </a:solidFill>
                <a:latin typeface="Poppins Light"/>
                <a:ea typeface="Poppins Light"/>
                <a:cs typeface="Poppins Light"/>
                <a:sym typeface="Poppins Light"/>
                <a:hlinkClick r:id="rId5">
                  <a:extLst>
                    <a:ext uri="{A12FA001-AC4F-418D-AE19-62706E023703}">
                      <ahyp:hlinkClr xmlns:ahyp="http://schemas.microsoft.com/office/drawing/2018/hyperlinkcolor" val="tx"/>
                    </a:ext>
                  </a:extLst>
                </a:hlinkClick>
              </a:rPr>
              <a:t>https://www.lausd.org/testing</a:t>
            </a:r>
            <a:r>
              <a:rPr lang="en-US" sz="1600">
                <a:solidFill>
                  <a:schemeClr val="bg1"/>
                </a:solidFill>
                <a:latin typeface="Poppins Light"/>
                <a:ea typeface="Poppins Light"/>
                <a:cs typeface="Poppins Light"/>
                <a:sym typeface="Poppins Light"/>
              </a:rPr>
              <a:t>  </a:t>
            </a:r>
            <a:endParaRPr lang="en-US" sz="1600">
              <a:solidFill>
                <a:schemeClr val="bg1"/>
              </a:solidFill>
              <a:latin typeface="Poppins Light"/>
              <a:ea typeface="Poppins Light"/>
              <a:cs typeface="Poppins Light"/>
            </a:endParaRPr>
          </a:p>
          <a:p>
            <a:pPr marL="285750" lvl="0" indent="-285750" algn="l" rtl="0">
              <a:lnSpc>
                <a:spcPct val="75000"/>
              </a:lnSpc>
              <a:spcBef>
                <a:spcPts val="0"/>
              </a:spcBef>
              <a:spcAft>
                <a:spcPts val="600"/>
              </a:spcAft>
              <a:buClr>
                <a:schemeClr val="bg1"/>
              </a:buClr>
              <a:buFont typeface="Arial" panose="020B0604020202020204" pitchFamily="34" charset="0"/>
              <a:buChar char="•"/>
            </a:pPr>
            <a:r>
              <a:rPr lang="en-US" sz="1600">
                <a:solidFill>
                  <a:schemeClr val="bg1"/>
                </a:solidFill>
                <a:latin typeface="Poppins Light"/>
                <a:ea typeface="Poppins Light"/>
                <a:cs typeface="Poppins Light"/>
                <a:sym typeface="Poppins Light"/>
              </a:rPr>
              <a:t>This presentation will be used to facilitate your school-based training.</a:t>
            </a:r>
            <a:endParaRPr lang="en-US" sz="1600">
              <a:solidFill>
                <a:schemeClr val="bg1"/>
              </a:solidFill>
              <a:latin typeface="Poppins Light"/>
              <a:ea typeface="Poppins Light"/>
              <a:cs typeface="Poppins Light"/>
            </a:endParaRPr>
          </a:p>
        </p:txBody>
      </p:sp>
      <p:sp>
        <p:nvSpPr>
          <p:cNvPr id="5" name="Footer Placeholder 4">
            <a:extLst>
              <a:ext uri="{FF2B5EF4-FFF2-40B4-BE49-F238E27FC236}">
                <a16:creationId xmlns:a16="http://schemas.microsoft.com/office/drawing/2014/main" id="{6CE428FC-8042-5B14-0643-3E66B7CE4139}"/>
              </a:ext>
            </a:extLst>
          </p:cNvPr>
          <p:cNvSpPr>
            <a:spLocks noGrp="1"/>
          </p:cNvSpPr>
          <p:nvPr>
            <p:ph type="ftr" sz="quarter" idx="11"/>
          </p:nvPr>
        </p:nvSpPr>
        <p:spPr>
          <a:xfrm>
            <a:off x="1992574" y="4799303"/>
            <a:ext cx="5672919" cy="246221"/>
          </a:xfrm>
          <a:prstGeom prst="rect">
            <a:avLst/>
          </a:prstGeom>
        </p:spPr>
        <p:txBody>
          <a:bodyPr lIns="91440" tIns="45720" rIns="91440" bIns="45720" anchor="t"/>
          <a:lstStyle/>
          <a:p>
            <a:pPr algn="ctr"/>
            <a:r>
              <a:rPr lang="en-US">
                <a:solidFill>
                  <a:schemeClr val="bg1"/>
                </a:solidFill>
                <a:latin typeface="Poppins"/>
                <a:cs typeface="Poppins"/>
              </a:rPr>
              <a:t>2023-24 CAASPP Fall Coordinator Training</a:t>
            </a:r>
          </a:p>
        </p:txBody>
      </p:sp>
      <p:sp>
        <p:nvSpPr>
          <p:cNvPr id="2" name="TextBox 1">
            <a:extLst>
              <a:ext uri="{FF2B5EF4-FFF2-40B4-BE49-F238E27FC236}">
                <a16:creationId xmlns:a16="http://schemas.microsoft.com/office/drawing/2014/main" id="{7B86CEDE-8B0E-8342-A2AB-969DA47760B7}"/>
              </a:ext>
            </a:extLst>
          </p:cNvPr>
          <p:cNvSpPr txBox="1"/>
          <p:nvPr/>
        </p:nvSpPr>
        <p:spPr>
          <a:xfrm>
            <a:off x="7454767" y="95367"/>
            <a:ext cx="1559292" cy="276999"/>
          </a:xfrm>
          <a:prstGeom prst="rect">
            <a:avLst/>
          </a:prstGeom>
          <a:noFill/>
        </p:spPr>
        <p:txBody>
          <a:bodyPr wrap="square" rtlCol="0">
            <a:spAutoFit/>
          </a:bodyPr>
          <a:lstStyle/>
          <a:p>
            <a:r>
              <a:rPr lang="en-US" sz="1200" b="1" dirty="0">
                <a:solidFill>
                  <a:srgbClr val="FFFF00"/>
                </a:solidFill>
              </a:rPr>
              <a:t>Updated 9/12/2023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3F9384-56F8-2D67-7180-B67AB6734145}"/>
              </a:ext>
            </a:extLst>
          </p:cNvPr>
          <p:cNvSpPr>
            <a:spLocks noGrp="1"/>
          </p:cNvSpPr>
          <p:nvPr>
            <p:ph type="title"/>
          </p:nvPr>
        </p:nvSpPr>
        <p:spPr/>
        <p:txBody>
          <a:bodyPr/>
          <a:lstStyle/>
          <a:p>
            <a:r>
              <a:rPr lang="en-US"/>
              <a:t>STB Coordinator Resources</a:t>
            </a:r>
          </a:p>
        </p:txBody>
      </p:sp>
      <p:pic>
        <p:nvPicPr>
          <p:cNvPr id="4" name="Picture 2" descr="Graphical user interface, text, application, email&#10;&#10;Description automatically generated">
            <a:extLst>
              <a:ext uri="{FF2B5EF4-FFF2-40B4-BE49-F238E27FC236}">
                <a16:creationId xmlns:a16="http://schemas.microsoft.com/office/drawing/2014/main" id="{0869351F-86C1-EB7F-7BFD-914BF645776B}"/>
              </a:ext>
            </a:extLst>
          </p:cNvPr>
          <p:cNvPicPr>
            <a:picLocks noChangeAspect="1"/>
          </p:cNvPicPr>
          <p:nvPr/>
        </p:nvPicPr>
        <p:blipFill>
          <a:blip r:embed="rId3"/>
          <a:stretch>
            <a:fillRect/>
          </a:stretch>
        </p:blipFill>
        <p:spPr>
          <a:xfrm>
            <a:off x="2594347" y="964369"/>
            <a:ext cx="6050998" cy="3737197"/>
          </a:xfrm>
          <a:prstGeom prst="rect">
            <a:avLst/>
          </a:prstGeom>
          <a:ln>
            <a:solidFill>
              <a:schemeClr val="tx1"/>
            </a:solidFill>
          </a:ln>
        </p:spPr>
      </p:pic>
      <p:sp>
        <p:nvSpPr>
          <p:cNvPr id="5" name="Rectangle 4">
            <a:extLst>
              <a:ext uri="{FF2B5EF4-FFF2-40B4-BE49-F238E27FC236}">
                <a16:creationId xmlns:a16="http://schemas.microsoft.com/office/drawing/2014/main" id="{68A532AD-19F8-6ED2-69BD-ED443D5AA493}"/>
              </a:ext>
            </a:extLst>
          </p:cNvPr>
          <p:cNvSpPr/>
          <p:nvPr/>
        </p:nvSpPr>
        <p:spPr>
          <a:xfrm>
            <a:off x="2590670" y="2301703"/>
            <a:ext cx="3029176" cy="24351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4C2429-F8AD-F8F7-683F-CFEB332D36DF}"/>
              </a:ext>
            </a:extLst>
          </p:cNvPr>
          <p:cNvSpPr/>
          <p:nvPr/>
        </p:nvSpPr>
        <p:spPr>
          <a:xfrm>
            <a:off x="2594347" y="1232917"/>
            <a:ext cx="927344" cy="221252"/>
          </a:xfrm>
          <a:prstGeom prst="rect">
            <a:avLst/>
          </a:prstGeom>
          <a:noFill/>
          <a:ln>
            <a:solidFill>
              <a:srgbClr val="D97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7B68059B-014E-AAB2-B55C-E81CB080F8CE}"/>
              </a:ext>
            </a:extLst>
          </p:cNvPr>
          <p:cNvSpPr/>
          <p:nvPr/>
        </p:nvSpPr>
        <p:spPr>
          <a:xfrm>
            <a:off x="672595" y="1038833"/>
            <a:ext cx="1455348" cy="609419"/>
          </a:xfrm>
          <a:prstGeom prst="wedgeRoundRectCallout">
            <a:avLst>
              <a:gd name="adj1" fmla="val 75705"/>
              <a:gd name="adj2" fmla="val 8857"/>
              <a:gd name="adj3" fmla="val 16667"/>
            </a:avLst>
          </a:prstGeom>
          <a:solidFill>
            <a:srgbClr val="D97F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latin typeface="Poppins" panose="00000500000000000000" pitchFamily="2" charset="0"/>
                <a:cs typeface="Poppins" panose="00000500000000000000" pitchFamily="2" charset="0"/>
              </a:rPr>
              <a:t>Affidavits for non-district BIIs.</a:t>
            </a:r>
            <a:endParaRPr lang="en-US" sz="1100" b="1">
              <a:solidFill>
                <a:schemeClr val="tx1"/>
              </a:solidFill>
              <a:latin typeface="Poppins" panose="00000500000000000000" pitchFamily="2" charset="0"/>
              <a:cs typeface="Poppins" panose="00000500000000000000" pitchFamily="2" charset="0"/>
            </a:endParaRPr>
          </a:p>
        </p:txBody>
      </p:sp>
      <p:sp>
        <p:nvSpPr>
          <p:cNvPr id="9" name="Speech Bubble: Rectangle with Corners Rounded 8">
            <a:extLst>
              <a:ext uri="{FF2B5EF4-FFF2-40B4-BE49-F238E27FC236}">
                <a16:creationId xmlns:a16="http://schemas.microsoft.com/office/drawing/2014/main" id="{E0C0CA3E-E2C3-3439-B53E-923010D2BD82}"/>
              </a:ext>
            </a:extLst>
          </p:cNvPr>
          <p:cNvSpPr/>
          <p:nvPr/>
        </p:nvSpPr>
        <p:spPr>
          <a:xfrm>
            <a:off x="645357" y="2278420"/>
            <a:ext cx="1509824" cy="609419"/>
          </a:xfrm>
          <a:prstGeom prst="wedgeRoundRectCallout">
            <a:avLst>
              <a:gd name="adj1" fmla="val 73092"/>
              <a:gd name="adj2" fmla="val -28277"/>
              <a:gd name="adj3" fmla="val 16667"/>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tx1"/>
                </a:solidFill>
                <a:latin typeface="Poppins"/>
                <a:cs typeface="Poppins"/>
              </a:rPr>
              <a:t>Accessibility Resources Documentation</a:t>
            </a:r>
            <a:endParaRPr lang="en-US" sz="1100" b="1">
              <a:solidFill>
                <a:schemeClr val="tx1"/>
              </a:solidFill>
              <a:latin typeface="Poppins"/>
              <a:cs typeface="Poppins"/>
            </a:endParaRPr>
          </a:p>
        </p:txBody>
      </p:sp>
      <p:sp>
        <p:nvSpPr>
          <p:cNvPr id="12" name="Footer Placeholder 11">
            <a:extLst>
              <a:ext uri="{FF2B5EF4-FFF2-40B4-BE49-F238E27FC236}">
                <a16:creationId xmlns:a16="http://schemas.microsoft.com/office/drawing/2014/main" id="{067C90F9-7DF0-8EDF-32C0-5EE02DCA2E9F}"/>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5498196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D1C8-D8A4-8A20-D4A0-5AA117B5D07B}"/>
              </a:ext>
            </a:extLst>
          </p:cNvPr>
          <p:cNvSpPr>
            <a:spLocks noGrp="1"/>
          </p:cNvSpPr>
          <p:nvPr>
            <p:ph type="title"/>
          </p:nvPr>
        </p:nvSpPr>
        <p:spPr/>
        <p:txBody>
          <a:bodyPr/>
          <a:lstStyle/>
          <a:p>
            <a:r>
              <a:rPr lang="en-US"/>
              <a:t>Interim Assessment Viewing System</a:t>
            </a:r>
          </a:p>
        </p:txBody>
      </p:sp>
      <p:sp>
        <p:nvSpPr>
          <p:cNvPr id="3" name="Text Placeholder 2">
            <a:extLst>
              <a:ext uri="{FF2B5EF4-FFF2-40B4-BE49-F238E27FC236}">
                <a16:creationId xmlns:a16="http://schemas.microsoft.com/office/drawing/2014/main" id="{9F690C45-4268-73EA-07BC-98675C15BEC4}"/>
              </a:ext>
            </a:extLst>
          </p:cNvPr>
          <p:cNvSpPr>
            <a:spLocks noGrp="1"/>
          </p:cNvSpPr>
          <p:nvPr>
            <p:ph type="body" idx="13"/>
          </p:nvPr>
        </p:nvSpPr>
        <p:spPr>
          <a:xfrm>
            <a:off x="311700" y="952499"/>
            <a:ext cx="8520600" cy="2122773"/>
          </a:xfrm>
        </p:spPr>
        <p:txBody>
          <a:bodyPr>
            <a:normAutofit fontScale="92500"/>
          </a:bodyPr>
          <a:lstStyle/>
          <a:p>
            <a:pPr>
              <a:spcAft>
                <a:spcPts val="1200"/>
              </a:spcAft>
            </a:pPr>
            <a:r>
              <a:rPr lang="en-US"/>
              <a:t>Module 2a and 2b: Interim Assessments Viewing System and the Interim Assessments Viewing System Demonstration videos</a:t>
            </a:r>
          </a:p>
          <a:p>
            <a:pPr marL="939800" lvl="1" indent="-342900">
              <a:buFont typeface="+mj-lt"/>
              <a:buAutoNum type="alphaLcPeriod"/>
            </a:pPr>
            <a:r>
              <a:rPr lang="en-US"/>
              <a:t>Provide information on how to log into and navigate the Interim Assessment Viewing System</a:t>
            </a:r>
          </a:p>
          <a:p>
            <a:pPr marL="939800" lvl="1" indent="-342900">
              <a:buFont typeface="+mj-lt"/>
              <a:buAutoNum type="alphaLcPeriod"/>
            </a:pPr>
            <a:r>
              <a:rPr lang="en-US"/>
              <a:t>Describe how the viewing system can be used by educators to prepare for the administration of interim assessments.</a:t>
            </a:r>
          </a:p>
          <a:p>
            <a:endParaRPr lang="en-US"/>
          </a:p>
        </p:txBody>
      </p:sp>
      <p:sp>
        <p:nvSpPr>
          <p:cNvPr id="4" name="Footer Placeholder 3">
            <a:extLst>
              <a:ext uri="{FF2B5EF4-FFF2-40B4-BE49-F238E27FC236}">
                <a16:creationId xmlns:a16="http://schemas.microsoft.com/office/drawing/2014/main" id="{AC77CD38-B988-1852-F3BA-19A4D841002C}"/>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2D1EC3A4-9AEC-C9AE-DE67-56ACCC42F921}"/>
              </a:ext>
            </a:extLst>
          </p:cNvPr>
          <p:cNvSpPr txBox="1"/>
          <p:nvPr/>
        </p:nvSpPr>
        <p:spPr>
          <a:xfrm>
            <a:off x="381000" y="3133770"/>
            <a:ext cx="4191000" cy="1477328"/>
          </a:xfrm>
          <a:prstGeom prst="rect">
            <a:avLst/>
          </a:prstGeom>
          <a:noFill/>
          <a:ln>
            <a:solidFill>
              <a:srgbClr val="FF0000"/>
            </a:solidFill>
          </a:ln>
        </p:spPr>
        <p:txBody>
          <a:bodyPr wrap="square" lIns="91440" tIns="45720" rIns="91440" bIns="45720" rtlCol="0" anchor="t">
            <a:spAutoFit/>
          </a:bodyPr>
          <a:lstStyle/>
          <a:p>
            <a:pPr>
              <a:spcAft>
                <a:spcPts val="600"/>
              </a:spcAft>
            </a:pPr>
            <a:r>
              <a:rPr lang="en-US" sz="1600" b="1" i="1">
                <a:latin typeface="Poppins" panose="00000500000000000000" pitchFamily="2" charset="0"/>
                <a:ea typeface="Tahoma"/>
                <a:cs typeface="Poppins" panose="00000500000000000000" pitchFamily="2" charset="0"/>
              </a:rPr>
              <a:t>Interim Assessments Viewing System Video:</a:t>
            </a:r>
            <a:endParaRPr lang="en-US" sz="1600">
              <a:latin typeface="Poppins" panose="00000500000000000000" pitchFamily="2" charset="0"/>
              <a:ea typeface="Tahoma"/>
              <a:cs typeface="Poppins" panose="00000500000000000000" pitchFamily="2" charset="0"/>
            </a:endParaRPr>
          </a:p>
          <a:p>
            <a:pPr marL="742950" lvl="1" indent="-285750">
              <a:spcAft>
                <a:spcPts val="600"/>
              </a:spcAft>
              <a:buClr>
                <a:schemeClr val="accent1"/>
              </a:buClr>
              <a:buFont typeface="Wingdings" pitchFamily="2" charset="2"/>
              <a:buChar char="§"/>
            </a:pPr>
            <a:r>
              <a:rPr lang="en-US" sz="1600">
                <a:latin typeface="Poppins" panose="00000500000000000000" pitchFamily="2" charset="0"/>
                <a:ea typeface="Tahoma" panose="020B0604030504040204" pitchFamily="34" charset="0"/>
                <a:cs typeface="Poppins" panose="00000500000000000000" pitchFamily="2" charset="0"/>
                <a:hlinkClick r:id="rId2"/>
              </a:rPr>
              <a:t>https://www.cde.ca.gov/ta/tg/sa/iavideoseries.asp</a:t>
            </a:r>
            <a:r>
              <a:rPr lang="en-US" sz="1600" b="1">
                <a:latin typeface="Poppins" panose="00000500000000000000" pitchFamily="2" charset="0"/>
                <a:ea typeface="Tahoma" panose="020B0604030504040204" pitchFamily="34" charset="0"/>
                <a:cs typeface="Poppins" panose="00000500000000000000" pitchFamily="2" charset="0"/>
              </a:rPr>
              <a:t> </a:t>
            </a:r>
          </a:p>
          <a:p>
            <a:pPr lvl="1" algn="ctr">
              <a:spcAft>
                <a:spcPts val="600"/>
              </a:spcAft>
              <a:buClr>
                <a:schemeClr val="accent1"/>
              </a:buClr>
            </a:pPr>
            <a:r>
              <a:rPr lang="en-US" sz="1600" b="1">
                <a:solidFill>
                  <a:srgbClr val="FF0000"/>
                </a:solidFill>
                <a:latin typeface="Poppins" panose="00000500000000000000" pitchFamily="2" charset="0"/>
                <a:ea typeface="Tahoma" panose="020B0604030504040204" pitchFamily="34" charset="0"/>
                <a:cs typeface="Poppins" panose="00000500000000000000" pitchFamily="2" charset="0"/>
              </a:rPr>
              <a:t>VIDEO 1</a:t>
            </a:r>
          </a:p>
        </p:txBody>
      </p:sp>
      <p:sp>
        <p:nvSpPr>
          <p:cNvPr id="6" name="TextBox 5">
            <a:extLst>
              <a:ext uri="{FF2B5EF4-FFF2-40B4-BE49-F238E27FC236}">
                <a16:creationId xmlns:a16="http://schemas.microsoft.com/office/drawing/2014/main" id="{752766F9-9320-986D-D372-F08EC895F84D}"/>
              </a:ext>
            </a:extLst>
          </p:cNvPr>
          <p:cNvSpPr txBox="1"/>
          <p:nvPr/>
        </p:nvSpPr>
        <p:spPr>
          <a:xfrm>
            <a:off x="4682924" y="3133769"/>
            <a:ext cx="4191000" cy="1477328"/>
          </a:xfrm>
          <a:prstGeom prst="rect">
            <a:avLst/>
          </a:prstGeom>
          <a:noFill/>
          <a:ln>
            <a:solidFill>
              <a:srgbClr val="FF0000"/>
            </a:solidFill>
          </a:ln>
        </p:spPr>
        <p:txBody>
          <a:bodyPr wrap="square" lIns="91440" tIns="45720" rIns="91440" bIns="45720" rtlCol="0" anchor="t">
            <a:spAutoFit/>
          </a:bodyPr>
          <a:lstStyle/>
          <a:p>
            <a:pPr>
              <a:spcAft>
                <a:spcPts val="600"/>
              </a:spcAft>
            </a:pPr>
            <a:r>
              <a:rPr lang="en-US" sz="1600" b="1" i="1">
                <a:latin typeface="Poppins" panose="00000500000000000000" pitchFamily="2" charset="0"/>
                <a:ea typeface="Tahoma"/>
                <a:cs typeface="Poppins" panose="00000500000000000000" pitchFamily="2" charset="0"/>
              </a:rPr>
              <a:t>Interim Assessments Viewing System Demonstration Video</a:t>
            </a:r>
            <a:r>
              <a:rPr lang="en-US" sz="1600">
                <a:latin typeface="Poppins" panose="00000500000000000000" pitchFamily="2" charset="0"/>
                <a:ea typeface="Tahoma"/>
                <a:cs typeface="Poppins" panose="00000500000000000000" pitchFamily="2" charset="0"/>
              </a:rPr>
              <a:t>:</a:t>
            </a:r>
          </a:p>
          <a:p>
            <a:pPr marL="742950" lvl="1" indent="-285750">
              <a:spcAft>
                <a:spcPts val="600"/>
              </a:spcAft>
              <a:buClr>
                <a:schemeClr val="accent1"/>
              </a:buClr>
              <a:buFont typeface="Wingdings" pitchFamily="2" charset="2"/>
              <a:buChar char="§"/>
            </a:pPr>
            <a:r>
              <a:rPr lang="en-US" sz="1600">
                <a:latin typeface="Poppins" panose="00000500000000000000" pitchFamily="2" charset="0"/>
                <a:ea typeface="Tahoma" panose="020B0604030504040204" pitchFamily="34" charset="0"/>
                <a:cs typeface="Poppins" panose="00000500000000000000" pitchFamily="2" charset="0"/>
                <a:hlinkClick r:id="rId2"/>
              </a:rPr>
              <a:t>https://www.cde.ca.gov/ta/tg/sa/iavideoseries.asp</a:t>
            </a:r>
            <a:r>
              <a:rPr lang="en-US" sz="1600" b="1">
                <a:latin typeface="Poppins" panose="00000500000000000000" pitchFamily="2" charset="0"/>
                <a:ea typeface="Tahoma" panose="020B0604030504040204" pitchFamily="34" charset="0"/>
                <a:cs typeface="Poppins" panose="00000500000000000000" pitchFamily="2" charset="0"/>
              </a:rPr>
              <a:t> </a:t>
            </a:r>
          </a:p>
          <a:p>
            <a:pPr lvl="1" algn="ctr">
              <a:spcAft>
                <a:spcPts val="600"/>
              </a:spcAft>
              <a:buClr>
                <a:schemeClr val="accent1"/>
              </a:buClr>
            </a:pPr>
            <a:r>
              <a:rPr lang="en-US" sz="1600" b="1">
                <a:solidFill>
                  <a:srgbClr val="FF0000"/>
                </a:solidFill>
                <a:latin typeface="Poppins" panose="00000500000000000000" pitchFamily="2" charset="0"/>
                <a:ea typeface="Tahoma" panose="020B0604030504040204" pitchFamily="34" charset="0"/>
                <a:cs typeface="Poppins" panose="00000500000000000000" pitchFamily="2" charset="0"/>
              </a:rPr>
              <a:t>VIDEO 2</a:t>
            </a:r>
          </a:p>
        </p:txBody>
      </p:sp>
    </p:spTree>
    <p:extLst>
      <p:ext uri="{BB962C8B-B14F-4D97-AF65-F5344CB8AC3E}">
        <p14:creationId xmlns:p14="http://schemas.microsoft.com/office/powerpoint/2010/main" val="11466830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E98C0-21AD-953A-3174-4EAC5F219CCD}"/>
              </a:ext>
            </a:extLst>
          </p:cNvPr>
          <p:cNvSpPr>
            <a:spLocks noGrp="1"/>
          </p:cNvSpPr>
          <p:nvPr>
            <p:ph type="title"/>
          </p:nvPr>
        </p:nvSpPr>
        <p:spPr/>
        <p:txBody>
          <a:bodyPr/>
          <a:lstStyle/>
          <a:p>
            <a:r>
              <a:rPr lang="en-US"/>
              <a:t>Action Item</a:t>
            </a:r>
          </a:p>
        </p:txBody>
      </p:sp>
      <p:sp>
        <p:nvSpPr>
          <p:cNvPr id="3" name="Text Placeholder 2">
            <a:extLst>
              <a:ext uri="{FF2B5EF4-FFF2-40B4-BE49-F238E27FC236}">
                <a16:creationId xmlns:a16="http://schemas.microsoft.com/office/drawing/2014/main" id="{F80E0750-BC98-6956-959D-43291514DD2B}"/>
              </a:ext>
            </a:extLst>
          </p:cNvPr>
          <p:cNvSpPr>
            <a:spLocks noGrp="1"/>
          </p:cNvSpPr>
          <p:nvPr>
            <p:ph type="body" idx="13"/>
          </p:nvPr>
        </p:nvSpPr>
        <p:spPr/>
        <p:txBody>
          <a:bodyPr/>
          <a:lstStyle/>
          <a:p>
            <a:pPr marL="596900" indent="-457200">
              <a:spcAft>
                <a:spcPts val="1800"/>
              </a:spcAft>
              <a:buFont typeface="+mj-lt"/>
              <a:buAutoNum type="arabicPeriod"/>
            </a:pPr>
            <a:r>
              <a:rPr lang="en-US"/>
              <a:t>Become familiar with Interim Assessment Viewing System and the various uses of the system</a:t>
            </a:r>
          </a:p>
          <a:p>
            <a:pPr marL="596900" indent="-457200">
              <a:spcAft>
                <a:spcPts val="1800"/>
              </a:spcAft>
              <a:buFont typeface="+mj-lt"/>
              <a:buAutoNum type="arabicPeriod"/>
            </a:pPr>
            <a:r>
              <a:rPr lang="en-US"/>
              <a:t>Revisit Interim Assessment purpose and Limitations of its use as per this presentation</a:t>
            </a:r>
          </a:p>
          <a:p>
            <a:pPr marL="596900" indent="-457200">
              <a:spcAft>
                <a:spcPts val="1800"/>
              </a:spcAft>
              <a:buFont typeface="+mj-lt"/>
              <a:buAutoNum type="arabicPeriod"/>
            </a:pPr>
            <a:r>
              <a:rPr lang="en-US"/>
              <a:t>Limited access to only those individuals within the District who have a professional interest in the use of the assessments</a:t>
            </a:r>
          </a:p>
          <a:p>
            <a:pPr marL="596900" indent="-457200">
              <a:spcAft>
                <a:spcPts val="1800"/>
              </a:spcAft>
              <a:buFont typeface="+mj-lt"/>
              <a:buAutoNum type="arabicPeriod"/>
            </a:pPr>
            <a:r>
              <a:rPr lang="en-US"/>
              <a:t>_________________________________________</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5924416A-54B9-26EB-18B9-9EBD92751D29}"/>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842512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Hand Scoring System</a:t>
            </a:r>
          </a:p>
        </p:txBody>
      </p:sp>
    </p:spTree>
    <p:extLst>
      <p:ext uri="{BB962C8B-B14F-4D97-AF65-F5344CB8AC3E}">
        <p14:creationId xmlns:p14="http://schemas.microsoft.com/office/powerpoint/2010/main" val="35714975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7A24-A642-44F1-DF2F-F95BDE6B41E1}"/>
              </a:ext>
            </a:extLst>
          </p:cNvPr>
          <p:cNvSpPr>
            <a:spLocks noGrp="1"/>
          </p:cNvSpPr>
          <p:nvPr>
            <p:ph type="title"/>
          </p:nvPr>
        </p:nvSpPr>
        <p:spPr/>
        <p:txBody>
          <a:bodyPr/>
          <a:lstStyle/>
          <a:p>
            <a:r>
              <a:rPr lang="en-US"/>
              <a:t>Teacher Hand Scoring System</a:t>
            </a:r>
          </a:p>
        </p:txBody>
      </p:sp>
      <p:sp>
        <p:nvSpPr>
          <p:cNvPr id="3" name="Text Placeholder 2">
            <a:extLst>
              <a:ext uri="{FF2B5EF4-FFF2-40B4-BE49-F238E27FC236}">
                <a16:creationId xmlns:a16="http://schemas.microsoft.com/office/drawing/2014/main" id="{102ED875-7B96-B335-E69D-169401D465F9}"/>
              </a:ext>
            </a:extLst>
          </p:cNvPr>
          <p:cNvSpPr>
            <a:spLocks noGrp="1"/>
          </p:cNvSpPr>
          <p:nvPr>
            <p:ph type="body" idx="13"/>
          </p:nvPr>
        </p:nvSpPr>
        <p:spPr/>
        <p:txBody>
          <a:bodyPr/>
          <a:lstStyle/>
          <a:p>
            <a:pPr marL="596900" indent="-457200">
              <a:spcAft>
                <a:spcPts val="1200"/>
              </a:spcAft>
              <a:buFont typeface="+mj-lt"/>
              <a:buAutoNum type="arabicPeriod"/>
            </a:pPr>
            <a:r>
              <a:rPr lang="en-US">
                <a:latin typeface="Poppins"/>
                <a:cs typeface="Poppins"/>
              </a:rPr>
              <a:t>Most Interim Assessment items are scored by the Smarter Balanced test delivery engine.</a:t>
            </a:r>
          </a:p>
          <a:p>
            <a:pPr marL="596900" indent="-457200">
              <a:spcAft>
                <a:spcPts val="1200"/>
              </a:spcAft>
              <a:buFont typeface="+mj-lt"/>
              <a:buAutoNum type="arabicPeriod"/>
            </a:pPr>
            <a:r>
              <a:rPr lang="en-US">
                <a:latin typeface="Poppins"/>
                <a:cs typeface="Poppins"/>
              </a:rPr>
              <a:t>Hand scoring of constructed-response items and performance tasks is a local responsibility.</a:t>
            </a:r>
          </a:p>
          <a:p>
            <a:pPr marL="596900" indent="-457200">
              <a:spcAft>
                <a:spcPts val="1200"/>
              </a:spcAft>
              <a:buFont typeface="+mj-lt"/>
              <a:buAutoNum type="arabicPeriod"/>
            </a:pPr>
            <a:r>
              <a:rPr lang="en-US">
                <a:latin typeface="Poppins"/>
                <a:cs typeface="Poppins"/>
              </a:rPr>
              <a:t>Results for individual students are generated only after the constructed-response item scores and performance task scores are inputted into the Teacher Hand Scoring System (THSS). (Processing time of up to 48 hours)</a:t>
            </a:r>
          </a:p>
          <a:p>
            <a:pPr marL="596900" indent="-457200">
              <a:spcAft>
                <a:spcPts val="1200"/>
              </a:spcAft>
              <a:buFont typeface="+mj-lt"/>
              <a:buAutoNum type="arabicPeriod"/>
            </a:pPr>
            <a:r>
              <a:rPr lang="en-US">
                <a:latin typeface="Poppins"/>
                <a:cs typeface="Poppins"/>
              </a:rPr>
              <a:t>Scoring is supported by training guides, rubrics, exemplars (i.e., anchor and practice papers).</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F2A959C4-9E46-A223-563F-CA5498113AAE}"/>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8952871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6C37-87C4-868A-530A-BA0AE9848803}"/>
              </a:ext>
            </a:extLst>
          </p:cNvPr>
          <p:cNvSpPr>
            <a:spLocks noGrp="1"/>
          </p:cNvSpPr>
          <p:nvPr>
            <p:ph type="title"/>
          </p:nvPr>
        </p:nvSpPr>
        <p:spPr/>
        <p:txBody>
          <a:bodyPr/>
          <a:lstStyle/>
          <a:p>
            <a:r>
              <a:rPr lang="en-US"/>
              <a:t>Training Guides and Exemplars</a:t>
            </a:r>
          </a:p>
        </p:txBody>
      </p:sp>
      <p:sp>
        <p:nvSpPr>
          <p:cNvPr id="3" name="Text Placeholder 2">
            <a:extLst>
              <a:ext uri="{FF2B5EF4-FFF2-40B4-BE49-F238E27FC236}">
                <a16:creationId xmlns:a16="http://schemas.microsoft.com/office/drawing/2014/main" id="{0CFE8950-1248-A2EF-7B26-9402B2C28DAB}"/>
              </a:ext>
            </a:extLst>
          </p:cNvPr>
          <p:cNvSpPr>
            <a:spLocks noGrp="1"/>
          </p:cNvSpPr>
          <p:nvPr>
            <p:ph type="body" idx="13"/>
          </p:nvPr>
        </p:nvSpPr>
        <p:spPr/>
        <p:txBody>
          <a:bodyPr/>
          <a:lstStyle/>
          <a:p>
            <a:r>
              <a:rPr lang="en-US"/>
              <a:t>Training Guides and Exemplars for all constructed response items and performance tasks are accessible in TOMS. </a:t>
            </a:r>
          </a:p>
          <a:p>
            <a:r>
              <a:rPr lang="en-US"/>
              <a:t>Schools can access these secure materials for professional development and training purposes.</a:t>
            </a:r>
          </a:p>
          <a:p>
            <a:endParaRPr lang="en-US"/>
          </a:p>
        </p:txBody>
      </p:sp>
      <p:sp>
        <p:nvSpPr>
          <p:cNvPr id="4" name="Footer Placeholder 3">
            <a:extLst>
              <a:ext uri="{FF2B5EF4-FFF2-40B4-BE49-F238E27FC236}">
                <a16:creationId xmlns:a16="http://schemas.microsoft.com/office/drawing/2014/main" id="{774228A9-7761-28B0-1EBF-106967422165}"/>
              </a:ext>
            </a:extLst>
          </p:cNvPr>
          <p:cNvSpPr>
            <a:spLocks noGrp="1"/>
          </p:cNvSpPr>
          <p:nvPr>
            <p:ph type="ftr" sz="quarter" idx="11"/>
          </p:nvPr>
        </p:nvSpPr>
        <p:spPr/>
        <p:txBody>
          <a:bodyPr/>
          <a:lstStyle/>
          <a:p>
            <a:r>
              <a:rPr lang="en-US"/>
              <a:t>2023-24 CAASPP Fall Coordinator Training</a:t>
            </a:r>
          </a:p>
        </p:txBody>
      </p:sp>
      <p:pic>
        <p:nvPicPr>
          <p:cNvPr id="5" name="Picture 4" descr="A screenshot of a website">
            <a:extLst>
              <a:ext uri="{FF2B5EF4-FFF2-40B4-BE49-F238E27FC236}">
                <a16:creationId xmlns:a16="http://schemas.microsoft.com/office/drawing/2014/main" id="{392F74C7-E94C-F253-55E3-829280AF2DE8}"/>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589331" y="2465701"/>
            <a:ext cx="5626288" cy="2262136"/>
          </a:xfrm>
          <a:prstGeom prst="rect">
            <a:avLst/>
          </a:prstGeom>
        </p:spPr>
      </p:pic>
      <p:sp>
        <p:nvSpPr>
          <p:cNvPr id="6" name="Right Arrow 10">
            <a:extLst>
              <a:ext uri="{FF2B5EF4-FFF2-40B4-BE49-F238E27FC236}">
                <a16:creationId xmlns:a16="http://schemas.microsoft.com/office/drawing/2014/main" id="{8D1DA19D-320C-7BF2-B6A2-F2178F89DB64}"/>
              </a:ext>
            </a:extLst>
          </p:cNvPr>
          <p:cNvSpPr/>
          <p:nvPr/>
        </p:nvSpPr>
        <p:spPr>
          <a:xfrm>
            <a:off x="1156418" y="4081460"/>
            <a:ext cx="432913" cy="324160"/>
          </a:xfrm>
          <a:prstGeom prst="rightArrow">
            <a:avLst>
              <a:gd name="adj1" fmla="val 51575"/>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464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FF3A6FC0-5BF9-3146-1198-E96492CBE357}"/>
              </a:ext>
            </a:extLst>
          </p:cNvPr>
          <p:cNvPicPr>
            <a:picLocks noChangeAspect="1"/>
          </p:cNvPicPr>
          <p:nvPr/>
        </p:nvPicPr>
        <p:blipFill>
          <a:blip r:embed="rId3"/>
          <a:stretch>
            <a:fillRect/>
          </a:stretch>
        </p:blipFill>
        <p:spPr>
          <a:xfrm>
            <a:off x="1783213" y="992885"/>
            <a:ext cx="5577574" cy="3623759"/>
          </a:xfrm>
          <a:prstGeom prst="rect">
            <a:avLst/>
          </a:prstGeom>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t>Training Guides and Exemplars </a:t>
            </a:r>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a:xfrm>
            <a:off x="2018239" y="4819550"/>
            <a:ext cx="5672919" cy="246221"/>
          </a:xfrm>
        </p:spPr>
        <p:txBody>
          <a:bodyPr/>
          <a:lstStyle/>
          <a:p>
            <a:r>
              <a:rPr lang="en-US"/>
              <a:t>2023-24 CAASPP Fall Coordinator Training</a:t>
            </a:r>
          </a:p>
        </p:txBody>
      </p:sp>
      <p:sp>
        <p:nvSpPr>
          <p:cNvPr id="4" name="Speech Bubble: Rectangle 7">
            <a:extLst>
              <a:ext uri="{FF2B5EF4-FFF2-40B4-BE49-F238E27FC236}">
                <a16:creationId xmlns:a16="http://schemas.microsoft.com/office/drawing/2014/main" id="{E2E10EB9-8268-CC53-C8F8-AB5E1A2E135B}"/>
              </a:ext>
            </a:extLst>
          </p:cNvPr>
          <p:cNvSpPr/>
          <p:nvPr/>
        </p:nvSpPr>
        <p:spPr>
          <a:xfrm>
            <a:off x="6298095" y="1311680"/>
            <a:ext cx="533400" cy="381000"/>
          </a:xfrm>
          <a:prstGeom prst="wedgeRectCallout">
            <a:avLst>
              <a:gd name="adj1" fmla="val -155879"/>
              <a:gd name="adj2" fmla="val -6934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8" name="Speech Bubble: Rectangle 7">
            <a:extLst>
              <a:ext uri="{FF2B5EF4-FFF2-40B4-BE49-F238E27FC236}">
                <a16:creationId xmlns:a16="http://schemas.microsoft.com/office/drawing/2014/main" id="{FAE3F2F3-9EB4-4D1E-DC1C-6A4827337824}"/>
              </a:ext>
            </a:extLst>
          </p:cNvPr>
          <p:cNvSpPr/>
          <p:nvPr/>
        </p:nvSpPr>
        <p:spPr>
          <a:xfrm>
            <a:off x="5593360" y="2721864"/>
            <a:ext cx="533400" cy="381000"/>
          </a:xfrm>
          <a:prstGeom prst="wedgeRectCallout">
            <a:avLst>
              <a:gd name="adj1" fmla="val -115644"/>
              <a:gd name="adj2" fmla="val 3332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11" name="Speech Bubble: Rectangle 7">
            <a:extLst>
              <a:ext uri="{FF2B5EF4-FFF2-40B4-BE49-F238E27FC236}">
                <a16:creationId xmlns:a16="http://schemas.microsoft.com/office/drawing/2014/main" id="{7F3BB6B7-6A4A-BC0F-622A-5B44DE7AA2CC}"/>
              </a:ext>
            </a:extLst>
          </p:cNvPr>
          <p:cNvSpPr/>
          <p:nvPr/>
        </p:nvSpPr>
        <p:spPr>
          <a:xfrm>
            <a:off x="7970660" y="3658859"/>
            <a:ext cx="533400" cy="381000"/>
          </a:xfrm>
          <a:prstGeom prst="wedgeRectCallout">
            <a:avLst>
              <a:gd name="adj1" fmla="val -196727"/>
              <a:gd name="adj2" fmla="val 13516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Tree>
    <p:extLst>
      <p:ext uri="{BB962C8B-B14F-4D97-AF65-F5344CB8AC3E}">
        <p14:creationId xmlns:p14="http://schemas.microsoft.com/office/powerpoint/2010/main" val="8143161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83BEB20-82D7-6595-9999-EBBB14535380}"/>
              </a:ext>
            </a:extLst>
          </p:cNvPr>
          <p:cNvPicPr>
            <a:picLocks noChangeAspect="1"/>
          </p:cNvPicPr>
          <p:nvPr/>
        </p:nvPicPr>
        <p:blipFill>
          <a:blip r:embed="rId3"/>
          <a:stretch>
            <a:fillRect/>
          </a:stretch>
        </p:blipFill>
        <p:spPr>
          <a:xfrm>
            <a:off x="1651217" y="992095"/>
            <a:ext cx="5792872" cy="3716309"/>
          </a:xfrm>
          <a:prstGeom prst="rect">
            <a:avLst/>
          </a:prstGeom>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t>Training Guides and Exemplars </a:t>
            </a:r>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6" name="Speech Bubble: Rectangle 7">
            <a:extLst>
              <a:ext uri="{FF2B5EF4-FFF2-40B4-BE49-F238E27FC236}">
                <a16:creationId xmlns:a16="http://schemas.microsoft.com/office/drawing/2014/main" id="{00358246-9153-EDDB-EE1C-1E0819B49A6D}"/>
              </a:ext>
            </a:extLst>
          </p:cNvPr>
          <p:cNvSpPr/>
          <p:nvPr/>
        </p:nvSpPr>
        <p:spPr>
          <a:xfrm>
            <a:off x="4449395" y="2925260"/>
            <a:ext cx="533400" cy="381000"/>
          </a:xfrm>
          <a:prstGeom prst="wedgeRectCallout">
            <a:avLst>
              <a:gd name="adj1" fmla="val -262248"/>
              <a:gd name="adj2" fmla="val 5857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7" name="Speech Bubble: Rectangle 7">
            <a:extLst>
              <a:ext uri="{FF2B5EF4-FFF2-40B4-BE49-F238E27FC236}">
                <a16:creationId xmlns:a16="http://schemas.microsoft.com/office/drawing/2014/main" id="{F180C1E7-C81D-91B1-09BF-2C3E7CDA2E53}"/>
              </a:ext>
            </a:extLst>
          </p:cNvPr>
          <p:cNvSpPr/>
          <p:nvPr/>
        </p:nvSpPr>
        <p:spPr>
          <a:xfrm>
            <a:off x="1005889" y="2848258"/>
            <a:ext cx="533400" cy="381000"/>
          </a:xfrm>
          <a:prstGeom prst="wedgeRectCallout">
            <a:avLst>
              <a:gd name="adj1" fmla="val 120631"/>
              <a:gd name="adj2" fmla="val 8137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Tree>
    <p:extLst>
      <p:ext uri="{BB962C8B-B14F-4D97-AF65-F5344CB8AC3E}">
        <p14:creationId xmlns:p14="http://schemas.microsoft.com/office/powerpoint/2010/main" val="15389571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t>Training Guides and Exemplars </a:t>
            </a:r>
          </a:p>
        </p:txBody>
      </p:sp>
      <p:sp>
        <p:nvSpPr>
          <p:cNvPr id="3" name="Text Placeholder 2">
            <a:extLst>
              <a:ext uri="{FF2B5EF4-FFF2-40B4-BE49-F238E27FC236}">
                <a16:creationId xmlns:a16="http://schemas.microsoft.com/office/drawing/2014/main" id="{B18F98D1-0DD7-CAD5-113A-FA3FED0355EA}"/>
              </a:ext>
            </a:extLst>
          </p:cNvPr>
          <p:cNvSpPr>
            <a:spLocks noGrp="1"/>
          </p:cNvSpPr>
          <p:nvPr>
            <p:ph type="body" idx="13"/>
          </p:nvPr>
        </p:nvSpPr>
        <p:spPr/>
        <p:txBody>
          <a:bodyPr/>
          <a:lstStyle/>
          <a:p>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pic>
        <p:nvPicPr>
          <p:cNvPr id="2" name="Picture 1">
            <a:extLst>
              <a:ext uri="{FF2B5EF4-FFF2-40B4-BE49-F238E27FC236}">
                <a16:creationId xmlns:a16="http://schemas.microsoft.com/office/drawing/2014/main" id="{4F95933E-F673-1CA1-31D1-2580135E4A40}"/>
              </a:ext>
            </a:extLst>
          </p:cNvPr>
          <p:cNvPicPr>
            <a:picLocks noChangeAspect="1"/>
          </p:cNvPicPr>
          <p:nvPr/>
        </p:nvPicPr>
        <p:blipFill rotWithShape="1">
          <a:blip r:embed="rId3">
            <a:extLst>
              <a:ext uri="{28A0092B-C50C-407E-A947-70E740481C1C}">
                <a14:useLocalDpi xmlns:a14="http://schemas.microsoft.com/office/drawing/2010/main" val="0"/>
              </a:ext>
            </a:extLst>
          </a:blip>
          <a:srcRect b="7688"/>
          <a:stretch/>
        </p:blipFill>
        <p:spPr>
          <a:xfrm>
            <a:off x="6412832" y="1002625"/>
            <a:ext cx="2231312" cy="3590700"/>
          </a:xfrm>
          <a:prstGeom prst="rect">
            <a:avLst/>
          </a:prstGeom>
        </p:spPr>
      </p:pic>
      <p:pic>
        <p:nvPicPr>
          <p:cNvPr id="4" name="Picture 3">
            <a:extLst>
              <a:ext uri="{FF2B5EF4-FFF2-40B4-BE49-F238E27FC236}">
                <a16:creationId xmlns:a16="http://schemas.microsoft.com/office/drawing/2014/main" id="{C895F708-B5F1-9087-5945-527A22F72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98" y="1024992"/>
            <a:ext cx="2666497" cy="3474720"/>
          </a:xfrm>
          <a:prstGeom prst="rect">
            <a:avLst/>
          </a:prstGeom>
        </p:spPr>
      </p:pic>
      <p:pic>
        <p:nvPicPr>
          <p:cNvPr id="8" name="Picture 7">
            <a:extLst>
              <a:ext uri="{FF2B5EF4-FFF2-40B4-BE49-F238E27FC236}">
                <a16:creationId xmlns:a16="http://schemas.microsoft.com/office/drawing/2014/main" id="{1602D31E-9C3C-3590-73DF-E634CC845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862" y="1012921"/>
            <a:ext cx="2666497" cy="3387715"/>
          </a:xfrm>
          <a:prstGeom prst="rect">
            <a:avLst/>
          </a:prstGeom>
        </p:spPr>
      </p:pic>
    </p:spTree>
    <p:extLst>
      <p:ext uri="{BB962C8B-B14F-4D97-AF65-F5344CB8AC3E}">
        <p14:creationId xmlns:p14="http://schemas.microsoft.com/office/powerpoint/2010/main" val="17588231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t>Training Guides and Exemplars </a:t>
            </a:r>
          </a:p>
        </p:txBody>
      </p:sp>
      <p:sp>
        <p:nvSpPr>
          <p:cNvPr id="2" name="Text Placeholder 1">
            <a:extLst>
              <a:ext uri="{FF2B5EF4-FFF2-40B4-BE49-F238E27FC236}">
                <a16:creationId xmlns:a16="http://schemas.microsoft.com/office/drawing/2014/main" id="{231709AF-63CC-65CF-6E6C-6AD3C63E5E1F}"/>
              </a:ext>
            </a:extLst>
          </p:cNvPr>
          <p:cNvSpPr>
            <a:spLocks noGrp="1"/>
          </p:cNvSpPr>
          <p:nvPr>
            <p:ph type="body" idx="13"/>
          </p:nvPr>
        </p:nvSpPr>
        <p:spPr/>
        <p:txBody>
          <a:bodyPr/>
          <a:lstStyle/>
          <a:p>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pic>
        <p:nvPicPr>
          <p:cNvPr id="3" name="Picture 2">
            <a:extLst>
              <a:ext uri="{FF2B5EF4-FFF2-40B4-BE49-F238E27FC236}">
                <a16:creationId xmlns:a16="http://schemas.microsoft.com/office/drawing/2014/main" id="{079708A1-9C80-6827-99FC-44C0F33AA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013" y="1046746"/>
            <a:ext cx="2743200" cy="3557356"/>
          </a:xfrm>
          <a:prstGeom prst="rect">
            <a:avLst/>
          </a:prstGeom>
        </p:spPr>
      </p:pic>
      <p:pic>
        <p:nvPicPr>
          <p:cNvPr id="6" name="Picture 5">
            <a:extLst>
              <a:ext uri="{FF2B5EF4-FFF2-40B4-BE49-F238E27FC236}">
                <a16:creationId xmlns:a16="http://schemas.microsoft.com/office/drawing/2014/main" id="{FD6456EE-C3AB-A954-E0C1-EE49A9102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1046746"/>
            <a:ext cx="2971799" cy="3181794"/>
          </a:xfrm>
          <a:prstGeom prst="rect">
            <a:avLst/>
          </a:prstGeom>
        </p:spPr>
      </p:pic>
      <p:pic>
        <p:nvPicPr>
          <p:cNvPr id="7" name="Picture 6">
            <a:extLst>
              <a:ext uri="{FF2B5EF4-FFF2-40B4-BE49-F238E27FC236}">
                <a16:creationId xmlns:a16="http://schemas.microsoft.com/office/drawing/2014/main" id="{29CAB235-8F7D-9D6B-D777-BE9BAACDF4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2" y="1096868"/>
            <a:ext cx="2666999" cy="3557356"/>
          </a:xfrm>
          <a:prstGeom prst="rect">
            <a:avLst/>
          </a:prstGeom>
        </p:spPr>
      </p:pic>
    </p:spTree>
    <p:extLst>
      <p:ext uri="{BB962C8B-B14F-4D97-AF65-F5344CB8AC3E}">
        <p14:creationId xmlns:p14="http://schemas.microsoft.com/office/powerpoint/2010/main" val="26427598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FD5B-0B3B-8F08-D6C7-D8224F0B1736}"/>
              </a:ext>
            </a:extLst>
          </p:cNvPr>
          <p:cNvSpPr>
            <a:spLocks noGrp="1"/>
          </p:cNvSpPr>
          <p:nvPr>
            <p:ph type="title"/>
          </p:nvPr>
        </p:nvSpPr>
        <p:spPr/>
        <p:txBody>
          <a:bodyPr/>
          <a:lstStyle/>
          <a:p>
            <a:r>
              <a:rPr lang="en-US"/>
              <a:t>Hand Scoring Video</a:t>
            </a:r>
          </a:p>
        </p:txBody>
      </p:sp>
      <p:sp>
        <p:nvSpPr>
          <p:cNvPr id="3" name="Text Placeholder 2">
            <a:extLst>
              <a:ext uri="{FF2B5EF4-FFF2-40B4-BE49-F238E27FC236}">
                <a16:creationId xmlns:a16="http://schemas.microsoft.com/office/drawing/2014/main" id="{33BF624C-A195-3AC8-C4EA-56D5F3093837}"/>
              </a:ext>
            </a:extLst>
          </p:cNvPr>
          <p:cNvSpPr>
            <a:spLocks noGrp="1"/>
          </p:cNvSpPr>
          <p:nvPr>
            <p:ph type="body" idx="13"/>
          </p:nvPr>
        </p:nvSpPr>
        <p:spPr>
          <a:xfrm>
            <a:off x="311700" y="952499"/>
            <a:ext cx="8520600" cy="2194961"/>
          </a:xfrm>
        </p:spPr>
        <p:txBody>
          <a:bodyPr>
            <a:normAutofit fontScale="92500" lnSpcReduction="20000"/>
          </a:bodyPr>
          <a:lstStyle/>
          <a:p>
            <a:pPr>
              <a:spcAft>
                <a:spcPts val="1200"/>
              </a:spcAft>
            </a:pPr>
            <a:r>
              <a:rPr lang="en-US"/>
              <a:t>Module 4b: Interim Assessment Hand Scoring Demonstration Video</a:t>
            </a:r>
          </a:p>
          <a:p>
            <a:pPr marL="939800" lvl="1" indent="-342900">
              <a:spcAft>
                <a:spcPts val="1200"/>
              </a:spcAft>
              <a:buFont typeface="+mj-lt"/>
              <a:buAutoNum type="alphaLcPeriod"/>
            </a:pPr>
            <a:r>
              <a:rPr lang="en-US"/>
              <a:t>Slides pertaining to this topic are included in the CAASPP Resources section in Coordinator Resources</a:t>
            </a:r>
          </a:p>
          <a:p>
            <a:pPr marL="939800" lvl="1" indent="-342900">
              <a:buFont typeface="+mj-lt"/>
              <a:buAutoNum type="alphaLcPeriod"/>
            </a:pPr>
            <a:r>
              <a:rPr lang="en-US"/>
              <a:t>2 additional videos are available:</a:t>
            </a:r>
          </a:p>
          <a:p>
            <a:pPr lvl="2"/>
            <a:r>
              <a:rPr lang="en-US"/>
              <a:t>Interim Assessment Hand Scoring System</a:t>
            </a:r>
          </a:p>
          <a:p>
            <a:pPr lvl="2"/>
            <a:r>
              <a:rPr lang="en-US"/>
              <a:t>Interim Assessment Training Guides and Exemplars</a:t>
            </a:r>
          </a:p>
          <a:p>
            <a:endParaRPr lang="en-US"/>
          </a:p>
        </p:txBody>
      </p:sp>
      <p:sp>
        <p:nvSpPr>
          <p:cNvPr id="4" name="Footer Placeholder 3">
            <a:extLst>
              <a:ext uri="{FF2B5EF4-FFF2-40B4-BE49-F238E27FC236}">
                <a16:creationId xmlns:a16="http://schemas.microsoft.com/office/drawing/2014/main" id="{BAB815E3-17F5-6FEE-F828-2A4D6DBE052B}"/>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BBCDF34F-EE62-44F2-FF9D-BD5391ECF8FB}"/>
              </a:ext>
            </a:extLst>
          </p:cNvPr>
          <p:cNvSpPr txBox="1"/>
          <p:nvPr/>
        </p:nvSpPr>
        <p:spPr>
          <a:xfrm>
            <a:off x="1191122" y="3185964"/>
            <a:ext cx="3200400" cy="1371600"/>
          </a:xfrm>
          <a:prstGeom prst="rect">
            <a:avLst/>
          </a:prstGeom>
          <a:noFill/>
          <a:ln>
            <a:solidFill>
              <a:srgbClr val="FF0000"/>
            </a:solidFill>
          </a:ln>
        </p:spPr>
        <p:txBody>
          <a:bodyPr wrap="square" lIns="91440" tIns="45720" rIns="91440" bIns="45720" rtlCol="0" anchor="t">
            <a:spAutoFit/>
          </a:bodyPr>
          <a:lstStyle/>
          <a:p>
            <a:pPr>
              <a:spcAft>
                <a:spcPts val="600"/>
              </a:spcAft>
            </a:pPr>
            <a:r>
              <a:rPr lang="en-US">
                <a:latin typeface="Tahoma"/>
                <a:ea typeface="Tahoma"/>
                <a:cs typeface="Tahoma"/>
              </a:rPr>
              <a:t>Access the </a:t>
            </a:r>
            <a:r>
              <a:rPr lang="en-US" b="1" i="1">
                <a:latin typeface="Tahoma" panose="020B0604030504040204" pitchFamily="34" charset="0"/>
                <a:ea typeface="Tahoma" panose="020B0604030504040204" pitchFamily="34" charset="0"/>
                <a:cs typeface="Tahoma" panose="020B0604030504040204" pitchFamily="34" charset="0"/>
              </a:rPr>
              <a:t>Interim Assessment Hand Scoring Demonstration Video </a:t>
            </a:r>
            <a:r>
              <a:rPr lang="en-US">
                <a:latin typeface="Tahoma"/>
                <a:ea typeface="Tahoma"/>
                <a:cs typeface="Tahoma"/>
              </a:rPr>
              <a:t>through the following link:</a:t>
            </a:r>
          </a:p>
          <a:p>
            <a:pPr marL="285750" indent="-285750">
              <a:spcAft>
                <a:spcPts val="600"/>
              </a:spcAft>
              <a:buClr>
                <a:schemeClr val="accent1"/>
              </a:buClr>
              <a:buFont typeface="Wingdings" pitchFamily="2" charset="2"/>
              <a:buChar char="§"/>
            </a:pPr>
            <a:r>
              <a:rPr lang="en-US" sz="1600">
                <a:latin typeface="Tahoma"/>
                <a:ea typeface="Tahoma"/>
                <a:cs typeface="Tahoma"/>
                <a:hlinkClick r:id="rId2"/>
              </a:rPr>
              <a:t>https://www.cde.ca.gov/ta/tg/sa/iavideoseries.asp</a:t>
            </a:r>
            <a:r>
              <a:rPr lang="en-US" sz="1600" b="1">
                <a:latin typeface="Tahoma"/>
                <a:ea typeface="Tahoma"/>
                <a:cs typeface="Tahoma"/>
              </a:rPr>
              <a:t> </a:t>
            </a:r>
            <a:endParaRPr lang="en-US" sz="1600" b="1">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41D5411-7609-6113-7BC0-86C0C4EC85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77880" y="3185965"/>
            <a:ext cx="2060607" cy="1371600"/>
          </a:xfrm>
          <a:prstGeom prst="rect">
            <a:avLst/>
          </a:prstGeom>
          <a:ln>
            <a:solidFill>
              <a:srgbClr val="FF0000"/>
            </a:solidFill>
          </a:ln>
        </p:spPr>
      </p:pic>
    </p:spTree>
    <p:extLst>
      <p:ext uri="{BB962C8B-B14F-4D97-AF65-F5344CB8AC3E}">
        <p14:creationId xmlns:p14="http://schemas.microsoft.com/office/powerpoint/2010/main" val="146980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17876-5628-F671-3F62-189A9776AEE5}"/>
              </a:ext>
            </a:extLst>
          </p:cNvPr>
          <p:cNvSpPr>
            <a:spLocks noGrp="1"/>
          </p:cNvSpPr>
          <p:nvPr>
            <p:ph type="title"/>
          </p:nvPr>
        </p:nvSpPr>
        <p:spPr/>
        <p:txBody>
          <a:bodyPr/>
          <a:lstStyle/>
          <a:p>
            <a:r>
              <a:rPr lang="en-US"/>
              <a:t>Coordinator Support</a:t>
            </a:r>
          </a:p>
        </p:txBody>
      </p:sp>
      <p:sp>
        <p:nvSpPr>
          <p:cNvPr id="4" name="Text Placeholder 3">
            <a:extLst>
              <a:ext uri="{FF2B5EF4-FFF2-40B4-BE49-F238E27FC236}">
                <a16:creationId xmlns:a16="http://schemas.microsoft.com/office/drawing/2014/main" id="{0FC7B911-F4B5-F0D5-8E4B-AC5D4D1AA63F}"/>
              </a:ext>
            </a:extLst>
          </p:cNvPr>
          <p:cNvSpPr>
            <a:spLocks noGrp="1"/>
          </p:cNvSpPr>
          <p:nvPr>
            <p:ph type="body" idx="13"/>
          </p:nvPr>
        </p:nvSpPr>
        <p:spPr/>
        <p:txBody>
          <a:bodyPr/>
          <a:lstStyle/>
          <a:p>
            <a:r>
              <a:rPr lang="en-US" sz="1800">
                <a:latin typeface="Poppins"/>
                <a:cs typeface="Poppins"/>
              </a:rPr>
              <a:t>Office Hours for CAASPP Coordinators </a:t>
            </a:r>
          </a:p>
          <a:p>
            <a:pPr lvl="1"/>
            <a:r>
              <a:rPr lang="en-US" sz="1500">
                <a:latin typeface="Poppins"/>
                <a:cs typeface="Poppins"/>
              </a:rPr>
              <a:t>Receive support from STB Administrators</a:t>
            </a:r>
          </a:p>
          <a:p>
            <a:pPr lvl="2"/>
            <a:r>
              <a:rPr lang="en-US" sz="1500">
                <a:latin typeface="Poppins"/>
                <a:cs typeface="Poppins"/>
              </a:rPr>
              <a:t>Have this presentation available to refer to during Office Hours</a:t>
            </a:r>
          </a:p>
          <a:p>
            <a:pPr lvl="1"/>
            <a:r>
              <a:rPr lang="en-US">
                <a:latin typeface="Poppins"/>
                <a:cs typeface="Poppins"/>
              </a:rPr>
              <a:t>Starting </a:t>
            </a:r>
            <a:r>
              <a:rPr lang="en-US">
                <a:highlight>
                  <a:srgbClr val="00FFFF"/>
                </a:highlight>
                <a:latin typeface="Poppins"/>
                <a:cs typeface="Poppins"/>
              </a:rPr>
              <a:t>August 28</a:t>
            </a:r>
          </a:p>
          <a:p>
            <a:pPr lvl="2"/>
            <a:r>
              <a:rPr lang="en-US" sz="1500">
                <a:latin typeface="Poppins"/>
                <a:cs typeface="Poppins"/>
              </a:rPr>
              <a:t>8:30 am – 9:30 am</a:t>
            </a:r>
          </a:p>
          <a:p>
            <a:pPr lvl="2"/>
            <a:r>
              <a:rPr lang="en-US" sz="1500">
                <a:latin typeface="Poppins"/>
                <a:cs typeface="Poppins"/>
              </a:rPr>
              <a:t>2:45 pm - 3:45 pm (New time!)</a:t>
            </a:r>
          </a:p>
          <a:p>
            <a:pPr lvl="3"/>
            <a:r>
              <a:rPr lang="en-US" sz="1500">
                <a:latin typeface="Poppins"/>
                <a:cs typeface="Poppins"/>
              </a:rPr>
              <a:t>Office Hours will not be available on Friday afternoons.</a:t>
            </a:r>
          </a:p>
          <a:p>
            <a:pPr lvl="1"/>
            <a:r>
              <a:rPr lang="en-US">
                <a:latin typeface="Poppins"/>
                <a:cs typeface="Poppins"/>
              </a:rPr>
              <a:t>Access the link to Office Hours in Coordinator Resources</a:t>
            </a:r>
          </a:p>
          <a:p>
            <a:r>
              <a:rPr lang="en-US" sz="1800">
                <a:latin typeface="Poppins"/>
                <a:cs typeface="Poppins"/>
              </a:rPr>
              <a:t>Student Testing Branch Help Desk</a:t>
            </a:r>
          </a:p>
          <a:p>
            <a:pPr lvl="1"/>
            <a:r>
              <a:rPr lang="en-US" sz="1500">
                <a:latin typeface="Poppins"/>
                <a:cs typeface="Poppins"/>
              </a:rPr>
              <a:t>Mon-Fri:  7:30 am – 4:00 pm (excluding holidays)</a:t>
            </a:r>
          </a:p>
          <a:p>
            <a:pPr lvl="1"/>
            <a:r>
              <a:rPr lang="en-US" sz="1500">
                <a:latin typeface="Poppins"/>
                <a:cs typeface="Poppins"/>
              </a:rPr>
              <a:t>(213) 241-4104</a:t>
            </a:r>
          </a:p>
          <a:p>
            <a:pPr marL="139700" indent="0">
              <a:buNone/>
            </a:pPr>
            <a:endParaRPr lang="en-US"/>
          </a:p>
        </p:txBody>
      </p:sp>
      <p:sp>
        <p:nvSpPr>
          <p:cNvPr id="6" name="Footer Placeholder 5">
            <a:extLst>
              <a:ext uri="{FF2B5EF4-FFF2-40B4-BE49-F238E27FC236}">
                <a16:creationId xmlns:a16="http://schemas.microsoft.com/office/drawing/2014/main" id="{088C6B2B-2DDF-ECB0-A911-9E1B336B2693}"/>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3593510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0481-1BAC-EA35-10D2-40FC639C068F}"/>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9BBBD7CF-9F78-3754-80E0-15489A422A9B}"/>
              </a:ext>
            </a:extLst>
          </p:cNvPr>
          <p:cNvSpPr>
            <a:spLocks noGrp="1"/>
          </p:cNvSpPr>
          <p:nvPr>
            <p:ph type="body" idx="13"/>
          </p:nvPr>
        </p:nvSpPr>
        <p:spPr/>
        <p:txBody>
          <a:bodyPr/>
          <a:lstStyle/>
          <a:p>
            <a:pPr marL="596900" indent="-457200">
              <a:spcAft>
                <a:spcPts val="1800"/>
              </a:spcAft>
              <a:buFont typeface="+mj-lt"/>
              <a:buAutoNum type="arabicPeriod"/>
            </a:pPr>
            <a:r>
              <a:rPr lang="en-US"/>
              <a:t>Become familiar with the steps and procedures for accessing and navigating the IA Hand Scoring System.</a:t>
            </a:r>
          </a:p>
          <a:p>
            <a:pPr marL="596900" indent="-457200">
              <a:spcAft>
                <a:spcPts val="1800"/>
              </a:spcAft>
              <a:buFont typeface="+mj-lt"/>
              <a:buAutoNum type="arabicPeriod"/>
            </a:pPr>
            <a:r>
              <a:rPr lang="en-US"/>
              <a:t>Prepare and facilitate the Professional Development session for your teachers around the scoring of an IAB.</a:t>
            </a:r>
          </a:p>
          <a:p>
            <a:pPr marL="596900" indent="-457200">
              <a:spcAft>
                <a:spcPts val="1800"/>
              </a:spcAft>
              <a:buFont typeface="+mj-lt"/>
              <a:buAutoNum type="arabicPeriod"/>
            </a:pPr>
            <a:r>
              <a:rPr lang="en-US"/>
              <a:t>_________________________________________</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2939B7E7-E739-5414-89E1-DAC50CA68B6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5094463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School Site Professional Development Topics</a:t>
            </a:r>
          </a:p>
          <a:p>
            <a:pPr marL="457200" indent="-457200">
              <a:spcAft>
                <a:spcPts val="600"/>
              </a:spcAft>
              <a:buClr>
                <a:schemeClr val="bg1"/>
              </a:buClr>
              <a:buFont typeface="Wingdings" panose="05000000000000000000" pitchFamily="2" charset="2"/>
              <a:buChar char="þ"/>
            </a:pPr>
            <a:r>
              <a:rPr lang="en-US" b="0">
                <a:latin typeface="Poppins"/>
                <a:cs typeface="Poppins"/>
              </a:rPr>
              <a:t>Training Requirements</a:t>
            </a:r>
          </a:p>
        </p:txBody>
      </p:sp>
    </p:spTree>
    <p:extLst>
      <p:ext uri="{BB962C8B-B14F-4D97-AF65-F5344CB8AC3E}">
        <p14:creationId xmlns:p14="http://schemas.microsoft.com/office/powerpoint/2010/main" val="1222414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961D-8D60-5C4E-B38E-2031BB901DFC}"/>
              </a:ext>
            </a:extLst>
          </p:cNvPr>
          <p:cNvSpPr>
            <a:spLocks noGrp="1"/>
          </p:cNvSpPr>
          <p:nvPr>
            <p:ph type="title"/>
          </p:nvPr>
        </p:nvSpPr>
        <p:spPr/>
        <p:txBody>
          <a:bodyPr/>
          <a:lstStyle/>
          <a:p>
            <a:r>
              <a:rPr lang="en-US"/>
              <a:t>School Site Professional Development</a:t>
            </a:r>
          </a:p>
        </p:txBody>
      </p:sp>
      <p:sp>
        <p:nvSpPr>
          <p:cNvPr id="3" name="Text Placeholder 2">
            <a:extLst>
              <a:ext uri="{FF2B5EF4-FFF2-40B4-BE49-F238E27FC236}">
                <a16:creationId xmlns:a16="http://schemas.microsoft.com/office/drawing/2014/main" id="{E051F09F-02B1-C6A7-1C48-F567690FD965}"/>
              </a:ext>
            </a:extLst>
          </p:cNvPr>
          <p:cNvSpPr>
            <a:spLocks noGrp="1"/>
          </p:cNvSpPr>
          <p:nvPr>
            <p:ph type="body" idx="13"/>
          </p:nvPr>
        </p:nvSpPr>
        <p:spPr>
          <a:xfrm>
            <a:off x="311700" y="952500"/>
            <a:ext cx="8520600" cy="3271304"/>
          </a:xfrm>
        </p:spPr>
        <p:txBody>
          <a:bodyPr>
            <a:normAutofit fontScale="70000" lnSpcReduction="20000"/>
          </a:bodyPr>
          <a:lstStyle/>
          <a:p>
            <a:pPr marL="596900" indent="-457200">
              <a:buFont typeface="+mj-lt"/>
              <a:buAutoNum type="arabicPeriod"/>
            </a:pPr>
            <a:r>
              <a:rPr lang="en-US">
                <a:latin typeface="Poppins"/>
                <a:cs typeface="Poppins"/>
              </a:rPr>
              <a:t>CAA for Science for Coordinator and if applicable teachers </a:t>
            </a:r>
            <a:endParaRPr lang="en-US"/>
          </a:p>
          <a:p>
            <a:pPr marL="596900" indent="-457200">
              <a:buFont typeface="+mj-lt"/>
              <a:buAutoNum type="arabicPeriod"/>
            </a:pPr>
            <a:r>
              <a:rPr lang="en-US">
                <a:latin typeface="Poppins"/>
                <a:cs typeface="Poppins"/>
              </a:rPr>
              <a:t>IA Acknowledgement Form for Teachers to Sign </a:t>
            </a:r>
          </a:p>
          <a:p>
            <a:pPr marL="596900" indent="-457200">
              <a:buFont typeface="+mj-lt"/>
              <a:buAutoNum type="arabicPeriod"/>
            </a:pPr>
            <a:r>
              <a:rPr lang="en-US">
                <a:latin typeface="Poppins"/>
                <a:cs typeface="Poppins"/>
              </a:rPr>
              <a:t>IA System Overview – Video </a:t>
            </a:r>
          </a:p>
          <a:p>
            <a:pPr marL="596900" indent="-457200">
              <a:buFont typeface="+mj-lt"/>
              <a:buAutoNum type="arabicPeriod"/>
            </a:pPr>
            <a:r>
              <a:rPr lang="en-US">
                <a:latin typeface="Poppins"/>
                <a:cs typeface="Poppins"/>
              </a:rPr>
              <a:t>IA Security Reminder </a:t>
            </a:r>
            <a:endParaRPr lang="en-US"/>
          </a:p>
          <a:p>
            <a:pPr marL="596900" indent="-457200">
              <a:buFont typeface="+mj-lt"/>
              <a:buAutoNum type="arabicPeriod"/>
            </a:pPr>
            <a:r>
              <a:rPr lang="en-US">
                <a:latin typeface="Poppins"/>
                <a:cs typeface="Poppins"/>
              </a:rPr>
              <a:t>IAs Available by Grade  </a:t>
            </a:r>
          </a:p>
          <a:p>
            <a:pPr marL="596900" indent="-457200">
              <a:buFont typeface="+mj-lt"/>
              <a:buAutoNum type="arabicPeriod"/>
            </a:pPr>
            <a:r>
              <a:rPr lang="en-US">
                <a:latin typeface="Poppins"/>
                <a:cs typeface="Poppins"/>
              </a:rPr>
              <a:t>IA Viewing System – Video </a:t>
            </a:r>
            <a:endParaRPr lang="en-US"/>
          </a:p>
          <a:p>
            <a:pPr marL="596900" indent="-457200">
              <a:buFont typeface="+mj-lt"/>
              <a:buAutoNum type="arabicPeriod"/>
            </a:pPr>
            <a:r>
              <a:rPr lang="en-US">
                <a:latin typeface="Poppins"/>
                <a:cs typeface="Poppins"/>
              </a:rPr>
              <a:t>Supports and Accommodations Available – Videos linked on</a:t>
            </a:r>
          </a:p>
          <a:p>
            <a:pPr marL="1054100" lvl="1" indent="-365125">
              <a:buFont typeface="+mj-lt"/>
              <a:buAutoNum type="alphaLcPeriod"/>
            </a:pPr>
            <a:r>
              <a:rPr lang="en-US">
                <a:latin typeface="Poppins"/>
                <a:cs typeface="Poppins"/>
              </a:rPr>
              <a:t>For students with no IEP or 504 plan – Teacher discretion </a:t>
            </a:r>
          </a:p>
          <a:p>
            <a:pPr marL="1054100" lvl="1" indent="-365125">
              <a:buFont typeface="+mj-lt"/>
              <a:buAutoNum type="alphaLcPeriod"/>
            </a:pPr>
            <a:r>
              <a:rPr lang="en-US">
                <a:latin typeface="Poppins"/>
                <a:cs typeface="Poppins"/>
              </a:rPr>
              <a:t>For students WITH and IEP or 504 plan – </a:t>
            </a:r>
            <a:r>
              <a:rPr lang="en-US" err="1">
                <a:latin typeface="Poppins"/>
                <a:cs typeface="Poppins"/>
              </a:rPr>
              <a:t>Welligent</a:t>
            </a:r>
            <a:r>
              <a:rPr lang="en-US">
                <a:latin typeface="Poppins"/>
                <a:cs typeface="Poppins"/>
              </a:rPr>
              <a:t> Section K Roster </a:t>
            </a:r>
          </a:p>
          <a:p>
            <a:pPr marL="1054100" lvl="1" indent="-365125">
              <a:buFont typeface="+mj-lt"/>
              <a:buAutoNum type="alphaLcPeriod"/>
            </a:pPr>
            <a:r>
              <a:rPr lang="en-US">
                <a:latin typeface="Poppins"/>
                <a:cs typeface="Poppins"/>
              </a:rPr>
              <a:t>Student log on labels in </a:t>
            </a:r>
            <a:r>
              <a:rPr lang="en-US" err="1">
                <a:latin typeface="Poppins"/>
                <a:cs typeface="Poppins"/>
              </a:rPr>
              <a:t>MiSiS</a:t>
            </a:r>
            <a:r>
              <a:rPr lang="en-US">
                <a:latin typeface="Poppins"/>
                <a:cs typeface="Poppins"/>
              </a:rPr>
              <a:t> </a:t>
            </a:r>
          </a:p>
          <a:p>
            <a:pPr marL="596900" indent="-457200">
              <a:buFont typeface="+mj-lt"/>
              <a:buAutoNum type="arabicPeriod"/>
            </a:pPr>
            <a:r>
              <a:rPr lang="en-US">
                <a:latin typeface="Poppins"/>
                <a:cs typeface="Poppins"/>
              </a:rPr>
              <a:t>Creating a Test Session – Show the video OR walk through the slides, </a:t>
            </a:r>
            <a:r>
              <a:rPr lang="en-US" err="1">
                <a:latin typeface="Poppins"/>
                <a:cs typeface="Poppins"/>
              </a:rPr>
              <a:t>etc</a:t>
            </a:r>
            <a:r>
              <a:rPr lang="en-US">
                <a:latin typeface="Poppins"/>
                <a:cs typeface="Poppins"/>
              </a:rPr>
              <a:t> – Video</a:t>
            </a:r>
          </a:p>
          <a:p>
            <a:pPr marL="596900" indent="-457200">
              <a:buFont typeface="+mj-lt"/>
              <a:buAutoNum type="arabicPeriod"/>
            </a:pPr>
            <a:r>
              <a:rPr lang="en-US">
                <a:latin typeface="Poppins"/>
                <a:cs typeface="Poppins"/>
              </a:rPr>
              <a:t>Hand Scoring System - show the small video – Video </a:t>
            </a:r>
          </a:p>
          <a:p>
            <a:pPr marL="596900" indent="-457200">
              <a:buFont typeface="+mj-lt"/>
              <a:buAutoNum type="arabicPeriod"/>
            </a:pPr>
            <a:r>
              <a:rPr lang="en-US">
                <a:latin typeface="Poppins"/>
                <a:cs typeface="Poppins"/>
              </a:rPr>
              <a:t>CERS – (California Educator Reporting System) – Video </a:t>
            </a:r>
          </a:p>
          <a:p>
            <a:pPr marL="596900" indent="-457200">
              <a:buFont typeface="+mj-lt"/>
              <a:buAutoNum type="arabicPeriod"/>
            </a:pPr>
            <a:r>
              <a:rPr lang="en-US">
                <a:latin typeface="Poppins"/>
                <a:cs typeface="Poppins"/>
              </a:rPr>
              <a:t>IOC on mandated assessments </a:t>
            </a:r>
            <a:endParaRPr lang="en-US"/>
          </a:p>
          <a:p>
            <a:pPr marL="596900" indent="-457200">
              <a:buFont typeface="+mj-lt"/>
              <a:buAutoNum type="arabicPeriod"/>
            </a:pPr>
            <a:endParaRPr lang="en-US"/>
          </a:p>
          <a:p>
            <a:endParaRPr lang="en-US"/>
          </a:p>
        </p:txBody>
      </p:sp>
      <p:sp>
        <p:nvSpPr>
          <p:cNvPr id="4" name="Footer Placeholder 3">
            <a:extLst>
              <a:ext uri="{FF2B5EF4-FFF2-40B4-BE49-F238E27FC236}">
                <a16:creationId xmlns:a16="http://schemas.microsoft.com/office/drawing/2014/main" id="{8CCBAA05-B543-BDFD-C417-7A9A27DF36BE}"/>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981C2D21-D19E-82C1-BE87-BF7D1AE01224}"/>
              </a:ext>
            </a:extLst>
          </p:cNvPr>
          <p:cNvSpPr txBox="1"/>
          <p:nvPr/>
        </p:nvSpPr>
        <p:spPr>
          <a:xfrm>
            <a:off x="1735864" y="4249943"/>
            <a:ext cx="5486400" cy="523220"/>
          </a:xfrm>
          <a:prstGeom prst="rect">
            <a:avLst/>
          </a:prstGeom>
          <a:solidFill>
            <a:srgbClr val="FFFF00"/>
          </a:solidFill>
          <a:ln>
            <a:solidFill>
              <a:schemeClr val="tx1"/>
            </a:solidFill>
          </a:ln>
        </p:spPr>
        <p:txBody>
          <a:bodyPr wrap="square">
            <a:spAutoFit/>
          </a:bodyPr>
          <a:lstStyle/>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Must have a dated Sign-in with each agenda.</a:t>
            </a:r>
          </a:p>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Save Agenda and Sign-ins in school’s testing files for 2 years</a:t>
            </a:r>
          </a:p>
        </p:txBody>
      </p:sp>
    </p:spTree>
    <p:extLst>
      <p:ext uri="{BB962C8B-B14F-4D97-AF65-F5344CB8AC3E}">
        <p14:creationId xmlns:p14="http://schemas.microsoft.com/office/powerpoint/2010/main" val="21900542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0341-EE76-1B6E-81E3-CC228BAEC37C}"/>
              </a:ext>
            </a:extLst>
          </p:cNvPr>
          <p:cNvSpPr>
            <a:spLocks noGrp="1"/>
          </p:cNvSpPr>
          <p:nvPr>
            <p:ph type="title"/>
          </p:nvPr>
        </p:nvSpPr>
        <p:spPr/>
        <p:txBody>
          <a:bodyPr anchor="ctr"/>
          <a:lstStyle/>
          <a:p>
            <a:r>
              <a:rPr lang="en-US"/>
              <a:t>Principal’s Requirements</a:t>
            </a:r>
          </a:p>
        </p:txBody>
      </p:sp>
      <p:sp>
        <p:nvSpPr>
          <p:cNvPr id="3" name="Text Placeholder 2">
            <a:extLst>
              <a:ext uri="{FF2B5EF4-FFF2-40B4-BE49-F238E27FC236}">
                <a16:creationId xmlns:a16="http://schemas.microsoft.com/office/drawing/2014/main" id="{71363ACD-4275-9FD6-22FF-AEDE18AD029D}"/>
              </a:ext>
            </a:extLst>
          </p:cNvPr>
          <p:cNvSpPr>
            <a:spLocks noGrp="1"/>
          </p:cNvSpPr>
          <p:nvPr>
            <p:ph type="body" idx="1"/>
          </p:nvPr>
        </p:nvSpPr>
        <p:spPr>
          <a:xfrm>
            <a:off x="311700" y="952499"/>
            <a:ext cx="4613295" cy="3682065"/>
          </a:xfrm>
        </p:spPr>
        <p:txBody>
          <a:bodyPr>
            <a:normAutofit fontScale="62500" lnSpcReduction="20000"/>
          </a:bodyPr>
          <a:lstStyle/>
          <a:p>
            <a:pPr marL="139700" indent="0">
              <a:buNone/>
            </a:pPr>
            <a:r>
              <a:rPr lang="en-US"/>
              <a:t>Completed in Principal’s Portal</a:t>
            </a:r>
          </a:p>
          <a:p>
            <a:endParaRPr lang="en-US"/>
          </a:p>
          <a:p>
            <a:r>
              <a:rPr lang="en-US"/>
              <a:t>CAASPP</a:t>
            </a:r>
          </a:p>
          <a:p>
            <a:pPr lvl="1"/>
            <a:r>
              <a:rPr lang="en-US"/>
              <a:t>Electronically sign the 2023-24 CAASPP Security Agreement and Affidavit </a:t>
            </a:r>
          </a:p>
          <a:p>
            <a:pPr lvl="1">
              <a:spcAft>
                <a:spcPts val="1200"/>
              </a:spcAft>
            </a:pPr>
            <a:r>
              <a:rPr lang="en-US"/>
              <a:t>Designate a 2023-24 Site CAASPP Coordinator </a:t>
            </a:r>
          </a:p>
          <a:p>
            <a:r>
              <a:rPr lang="en-US"/>
              <a:t>ELPAC</a:t>
            </a:r>
          </a:p>
          <a:p>
            <a:pPr lvl="1"/>
            <a:r>
              <a:rPr lang="en-US"/>
              <a:t>Electronically sign the 2023-24 ELPAC Security Agreement and Affidavit</a:t>
            </a:r>
          </a:p>
          <a:p>
            <a:pPr lvl="1">
              <a:spcAft>
                <a:spcPts val="1200"/>
              </a:spcAft>
            </a:pPr>
            <a:r>
              <a:rPr lang="en-US"/>
              <a:t>Designate a 2023-24 Site ELPAC Coordinator</a:t>
            </a:r>
          </a:p>
          <a:p>
            <a:r>
              <a:rPr lang="en-US"/>
              <a:t>PFT</a:t>
            </a:r>
          </a:p>
          <a:p>
            <a:pPr lvl="1">
              <a:spcAft>
                <a:spcPts val="1200"/>
              </a:spcAft>
            </a:pPr>
            <a:r>
              <a:rPr lang="en-US"/>
              <a:t>Designate a 2023-24 Physical Fitness Test Coordinator (For schools with students in grades 5, 7, and 9 only)</a:t>
            </a:r>
          </a:p>
          <a:p>
            <a:pPr>
              <a:spcAft>
                <a:spcPts val="1200"/>
              </a:spcAft>
            </a:pPr>
            <a:r>
              <a:rPr lang="en-US"/>
              <a:t>Designate a 2023-24 Technology Coordinator</a:t>
            </a:r>
          </a:p>
          <a:p>
            <a:r>
              <a:rPr lang="en-US"/>
              <a:t>Designate a 2023-24 Point of Contact for Testing </a:t>
            </a:r>
          </a:p>
          <a:p>
            <a:endParaRPr lang="en-US"/>
          </a:p>
          <a:p>
            <a:endParaRPr lang="en-US"/>
          </a:p>
        </p:txBody>
      </p:sp>
      <p:sp>
        <p:nvSpPr>
          <p:cNvPr id="5" name="Footer Placeholder 4">
            <a:extLst>
              <a:ext uri="{FF2B5EF4-FFF2-40B4-BE49-F238E27FC236}">
                <a16:creationId xmlns:a16="http://schemas.microsoft.com/office/drawing/2014/main" id="{024D3244-387B-0403-26FA-CFF422BD1CEE}"/>
              </a:ext>
            </a:extLst>
          </p:cNvPr>
          <p:cNvSpPr>
            <a:spLocks noGrp="1"/>
          </p:cNvSpPr>
          <p:nvPr>
            <p:ph type="ftr" sz="quarter" idx="11"/>
          </p:nvPr>
        </p:nvSpPr>
        <p:spPr/>
        <p:txBody>
          <a:bodyPr/>
          <a:lstStyle/>
          <a:p>
            <a:r>
              <a:rPr lang="en-US"/>
              <a:t>2023-24 CAASPP Fall Coordinator Training</a:t>
            </a:r>
          </a:p>
        </p:txBody>
      </p:sp>
      <p:sp>
        <p:nvSpPr>
          <p:cNvPr id="6" name="TextBox 5">
            <a:extLst>
              <a:ext uri="{FF2B5EF4-FFF2-40B4-BE49-F238E27FC236}">
                <a16:creationId xmlns:a16="http://schemas.microsoft.com/office/drawing/2014/main" id="{6E511DCF-CC40-E85F-EAE1-7EBD2FA6D4AC}"/>
              </a:ext>
            </a:extLst>
          </p:cNvPr>
          <p:cNvSpPr txBox="1"/>
          <p:nvPr/>
        </p:nvSpPr>
        <p:spPr>
          <a:xfrm>
            <a:off x="5051902" y="3991581"/>
            <a:ext cx="3824359" cy="738664"/>
          </a:xfrm>
          <a:prstGeom prst="rect">
            <a:avLst/>
          </a:prstGeom>
          <a:solidFill>
            <a:srgbClr val="FFFF00"/>
          </a:solidFill>
          <a:ln>
            <a:solidFill>
              <a:schemeClr val="tx1"/>
            </a:solidFill>
          </a:ln>
        </p:spPr>
        <p:txBody>
          <a:bodyPr wrap="square">
            <a:spAutoFit/>
          </a:bodyPr>
          <a:lstStyle/>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Principal’s TOMS Educator account is created by STB within 1-2 business days after completion of these requirements.</a:t>
            </a:r>
          </a:p>
        </p:txBody>
      </p:sp>
      <p:pic>
        <p:nvPicPr>
          <p:cNvPr id="7" name="Picture 6">
            <a:extLst>
              <a:ext uri="{FF2B5EF4-FFF2-40B4-BE49-F238E27FC236}">
                <a16:creationId xmlns:a16="http://schemas.microsoft.com/office/drawing/2014/main" id="{D22ADCF7-AE4F-2B4B-537F-1866CFB6DE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3768" r="33292"/>
          <a:stretch/>
        </p:blipFill>
        <p:spPr>
          <a:xfrm>
            <a:off x="5007941" y="973439"/>
            <a:ext cx="3852293" cy="2959545"/>
          </a:xfrm>
          <a:prstGeom prst="rect">
            <a:avLst/>
          </a:prstGeom>
          <a:ln>
            <a:solidFill>
              <a:schemeClr val="tx1"/>
            </a:solidFill>
          </a:ln>
        </p:spPr>
      </p:pic>
      <p:sp>
        <p:nvSpPr>
          <p:cNvPr id="8" name="Right Arrow 13">
            <a:extLst>
              <a:ext uri="{FF2B5EF4-FFF2-40B4-BE49-F238E27FC236}">
                <a16:creationId xmlns:a16="http://schemas.microsoft.com/office/drawing/2014/main" id="{1F70C693-7059-CD16-DC7E-410FD7820460}"/>
              </a:ext>
            </a:extLst>
          </p:cNvPr>
          <p:cNvSpPr/>
          <p:nvPr/>
        </p:nvSpPr>
        <p:spPr>
          <a:xfrm rot="10800000">
            <a:off x="6247474" y="3548200"/>
            <a:ext cx="3429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Frame 8">
            <a:extLst>
              <a:ext uri="{FF2B5EF4-FFF2-40B4-BE49-F238E27FC236}">
                <a16:creationId xmlns:a16="http://schemas.microsoft.com/office/drawing/2014/main" id="{94B19858-758F-1CFC-5518-C888C2DA916A}"/>
              </a:ext>
            </a:extLst>
          </p:cNvPr>
          <p:cNvSpPr/>
          <p:nvPr/>
        </p:nvSpPr>
        <p:spPr>
          <a:xfrm>
            <a:off x="5099908" y="3597717"/>
            <a:ext cx="1065203" cy="186717"/>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21542866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F70D-4201-C84D-C4AC-35204C26290E}"/>
              </a:ext>
            </a:extLst>
          </p:cNvPr>
          <p:cNvSpPr>
            <a:spLocks noGrp="1"/>
          </p:cNvSpPr>
          <p:nvPr>
            <p:ph type="title"/>
          </p:nvPr>
        </p:nvSpPr>
        <p:spPr/>
        <p:txBody>
          <a:bodyPr/>
          <a:lstStyle/>
          <a:p>
            <a:r>
              <a:rPr lang="en-US"/>
              <a:t>IA Requirements – IA Administrators</a:t>
            </a:r>
          </a:p>
        </p:txBody>
      </p:sp>
      <p:sp>
        <p:nvSpPr>
          <p:cNvPr id="3" name="Text Placeholder 2">
            <a:extLst>
              <a:ext uri="{FF2B5EF4-FFF2-40B4-BE49-F238E27FC236}">
                <a16:creationId xmlns:a16="http://schemas.microsoft.com/office/drawing/2014/main" id="{2FDFE7B4-93FA-9967-3470-DC4BFC498DE6}"/>
              </a:ext>
            </a:extLst>
          </p:cNvPr>
          <p:cNvSpPr>
            <a:spLocks noGrp="1"/>
          </p:cNvSpPr>
          <p:nvPr>
            <p:ph type="body" idx="13"/>
          </p:nvPr>
        </p:nvSpPr>
        <p:spPr/>
        <p:txBody>
          <a:bodyPr/>
          <a:lstStyle/>
          <a:p>
            <a:pPr marL="596900" indent="-457200">
              <a:spcAft>
                <a:spcPts val="1800"/>
              </a:spcAft>
              <a:buFont typeface="+mj-lt"/>
              <a:buAutoNum type="arabicPeriod"/>
            </a:pPr>
            <a:r>
              <a:rPr lang="en-US"/>
              <a:t>LAUSD Interim Assessments Acknowledgement Form (In STB Portal) </a:t>
            </a:r>
          </a:p>
          <a:p>
            <a:pPr marL="596900" indent="-457200">
              <a:spcAft>
                <a:spcPts val="1800"/>
              </a:spcAft>
              <a:buFont typeface="+mj-lt"/>
              <a:buAutoNum type="arabicPeriod"/>
            </a:pPr>
            <a:r>
              <a:rPr lang="en-US"/>
              <a:t>2023-24 CAASPP Fall Training (facilitated by Site CAASPP Coordinator) </a:t>
            </a:r>
          </a:p>
          <a:p>
            <a:pPr marL="139700" indent="0">
              <a:buNone/>
            </a:pPr>
            <a:endParaRPr lang="en-US"/>
          </a:p>
        </p:txBody>
      </p:sp>
      <p:sp>
        <p:nvSpPr>
          <p:cNvPr id="4" name="Footer Placeholder 3">
            <a:extLst>
              <a:ext uri="{FF2B5EF4-FFF2-40B4-BE49-F238E27FC236}">
                <a16:creationId xmlns:a16="http://schemas.microsoft.com/office/drawing/2014/main" id="{6BE4C953-7703-6A7C-121E-FC1E26EC452A}"/>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9041D55C-4BED-D0FC-F55A-9EB6FC442472}"/>
              </a:ext>
            </a:extLst>
          </p:cNvPr>
          <p:cNvSpPr txBox="1"/>
          <p:nvPr/>
        </p:nvSpPr>
        <p:spPr>
          <a:xfrm>
            <a:off x="1735864" y="4134436"/>
            <a:ext cx="5486400" cy="523220"/>
          </a:xfrm>
          <a:prstGeom prst="rect">
            <a:avLst/>
          </a:prstGeom>
          <a:solidFill>
            <a:srgbClr val="FFFF00"/>
          </a:solidFill>
          <a:ln>
            <a:solidFill>
              <a:schemeClr val="tx1"/>
            </a:solidFill>
          </a:ln>
        </p:spPr>
        <p:txBody>
          <a:bodyPr wrap="square">
            <a:spAutoFit/>
          </a:bodyPr>
          <a:lstStyle/>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IA Administrator TOMS account will be created by the School CAASPP Coordinator </a:t>
            </a:r>
            <a:r>
              <a:rPr lang="en-US" sz="1400" u="sng">
                <a:solidFill>
                  <a:srgbClr val="FF0000"/>
                </a:solidFill>
                <a:effectLst/>
                <a:latin typeface="Poppinns"/>
                <a:ea typeface="Calibri" panose="020F0502020204030204" pitchFamily="34" charset="0"/>
                <a:cs typeface="Poppins" panose="00000500000000000000" pitchFamily="2" charset="0"/>
              </a:rPr>
              <a:t>AFTER</a:t>
            </a:r>
            <a:r>
              <a:rPr lang="en-US" sz="1400">
                <a:effectLst/>
                <a:latin typeface="Poppinns"/>
                <a:ea typeface="Calibri" panose="020F0502020204030204" pitchFamily="34" charset="0"/>
                <a:cs typeface="Poppins" panose="00000500000000000000" pitchFamily="2" charset="0"/>
              </a:rPr>
              <a:t> the user completes all these requirements</a:t>
            </a:r>
          </a:p>
        </p:txBody>
      </p:sp>
    </p:spTree>
    <p:extLst>
      <p:ext uri="{BB962C8B-B14F-4D97-AF65-F5344CB8AC3E}">
        <p14:creationId xmlns:p14="http://schemas.microsoft.com/office/powerpoint/2010/main" val="544385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8931" y="3157092"/>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40443"/>
            <a:ext cx="3429000" cy="914400"/>
          </a:xfrm>
          <a:prstGeom prst="rect">
            <a:avLst/>
          </a:prstGeom>
          <a:ln>
            <a:solidFill>
              <a:schemeClr val="tx1"/>
            </a:solidFill>
          </a:ln>
        </p:spPr>
      </p:pic>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CAASPP Fall Coordinator Training</a:t>
            </a:r>
          </a:p>
        </p:txBody>
      </p:sp>
      <p:sp>
        <p:nvSpPr>
          <p:cNvPr id="14" name="Arrow: Down 10">
            <a:extLst>
              <a:ext uri="{FF2B5EF4-FFF2-40B4-BE49-F238E27FC236}">
                <a16:creationId xmlns:a16="http://schemas.microsoft.com/office/drawing/2014/main" id="{09468313-C14D-524B-82EE-2739AF66F348}"/>
              </a:ext>
            </a:extLst>
          </p:cNvPr>
          <p:cNvSpPr/>
          <p:nvPr/>
        </p:nvSpPr>
        <p:spPr>
          <a:xfrm rot="16200000">
            <a:off x="837443" y="2014700"/>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53632" y="1545622"/>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rot="16200000">
            <a:off x="5251177" y="2014700"/>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2</a:t>
            </a:r>
          </a:p>
        </p:txBody>
      </p:sp>
      <p:sp>
        <p:nvSpPr>
          <p:cNvPr id="13" name="Arrow: Down 13">
            <a:extLst>
              <a:ext uri="{FF2B5EF4-FFF2-40B4-BE49-F238E27FC236}">
                <a16:creationId xmlns:a16="http://schemas.microsoft.com/office/drawing/2014/main" id="{F5B6CC03-01A3-7748-A9BC-2186701C0240}"/>
              </a:ext>
            </a:extLst>
          </p:cNvPr>
          <p:cNvSpPr/>
          <p:nvPr/>
        </p:nvSpPr>
        <p:spPr>
          <a:xfrm rot="16200000">
            <a:off x="4577477" y="356221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468218" y="3565086"/>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rot="16200000">
            <a:off x="838646" y="355739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3</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1076228"/>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Poppins"/>
                <a:cs typeface="Calibri"/>
              </a:rPr>
              <a:t>Navigate to STB Website: </a:t>
            </a:r>
            <a:r>
              <a:rPr lang="en-US" sz="1100">
                <a:solidFill>
                  <a:srgbClr val="0563C1"/>
                </a:solidFill>
                <a:latin typeface="Poppins"/>
                <a:cs typeface="Poppins"/>
                <a:hlinkClick r:id="rId6"/>
              </a:rPr>
              <a:t>https://www.lausd.org/testing</a:t>
            </a:r>
            <a:endParaRPr lang="en-US" sz="1100">
              <a:solidFill>
                <a:srgbClr val="0563C1"/>
              </a:solidFill>
              <a:latin typeface="Poppins"/>
              <a:cs typeface="Poppins"/>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72863"/>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Title 3">
            <a:extLst>
              <a:ext uri="{FF2B5EF4-FFF2-40B4-BE49-F238E27FC236}">
                <a16:creationId xmlns:a16="http://schemas.microsoft.com/office/drawing/2014/main" id="{D3CC9666-3409-E014-9BD6-61ABC3646BDF}"/>
              </a:ext>
            </a:extLst>
          </p:cNvPr>
          <p:cNvSpPr>
            <a:spLocks noGrp="1"/>
          </p:cNvSpPr>
          <p:nvPr>
            <p:ph type="title"/>
          </p:nvPr>
        </p:nvSpPr>
        <p:spPr>
          <a:xfrm>
            <a:off x="41375" y="14757"/>
            <a:ext cx="8972684" cy="842574"/>
          </a:xfrm>
        </p:spPr>
        <p:txBody>
          <a:bodyPr/>
          <a:lstStyle/>
          <a:p>
            <a:r>
              <a:rPr lang="en-US" dirty="0"/>
              <a:t>Signing the Acknowledgment Form</a:t>
            </a:r>
          </a:p>
        </p:txBody>
      </p:sp>
      <p:pic>
        <p:nvPicPr>
          <p:cNvPr id="2" name="Picture 1" descr="A blue rectangle with white text&#10;&#10;Description automatically generated">
            <a:extLst>
              <a:ext uri="{FF2B5EF4-FFF2-40B4-BE49-F238E27FC236}">
                <a16:creationId xmlns:a16="http://schemas.microsoft.com/office/drawing/2014/main" id="{F4138F3F-CB52-BCBD-3AA2-FF644719EA3E}"/>
              </a:ext>
            </a:extLst>
          </p:cNvPr>
          <p:cNvPicPr>
            <a:picLocks noChangeAspect="1"/>
          </p:cNvPicPr>
          <p:nvPr/>
        </p:nvPicPr>
        <p:blipFill>
          <a:blip r:embed="rId7"/>
          <a:stretch>
            <a:fillRect/>
          </a:stretch>
        </p:blipFill>
        <p:spPr>
          <a:xfrm>
            <a:off x="5457946" y="3117689"/>
            <a:ext cx="2438400" cy="1295400"/>
          </a:xfrm>
          <a:prstGeom prst="rect">
            <a:avLst/>
          </a:prstGeom>
        </p:spPr>
      </p:pic>
    </p:spTree>
    <p:extLst>
      <p:ext uri="{BB962C8B-B14F-4D97-AF65-F5344CB8AC3E}">
        <p14:creationId xmlns:p14="http://schemas.microsoft.com/office/powerpoint/2010/main" val="5251329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9381-5F52-0DBB-ABF8-8F3065B9AE81}"/>
              </a:ext>
            </a:extLst>
          </p:cNvPr>
          <p:cNvSpPr>
            <a:spLocks noGrp="1"/>
          </p:cNvSpPr>
          <p:nvPr>
            <p:ph type="title"/>
          </p:nvPr>
        </p:nvSpPr>
        <p:spPr/>
        <p:txBody>
          <a:bodyPr/>
          <a:lstStyle/>
          <a:p>
            <a:r>
              <a:rPr lang="en-US"/>
              <a:t>IA Requirements – Proctors </a:t>
            </a:r>
          </a:p>
        </p:txBody>
      </p:sp>
      <p:sp>
        <p:nvSpPr>
          <p:cNvPr id="3" name="Text Placeholder 2">
            <a:extLst>
              <a:ext uri="{FF2B5EF4-FFF2-40B4-BE49-F238E27FC236}">
                <a16:creationId xmlns:a16="http://schemas.microsoft.com/office/drawing/2014/main" id="{E42098BC-1950-5067-721B-C324E3090BD2}"/>
              </a:ext>
            </a:extLst>
          </p:cNvPr>
          <p:cNvSpPr>
            <a:spLocks noGrp="1"/>
          </p:cNvSpPr>
          <p:nvPr>
            <p:ph type="body" idx="13"/>
          </p:nvPr>
        </p:nvSpPr>
        <p:spPr/>
        <p:txBody>
          <a:bodyPr/>
          <a:lstStyle/>
          <a:p>
            <a:pPr marL="596900" indent="-457200">
              <a:spcAft>
                <a:spcPts val="1800"/>
              </a:spcAft>
              <a:buFont typeface="+mj-lt"/>
              <a:buAutoNum type="arabicPeriod"/>
            </a:pPr>
            <a:r>
              <a:rPr lang="en-US"/>
              <a:t>2023-24 CAASPP Summative TA, TE and Proctor Requirement via MyPLN</a:t>
            </a:r>
          </a:p>
          <a:p>
            <a:pPr marL="596900" indent="-457200">
              <a:spcAft>
                <a:spcPts val="1800"/>
              </a:spcAft>
              <a:buFont typeface="+mj-lt"/>
              <a:buAutoNum type="arabicPeriod"/>
            </a:pPr>
            <a:r>
              <a:rPr lang="en-US"/>
              <a:t>2023-24 CAASPP Security Affidavit - electronic submission in STB Portal via MyPLN</a:t>
            </a:r>
          </a:p>
          <a:p>
            <a:pPr marL="596900" indent="-457200">
              <a:spcAft>
                <a:spcPts val="1800"/>
              </a:spcAft>
              <a:buFont typeface="+mj-lt"/>
              <a:buAutoNum type="arabicPeriod"/>
            </a:pPr>
            <a:r>
              <a:rPr lang="en-US"/>
              <a:t>2023-24 CAASPP Fall Training (facilitated by CAASPP Coordinator) </a:t>
            </a:r>
          </a:p>
          <a:p>
            <a:endParaRPr lang="en-US"/>
          </a:p>
        </p:txBody>
      </p:sp>
      <p:sp>
        <p:nvSpPr>
          <p:cNvPr id="4" name="Footer Placeholder 3">
            <a:extLst>
              <a:ext uri="{FF2B5EF4-FFF2-40B4-BE49-F238E27FC236}">
                <a16:creationId xmlns:a16="http://schemas.microsoft.com/office/drawing/2014/main" id="{71401BEB-BCEE-C07F-52B1-E858413A5FD6}"/>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02FD65E1-E4D6-9159-ED42-231069A959F0}"/>
              </a:ext>
            </a:extLst>
          </p:cNvPr>
          <p:cNvSpPr txBox="1"/>
          <p:nvPr/>
        </p:nvSpPr>
        <p:spPr>
          <a:xfrm>
            <a:off x="1735864" y="4134436"/>
            <a:ext cx="5486400" cy="307777"/>
          </a:xfrm>
          <a:prstGeom prst="rect">
            <a:avLst/>
          </a:prstGeom>
          <a:solidFill>
            <a:srgbClr val="FFFF00"/>
          </a:solidFill>
          <a:ln>
            <a:solidFill>
              <a:schemeClr val="tx1"/>
            </a:solidFill>
          </a:ln>
        </p:spPr>
        <p:txBody>
          <a:bodyPr wrap="square">
            <a:spAutoFit/>
          </a:bodyPr>
          <a:lstStyle/>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Proctors DO NOT receive TOMS accounts</a:t>
            </a:r>
          </a:p>
        </p:txBody>
      </p:sp>
    </p:spTree>
    <p:extLst>
      <p:ext uri="{BB962C8B-B14F-4D97-AF65-F5344CB8AC3E}">
        <p14:creationId xmlns:p14="http://schemas.microsoft.com/office/powerpoint/2010/main" val="42198985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8931" y="2991492"/>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40443"/>
            <a:ext cx="3429000" cy="914400"/>
          </a:xfrm>
          <a:prstGeom prst="rect">
            <a:avLst/>
          </a:prstGeom>
          <a:ln>
            <a:solidFill>
              <a:schemeClr val="tx1"/>
            </a:solidFill>
          </a:ln>
        </p:spPr>
      </p:pic>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CAASPP Fall Coordinator Training</a:t>
            </a:r>
          </a:p>
        </p:txBody>
      </p:sp>
      <p:sp>
        <p:nvSpPr>
          <p:cNvPr id="14" name="Arrow: Down 10">
            <a:extLst>
              <a:ext uri="{FF2B5EF4-FFF2-40B4-BE49-F238E27FC236}">
                <a16:creationId xmlns:a16="http://schemas.microsoft.com/office/drawing/2014/main" id="{09468313-C14D-524B-82EE-2739AF66F348}"/>
              </a:ext>
            </a:extLst>
          </p:cNvPr>
          <p:cNvSpPr/>
          <p:nvPr/>
        </p:nvSpPr>
        <p:spPr>
          <a:xfrm rot="16200000">
            <a:off x="837443" y="2014700"/>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53632" y="1545622"/>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rot="16200000">
            <a:off x="5251177" y="2014700"/>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1174" y="2957287"/>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rot="16200000">
            <a:off x="4577477" y="339661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475452" y="3407882"/>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rot="16200000">
            <a:off x="838646" y="339179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0" anchor="ctr"/>
          <a:lstStyle/>
          <a:p>
            <a:pPr algn="ctr" defTabSz="514350" fontAlgn="base">
              <a:spcBef>
                <a:spcPct val="0"/>
              </a:spcBef>
              <a:spcAft>
                <a:spcPct val="0"/>
              </a:spcAft>
            </a:pPr>
            <a:r>
              <a:rPr lang="en-US" sz="1050" b="1">
                <a:solidFill>
                  <a:srgbClr val="000000"/>
                </a:solidFill>
                <a:latin typeface="Poppins"/>
                <a:cs typeface="Poppins"/>
              </a:rPr>
              <a:t>3</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1076228"/>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Poppins"/>
                <a:cs typeface="Calibri"/>
              </a:rPr>
              <a:t>Navigate to STB Website: </a:t>
            </a:r>
            <a:r>
              <a:rPr lang="en-US" sz="1100">
                <a:solidFill>
                  <a:srgbClr val="0563C1"/>
                </a:solidFill>
                <a:latin typeface="Poppins"/>
                <a:cs typeface="Poppins"/>
                <a:hlinkClick r:id="rId7"/>
              </a:rPr>
              <a:t>https://www.lausd.org/testing</a:t>
            </a:r>
            <a:endParaRPr lang="en-US" sz="1100">
              <a:solidFill>
                <a:srgbClr val="0563C1"/>
              </a:solidFill>
              <a:latin typeface="Poppins"/>
              <a:cs typeface="Poppins"/>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72863"/>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 name="Title 3">
            <a:extLst>
              <a:ext uri="{FF2B5EF4-FFF2-40B4-BE49-F238E27FC236}">
                <a16:creationId xmlns:a16="http://schemas.microsoft.com/office/drawing/2014/main" id="{D3CC9666-3409-E014-9BD6-61ABC3646BDF}"/>
              </a:ext>
            </a:extLst>
          </p:cNvPr>
          <p:cNvSpPr>
            <a:spLocks noGrp="1"/>
          </p:cNvSpPr>
          <p:nvPr>
            <p:ph type="title"/>
          </p:nvPr>
        </p:nvSpPr>
        <p:spPr>
          <a:xfrm>
            <a:off x="41375" y="14757"/>
            <a:ext cx="8972684" cy="842574"/>
          </a:xfrm>
        </p:spPr>
        <p:txBody>
          <a:bodyPr/>
          <a:lstStyle/>
          <a:p>
            <a:r>
              <a:rPr lang="en-US"/>
              <a:t>Confirm Completion of Acknowledgment Form</a:t>
            </a:r>
          </a:p>
        </p:txBody>
      </p:sp>
      <p:sp>
        <p:nvSpPr>
          <p:cNvPr id="3" name="TextBox 2">
            <a:extLst>
              <a:ext uri="{FF2B5EF4-FFF2-40B4-BE49-F238E27FC236}">
                <a16:creationId xmlns:a16="http://schemas.microsoft.com/office/drawing/2014/main" id="{A3DD6DA5-106E-2A25-416F-65A0BABAD1FC}"/>
              </a:ext>
            </a:extLst>
          </p:cNvPr>
          <p:cNvSpPr txBox="1"/>
          <p:nvPr/>
        </p:nvSpPr>
        <p:spPr>
          <a:xfrm>
            <a:off x="746940" y="4256573"/>
            <a:ext cx="7646400" cy="523220"/>
          </a:xfrm>
          <a:prstGeom prst="rect">
            <a:avLst/>
          </a:prstGeom>
          <a:solidFill>
            <a:srgbClr val="FFFF00"/>
          </a:solidFill>
          <a:ln>
            <a:solidFill>
              <a:srgbClr val="FF0000"/>
            </a:solidFill>
          </a:ln>
        </p:spPr>
        <p:txBody>
          <a:bodyPr wrap="square">
            <a:spAutoFit/>
          </a:bodyPr>
          <a:lstStyle/>
          <a:p>
            <a:pPr marL="139700">
              <a:spcAft>
                <a:spcPts val="1200"/>
              </a:spcAft>
            </a:pPr>
            <a:r>
              <a:rPr lang="en-US" dirty="0"/>
              <a:t>The report will include the names and information of all the teachers at the school site who have successfully submitted their CAASPP Interim Assessment Acknowledgement Form. </a:t>
            </a:r>
          </a:p>
        </p:txBody>
      </p:sp>
    </p:spTree>
    <p:extLst>
      <p:ext uri="{BB962C8B-B14F-4D97-AF65-F5344CB8AC3E}">
        <p14:creationId xmlns:p14="http://schemas.microsoft.com/office/powerpoint/2010/main" val="30439062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6475"/>
            <a:ext cx="8794330" cy="850856"/>
          </a:xfrm>
        </p:spPr>
        <p:txBody>
          <a:bodyPr>
            <a:normAutofit fontScale="90000"/>
          </a:bodyPr>
          <a:lstStyle/>
          <a:p>
            <a:br>
              <a:rPr lang="en-US" sz="2500"/>
            </a:br>
            <a:r>
              <a:rPr lang="en-US"/>
              <a:t>Verifying Completion of the Acknowledgement Form</a:t>
            </a:r>
            <a:endParaRPr lang="en-US" sz="2500"/>
          </a:p>
          <a:p>
            <a:pPr algn="ctr"/>
            <a:endParaRPr lang="en-US"/>
          </a:p>
        </p:txBody>
      </p:sp>
      <p:sp>
        <p:nvSpPr>
          <p:cNvPr id="3" name="Text Placeholder 2">
            <a:extLst>
              <a:ext uri="{FF2B5EF4-FFF2-40B4-BE49-F238E27FC236}">
                <a16:creationId xmlns:a16="http://schemas.microsoft.com/office/drawing/2014/main" id="{7866BF4B-B0BD-1AAE-F86A-5A8FA840540C}"/>
              </a:ext>
            </a:extLst>
          </p:cNvPr>
          <p:cNvSpPr>
            <a:spLocks noGrp="1"/>
          </p:cNvSpPr>
          <p:nvPr>
            <p:ph type="body" idx="13"/>
          </p:nvPr>
        </p:nvSpPr>
        <p:spPr/>
        <p:txBody>
          <a:bodyPr/>
          <a:lstStyle/>
          <a:p>
            <a:endParaRPr lang="en-US"/>
          </a:p>
        </p:txBody>
      </p:sp>
      <p:sp>
        <p:nvSpPr>
          <p:cNvPr id="9" name="Footer Placeholder 8">
            <a:extLst>
              <a:ext uri="{FF2B5EF4-FFF2-40B4-BE49-F238E27FC236}">
                <a16:creationId xmlns:a16="http://schemas.microsoft.com/office/drawing/2014/main" id="{FC3724D8-F10D-90E8-EEA3-2849EBBAC136}"/>
              </a:ext>
            </a:extLst>
          </p:cNvPr>
          <p:cNvSpPr>
            <a:spLocks noGrp="1"/>
          </p:cNvSpPr>
          <p:nvPr>
            <p:ph type="ftr" sz="quarter" idx="11"/>
          </p:nvPr>
        </p:nvSpPr>
        <p:spPr/>
        <p:txBody>
          <a:bodyPr/>
          <a:lstStyle/>
          <a:p>
            <a:r>
              <a:rPr lang="en-US"/>
              <a:t>2023-24 CAASPP Fall Coordinator Training</a:t>
            </a:r>
          </a:p>
        </p:txBody>
      </p:sp>
      <p:pic>
        <p:nvPicPr>
          <p:cNvPr id="6" name="Picture 5">
            <a:extLst>
              <a:ext uri="{FF2B5EF4-FFF2-40B4-BE49-F238E27FC236}">
                <a16:creationId xmlns:a16="http://schemas.microsoft.com/office/drawing/2014/main" id="{3E88E1E0-8BA3-E9A2-AD79-1842AFE05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799" y="936746"/>
            <a:ext cx="8365524" cy="2470933"/>
          </a:xfrm>
          <a:prstGeom prst="rect">
            <a:avLst/>
          </a:prstGeom>
        </p:spPr>
      </p:pic>
      <p:sp>
        <p:nvSpPr>
          <p:cNvPr id="8" name="Speech Bubble: Rectangle 7">
            <a:extLst>
              <a:ext uri="{FF2B5EF4-FFF2-40B4-BE49-F238E27FC236}">
                <a16:creationId xmlns:a16="http://schemas.microsoft.com/office/drawing/2014/main" id="{141ECC1E-6780-9939-7705-C0992A99E8A3}"/>
              </a:ext>
            </a:extLst>
          </p:cNvPr>
          <p:cNvSpPr/>
          <p:nvPr/>
        </p:nvSpPr>
        <p:spPr>
          <a:xfrm>
            <a:off x="928838" y="2317159"/>
            <a:ext cx="1429351" cy="499122"/>
          </a:xfrm>
          <a:prstGeom prst="wedgeRectCallout">
            <a:avLst>
              <a:gd name="adj1" fmla="val 57962"/>
              <a:gd name="adj2" fmla="val -9053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indent="-228600" defTabSz="685800" fontAlgn="base">
              <a:spcBef>
                <a:spcPct val="0"/>
              </a:spcBef>
              <a:spcAft>
                <a:spcPct val="0"/>
              </a:spcAft>
              <a:buClrTx/>
              <a:buFont typeface="+mj-lt"/>
              <a:buAutoNum type="arabicPeriod"/>
              <a:defRPr/>
            </a:pPr>
            <a:r>
              <a:rPr kumimoji="0" lang="en-US" sz="1200" b="1" i="0" u="none" strike="noStrike" kern="1200" cap="none" spc="0" normalizeH="0" baseline="0" noProof="0">
                <a:ln>
                  <a:noFill/>
                </a:ln>
                <a:solidFill>
                  <a:schemeClr val="tx1"/>
                </a:solidFill>
                <a:effectLst/>
                <a:uLnTx/>
                <a:uFillTx/>
                <a:latin typeface="Arial"/>
                <a:cs typeface="Arial"/>
              </a:rPr>
              <a:t>Select </a:t>
            </a:r>
            <a:r>
              <a:rPr lang="en-US" sz="1200" b="1" kern="1200">
                <a:solidFill>
                  <a:schemeClr val="tx1"/>
                </a:solidFill>
                <a:latin typeface="Arial"/>
                <a:cs typeface="Arial"/>
              </a:rPr>
              <a:t>Interim Assessment</a:t>
            </a:r>
            <a:endParaRPr lang="en-US" sz="1200" b="1" i="0" u="none" strike="noStrike" kern="1200" cap="none" spc="0" normalizeH="0" baseline="0" noProof="0">
              <a:ln>
                <a:noFill/>
              </a:ln>
              <a:solidFill>
                <a:schemeClr val="tx1"/>
              </a:solidFill>
              <a:effectLst/>
              <a:uLnTx/>
              <a:uFillTx/>
              <a:latin typeface="Arial"/>
              <a:cs typeface="Arial"/>
            </a:endParaRPr>
          </a:p>
        </p:txBody>
      </p:sp>
      <p:sp>
        <p:nvSpPr>
          <p:cNvPr id="10" name="Speech Bubble: Rectangle 7">
            <a:extLst>
              <a:ext uri="{FF2B5EF4-FFF2-40B4-BE49-F238E27FC236}">
                <a16:creationId xmlns:a16="http://schemas.microsoft.com/office/drawing/2014/main" id="{CCAFE28E-64AF-1C3C-A7E1-168FF729E11E}"/>
              </a:ext>
            </a:extLst>
          </p:cNvPr>
          <p:cNvSpPr/>
          <p:nvPr/>
        </p:nvSpPr>
        <p:spPr>
          <a:xfrm>
            <a:off x="6898810" y="2362192"/>
            <a:ext cx="1889055" cy="470892"/>
          </a:xfrm>
          <a:prstGeom prst="wedgeRectCallout">
            <a:avLst>
              <a:gd name="adj1" fmla="val -14990"/>
              <a:gd name="adj2" fmla="val -9873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marR="0" lvl="0" indent="-228600" defTabSz="685800" rtl="0" eaLnBrk="1" fontAlgn="base" latinLnBrk="0" hangingPunct="1">
              <a:lnSpc>
                <a:spcPct val="100000"/>
              </a:lnSpc>
              <a:spcBef>
                <a:spcPct val="0"/>
              </a:spcBef>
              <a:spcAft>
                <a:spcPct val="0"/>
              </a:spcAft>
              <a:buClrTx/>
              <a:buSzTx/>
              <a:buFont typeface="+mj-lt"/>
              <a:buAutoNum type="arabicPeriod" startAt="2"/>
              <a:tabLst/>
              <a:defRPr/>
            </a:pPr>
            <a:r>
              <a:rPr kumimoji="0" lang="en-US" sz="1200" b="1" i="0" u="none" strike="noStrike" kern="1200" cap="none" spc="0" normalizeH="0" baseline="0" noProof="0">
                <a:ln>
                  <a:noFill/>
                </a:ln>
                <a:solidFill>
                  <a:schemeClr val="tx1"/>
                </a:solidFill>
                <a:effectLst/>
                <a:uLnTx/>
                <a:uFillTx/>
                <a:latin typeface="Arial"/>
                <a:cs typeface="Arial"/>
              </a:rPr>
              <a:t>Select your school to view substitutes</a:t>
            </a:r>
            <a:endParaRPr lang="en-US" sz="1200" b="1" i="0" u="none" strike="noStrike" kern="1200" cap="none" spc="0" normalizeH="0" baseline="0" noProof="0">
              <a:ln>
                <a:noFill/>
              </a:ln>
              <a:solidFill>
                <a:schemeClr val="tx1"/>
              </a:solidFill>
              <a:effectLst/>
              <a:uLnTx/>
              <a:uFillTx/>
              <a:latin typeface="Arial"/>
              <a:cs typeface="Arial"/>
            </a:endParaRPr>
          </a:p>
        </p:txBody>
      </p:sp>
      <p:sp>
        <p:nvSpPr>
          <p:cNvPr id="11" name="Speech Bubble: Rectangle 7">
            <a:extLst>
              <a:ext uri="{FF2B5EF4-FFF2-40B4-BE49-F238E27FC236}">
                <a16:creationId xmlns:a16="http://schemas.microsoft.com/office/drawing/2014/main" id="{D5CFD03A-EDB4-6654-15DD-1DBBC19DD437}"/>
              </a:ext>
            </a:extLst>
          </p:cNvPr>
          <p:cNvSpPr/>
          <p:nvPr/>
        </p:nvSpPr>
        <p:spPr>
          <a:xfrm>
            <a:off x="5625966" y="3562905"/>
            <a:ext cx="2825015" cy="417141"/>
          </a:xfrm>
          <a:prstGeom prst="wedgeRectCallout">
            <a:avLst>
              <a:gd name="adj1" fmla="val -4719"/>
              <a:gd name="adj2" fmla="val -11443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28600" marR="0" lvl="0" indent="-228600" defTabSz="685800" rtl="0" eaLnBrk="1" fontAlgn="base" latinLnBrk="0" hangingPunct="1">
              <a:lnSpc>
                <a:spcPct val="100000"/>
              </a:lnSpc>
              <a:spcBef>
                <a:spcPct val="0"/>
              </a:spcBef>
              <a:spcAft>
                <a:spcPct val="0"/>
              </a:spcAft>
              <a:buClrTx/>
              <a:buSzTx/>
              <a:buFont typeface="+mj-lt"/>
              <a:buAutoNum type="arabicPeriod" startAt="3"/>
              <a:tabLst/>
              <a:defRPr/>
            </a:pPr>
            <a:r>
              <a:rPr kumimoji="0" lang="en-US" sz="1200" b="1" i="0" u="none" strike="noStrike" kern="1200" cap="none" spc="0" normalizeH="0" baseline="0" noProof="0">
                <a:ln>
                  <a:noFill/>
                </a:ln>
                <a:solidFill>
                  <a:schemeClr val="tx1"/>
                </a:solidFill>
                <a:effectLst/>
                <a:uLnTx/>
                <a:uFillTx/>
                <a:latin typeface="Arial"/>
                <a:cs typeface="Arial"/>
              </a:rPr>
              <a:t>Verify that the Acknowledgement form was signed</a:t>
            </a:r>
          </a:p>
        </p:txBody>
      </p:sp>
      <p:sp>
        <p:nvSpPr>
          <p:cNvPr id="13" name="TextBox 12">
            <a:extLst>
              <a:ext uri="{FF2B5EF4-FFF2-40B4-BE49-F238E27FC236}">
                <a16:creationId xmlns:a16="http://schemas.microsoft.com/office/drawing/2014/main" id="{CF51CDB1-6242-7651-6072-390EDE2FEF73}"/>
              </a:ext>
            </a:extLst>
          </p:cNvPr>
          <p:cNvSpPr txBox="1"/>
          <p:nvPr/>
        </p:nvSpPr>
        <p:spPr>
          <a:xfrm>
            <a:off x="990600" y="3073719"/>
            <a:ext cx="1001974" cy="307777"/>
          </a:xfrm>
          <a:prstGeom prst="rect">
            <a:avLst/>
          </a:prstGeom>
          <a:solidFill>
            <a:schemeClr val="bg1">
              <a:lumMod val="95000"/>
            </a:schemeClr>
          </a:solidFill>
        </p:spPr>
        <p:txBody>
          <a:bodyPr wrap="square">
            <a:spAutoFit/>
          </a:bodyPr>
          <a:lstStyle/>
          <a:p>
            <a:r>
              <a:rPr lang="en-US"/>
              <a:t>2023-24</a:t>
            </a:r>
          </a:p>
        </p:txBody>
      </p:sp>
      <p:sp>
        <p:nvSpPr>
          <p:cNvPr id="4" name="TextBox 3">
            <a:extLst>
              <a:ext uri="{FF2B5EF4-FFF2-40B4-BE49-F238E27FC236}">
                <a16:creationId xmlns:a16="http://schemas.microsoft.com/office/drawing/2014/main" id="{391D525D-064E-E896-7A69-299378B65C2E}"/>
              </a:ext>
            </a:extLst>
          </p:cNvPr>
          <p:cNvSpPr txBox="1"/>
          <p:nvPr/>
        </p:nvSpPr>
        <p:spPr>
          <a:xfrm>
            <a:off x="1559293" y="4225877"/>
            <a:ext cx="5849489" cy="523220"/>
          </a:xfrm>
          <a:prstGeom prst="rect">
            <a:avLst/>
          </a:prstGeom>
          <a:solidFill>
            <a:srgbClr val="FFFF00"/>
          </a:solidFill>
          <a:ln>
            <a:solidFill>
              <a:schemeClr val="tx1"/>
            </a:solidFill>
          </a:ln>
        </p:spPr>
        <p:txBody>
          <a:bodyPr wrap="square">
            <a:spAutoFit/>
          </a:bodyPr>
          <a:lstStyle/>
          <a:p>
            <a:pPr marL="285750" marR="0" indent="-285750">
              <a:spcBef>
                <a:spcPts val="0"/>
              </a:spcBef>
              <a:buFont typeface="Wingdings" panose="05000000000000000000" pitchFamily="2" charset="2"/>
              <a:buChar char="þ"/>
            </a:pPr>
            <a:r>
              <a:rPr lang="en-US" sz="1400">
                <a:effectLst/>
                <a:latin typeface="Poppinns"/>
                <a:ea typeface="Calibri" panose="020F0502020204030204" pitchFamily="34" charset="0"/>
                <a:cs typeface="Poppins" panose="00000500000000000000" pitchFamily="2" charset="0"/>
              </a:rPr>
              <a:t>TOMS accounts can be created after verifying the acknowledgement form is signed and participants have completed the school-based training</a:t>
            </a:r>
          </a:p>
        </p:txBody>
      </p:sp>
    </p:spTree>
    <p:extLst>
      <p:ext uri="{BB962C8B-B14F-4D97-AF65-F5344CB8AC3E}">
        <p14:creationId xmlns:p14="http://schemas.microsoft.com/office/powerpoint/2010/main" val="18033311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CBE9B-0CC9-AB8C-61BF-0A81DAA00B1A}"/>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67081C32-1D79-9EC3-BBBB-821861200D35}"/>
              </a:ext>
            </a:extLst>
          </p:cNvPr>
          <p:cNvSpPr>
            <a:spLocks noGrp="1"/>
          </p:cNvSpPr>
          <p:nvPr>
            <p:ph type="body" idx="13"/>
          </p:nvPr>
        </p:nvSpPr>
        <p:spPr/>
        <p:txBody>
          <a:bodyPr/>
          <a:lstStyle/>
          <a:p>
            <a:pPr marL="596900" indent="-457200">
              <a:spcAft>
                <a:spcPts val="1200"/>
              </a:spcAft>
              <a:buFont typeface="+mj-lt"/>
              <a:buAutoNum type="arabicPeriod"/>
            </a:pPr>
            <a:r>
              <a:rPr lang="en-US"/>
              <a:t>Meet with Principal to schedule PD time</a:t>
            </a:r>
          </a:p>
          <a:p>
            <a:pPr marL="596900" indent="-457200">
              <a:spcAft>
                <a:spcPts val="1200"/>
              </a:spcAft>
              <a:buFont typeface="+mj-lt"/>
              <a:buAutoNum type="arabicPeriod"/>
            </a:pPr>
            <a:r>
              <a:rPr lang="en-US"/>
              <a:t>Prepare Agenda and Sign-in for PD</a:t>
            </a:r>
          </a:p>
          <a:p>
            <a:pPr marL="596900" indent="-457200">
              <a:spcAft>
                <a:spcPts val="1200"/>
              </a:spcAft>
              <a:buFont typeface="+mj-lt"/>
              <a:buAutoNum type="arabicPeriod"/>
            </a:pPr>
            <a:r>
              <a:rPr lang="en-US"/>
              <a:t>Determine what teachers need to be part of the PD</a:t>
            </a:r>
          </a:p>
          <a:p>
            <a:pPr marL="596900" indent="-457200">
              <a:spcAft>
                <a:spcPts val="1200"/>
              </a:spcAft>
              <a:buFont typeface="+mj-lt"/>
              <a:buAutoNum type="arabicPeriod"/>
            </a:pPr>
            <a:r>
              <a:rPr lang="en-US"/>
              <a:t>Communicate all training requirements to respective staff</a:t>
            </a:r>
          </a:p>
          <a:p>
            <a:pPr marL="596900" indent="-457200">
              <a:spcAft>
                <a:spcPts val="1200"/>
              </a:spcAft>
              <a:buFont typeface="+mj-lt"/>
              <a:buAutoNum type="arabicPeriod"/>
            </a:pPr>
            <a:r>
              <a:rPr lang="en-US"/>
              <a:t>Provide staff with instructions and time to complete requirements</a:t>
            </a:r>
          </a:p>
          <a:p>
            <a:pPr marL="596900" indent="-457200">
              <a:spcAft>
                <a:spcPts val="1200"/>
              </a:spcAft>
              <a:buFont typeface="+mj-lt"/>
              <a:buAutoNum type="arabicPeriod"/>
            </a:pPr>
            <a:r>
              <a:rPr lang="en-US"/>
              <a:t>Verify the completion of the Acknowledgement Form in the STB Portal</a:t>
            </a:r>
          </a:p>
        </p:txBody>
      </p:sp>
      <p:sp>
        <p:nvSpPr>
          <p:cNvPr id="4" name="Footer Placeholder 3">
            <a:extLst>
              <a:ext uri="{FF2B5EF4-FFF2-40B4-BE49-F238E27FC236}">
                <a16:creationId xmlns:a16="http://schemas.microsoft.com/office/drawing/2014/main" id="{5B16D73C-AAB3-1274-FD15-E1C52D9CD5A4}"/>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778745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BE5E00-0C86-1AD6-8F55-1DC798424AC7}"/>
              </a:ext>
            </a:extLst>
          </p:cNvPr>
          <p:cNvSpPr>
            <a:spLocks noGrp="1"/>
          </p:cNvSpPr>
          <p:nvPr>
            <p:ph type="title"/>
          </p:nvPr>
        </p:nvSpPr>
        <p:spPr/>
        <p:txBody>
          <a:bodyPr/>
          <a:lstStyle/>
          <a:p>
            <a:r>
              <a:rPr lang="en-US"/>
              <a:t>STB Updates</a:t>
            </a:r>
          </a:p>
        </p:txBody>
      </p:sp>
      <p:sp>
        <p:nvSpPr>
          <p:cNvPr id="4" name="Text Placeholder 3">
            <a:extLst>
              <a:ext uri="{FF2B5EF4-FFF2-40B4-BE49-F238E27FC236}">
                <a16:creationId xmlns:a16="http://schemas.microsoft.com/office/drawing/2014/main" id="{3384905D-F295-CBE1-FC9E-1065F0EE1E53}"/>
              </a:ext>
            </a:extLst>
          </p:cNvPr>
          <p:cNvSpPr>
            <a:spLocks noGrp="1"/>
          </p:cNvSpPr>
          <p:nvPr>
            <p:ph type="body" idx="1"/>
          </p:nvPr>
        </p:nvSpPr>
        <p:spPr>
          <a:prstGeom prst="rect">
            <a:avLst/>
          </a:prstGeom>
        </p:spPr>
        <p:txBody>
          <a:bodyPr/>
          <a:lstStyle/>
          <a:p>
            <a:r>
              <a:rPr lang="en-US" sz="1600">
                <a:latin typeface="Poppins"/>
                <a:cs typeface="Poppins"/>
              </a:rPr>
              <a:t>Provides Coordinators with instructions, reminders, and new information.</a:t>
            </a:r>
          </a:p>
          <a:p>
            <a:r>
              <a:rPr lang="en-US" sz="1600">
                <a:latin typeface="Poppins"/>
                <a:cs typeface="Poppins"/>
              </a:rPr>
              <a:t>Weekly STB Update is automatically emailed to:</a:t>
            </a:r>
          </a:p>
          <a:p>
            <a:pPr lvl="1"/>
            <a:r>
              <a:rPr lang="en-US" sz="1400">
                <a:latin typeface="Poppins"/>
                <a:cs typeface="Poppins"/>
              </a:rPr>
              <a:t>Designated Testing Coordinators</a:t>
            </a:r>
          </a:p>
          <a:p>
            <a:pPr lvl="1"/>
            <a:r>
              <a:rPr lang="en-US" sz="1400">
                <a:latin typeface="Poppins"/>
                <a:cs typeface="Poppins"/>
              </a:rPr>
              <a:t>Testing Point of Contacts </a:t>
            </a:r>
            <a:endParaRPr lang="en-US" sz="1400"/>
          </a:p>
          <a:p>
            <a:r>
              <a:rPr lang="en-US" sz="1600">
                <a:latin typeface="Poppins"/>
                <a:cs typeface="Poppins"/>
              </a:rPr>
              <a:t>STB Updates can also be accessed through the Coordinator Resources page on the STB Website.</a:t>
            </a:r>
          </a:p>
          <a:p>
            <a:endParaRPr lang="en-US" sz="1800"/>
          </a:p>
        </p:txBody>
      </p:sp>
      <p:pic>
        <p:nvPicPr>
          <p:cNvPr id="6" name="Picture 5">
            <a:extLst>
              <a:ext uri="{FF2B5EF4-FFF2-40B4-BE49-F238E27FC236}">
                <a16:creationId xmlns:a16="http://schemas.microsoft.com/office/drawing/2014/main" id="{6090FAC2-9531-A4C3-BB86-0030737A24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431" y="948094"/>
            <a:ext cx="2959860" cy="3727242"/>
          </a:xfrm>
          <a:prstGeom prst="rect">
            <a:avLst/>
          </a:prstGeom>
          <a:ln w="19050">
            <a:solidFill>
              <a:schemeClr val="tx1"/>
            </a:solidFill>
          </a:ln>
        </p:spPr>
      </p:pic>
      <p:pic>
        <p:nvPicPr>
          <p:cNvPr id="7" name="Picture 6">
            <a:extLst>
              <a:ext uri="{FF2B5EF4-FFF2-40B4-BE49-F238E27FC236}">
                <a16:creationId xmlns:a16="http://schemas.microsoft.com/office/drawing/2014/main" id="{136D3681-CAD4-64D5-79A8-587A6F92F89E}"/>
              </a:ext>
            </a:extLst>
          </p:cNvPr>
          <p:cNvPicPr>
            <a:picLocks noChangeAspect="1"/>
          </p:cNvPicPr>
          <p:nvPr/>
        </p:nvPicPr>
        <p:blipFill rotWithShape="1">
          <a:blip r:embed="rId4">
            <a:extLst>
              <a:ext uri="{28A0092B-C50C-407E-A947-70E740481C1C}">
                <a14:useLocalDpi xmlns:a14="http://schemas.microsoft.com/office/drawing/2010/main" val="0"/>
              </a:ext>
            </a:extLst>
          </a:blip>
          <a:srcRect b="33407"/>
          <a:stretch/>
        </p:blipFill>
        <p:spPr>
          <a:xfrm>
            <a:off x="1005844" y="3682720"/>
            <a:ext cx="3354115" cy="897366"/>
          </a:xfrm>
          <a:prstGeom prst="rect">
            <a:avLst/>
          </a:prstGeom>
          <a:ln w="19050">
            <a:solidFill>
              <a:schemeClr val="tx1"/>
            </a:solidFill>
          </a:ln>
        </p:spPr>
      </p:pic>
      <p:sp>
        <p:nvSpPr>
          <p:cNvPr id="9" name="Footer Placeholder 8">
            <a:extLst>
              <a:ext uri="{FF2B5EF4-FFF2-40B4-BE49-F238E27FC236}">
                <a16:creationId xmlns:a16="http://schemas.microsoft.com/office/drawing/2014/main" id="{C84A8907-7193-5ABE-63CA-CD54A19A77FF}"/>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8237606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Session</a:t>
            </a:r>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Creating TOMS Accounts</a:t>
            </a:r>
          </a:p>
        </p:txBody>
      </p:sp>
    </p:spTree>
    <p:extLst>
      <p:ext uri="{BB962C8B-B14F-4D97-AF65-F5344CB8AC3E}">
        <p14:creationId xmlns:p14="http://schemas.microsoft.com/office/powerpoint/2010/main" val="41375624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1804F12-FE47-98C1-7486-4A473E7F9FDF}"/>
              </a:ext>
            </a:extLst>
          </p:cNvPr>
          <p:cNvSpPr>
            <a:spLocks noGrp="1"/>
          </p:cNvSpPr>
          <p:nvPr>
            <p:ph type="body" idx="13"/>
          </p:nvPr>
        </p:nvSpPr>
        <p:spPr/>
        <p:txBody>
          <a:bodyPr/>
          <a:lstStyle/>
          <a:p>
            <a:pPr marL="0" indent="0">
              <a:buNone/>
            </a:pPr>
            <a:r>
              <a:rPr lang="en-US"/>
              <a:t>Staff who are granted TOMS accounts are permitted to access secure and confidential information and resources.</a:t>
            </a:r>
          </a:p>
          <a:p>
            <a:r>
              <a:rPr lang="en-US" sz="1800"/>
              <a:t>Do not share account credentials with any other employee or person.</a:t>
            </a:r>
          </a:p>
          <a:p>
            <a:r>
              <a:rPr lang="en-US" sz="1800"/>
              <a:t>Memorize or store account logon information in a secure location; do not request computer to store or remember password.</a:t>
            </a:r>
          </a:p>
          <a:p>
            <a:r>
              <a:rPr lang="en-US" sz="1800"/>
              <a:t>Do not disclose or share any secure material in any format with anyone else.</a:t>
            </a:r>
          </a:p>
          <a:p>
            <a:endParaRPr lang="en-US"/>
          </a:p>
        </p:txBody>
      </p:sp>
      <p:sp>
        <p:nvSpPr>
          <p:cNvPr id="5" name="Footer Placeholder 4">
            <a:extLst>
              <a:ext uri="{FF2B5EF4-FFF2-40B4-BE49-F238E27FC236}">
                <a16:creationId xmlns:a16="http://schemas.microsoft.com/office/drawing/2014/main" id="{BC7B3807-9162-EE47-4C0F-C21DE7C6133F}"/>
              </a:ext>
            </a:extLst>
          </p:cNvPr>
          <p:cNvSpPr>
            <a:spLocks noGrp="1"/>
          </p:cNvSpPr>
          <p:nvPr>
            <p:ph type="ftr" sz="quarter" idx="11"/>
          </p:nvPr>
        </p:nvSpPr>
        <p:spPr/>
        <p:txBody>
          <a:bodyPr/>
          <a:lstStyle/>
          <a:p>
            <a:r>
              <a:rPr lang="en-US"/>
              <a:t>2023-24 CAASPP Fall Coordinator Training</a:t>
            </a:r>
          </a:p>
        </p:txBody>
      </p:sp>
      <p:sp>
        <p:nvSpPr>
          <p:cNvPr id="3" name="Title 2">
            <a:extLst>
              <a:ext uri="{FF2B5EF4-FFF2-40B4-BE49-F238E27FC236}">
                <a16:creationId xmlns:a16="http://schemas.microsoft.com/office/drawing/2014/main" id="{0ADE9FAB-AB87-BF49-26FA-9E691448D994}"/>
              </a:ext>
            </a:extLst>
          </p:cNvPr>
          <p:cNvSpPr>
            <a:spLocks noGrp="1"/>
          </p:cNvSpPr>
          <p:nvPr>
            <p:ph type="title"/>
          </p:nvPr>
        </p:nvSpPr>
        <p:spPr/>
        <p:txBody>
          <a:bodyPr/>
          <a:lstStyle/>
          <a:p>
            <a:r>
              <a:rPr lang="en-US">
                <a:latin typeface="Poppins"/>
                <a:cs typeface="Arial"/>
              </a:rPr>
              <a:t>Security</a:t>
            </a:r>
            <a:endParaRPr lang="en-US">
              <a:latin typeface="Poppins"/>
            </a:endParaRPr>
          </a:p>
        </p:txBody>
      </p:sp>
    </p:spTree>
    <p:extLst>
      <p:ext uri="{BB962C8B-B14F-4D97-AF65-F5344CB8AC3E}">
        <p14:creationId xmlns:p14="http://schemas.microsoft.com/office/powerpoint/2010/main" val="17238229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A18D-C394-BBEC-3867-DF6D52057E76}"/>
              </a:ext>
            </a:extLst>
          </p:cNvPr>
          <p:cNvSpPr>
            <a:spLocks noGrp="1"/>
          </p:cNvSpPr>
          <p:nvPr>
            <p:ph type="title"/>
          </p:nvPr>
        </p:nvSpPr>
        <p:spPr/>
        <p:txBody>
          <a:bodyPr/>
          <a:lstStyle/>
          <a:p>
            <a:r>
              <a:rPr lang="en-US"/>
              <a:t>Creating CAASPP TOMS Accounts</a:t>
            </a:r>
          </a:p>
        </p:txBody>
      </p:sp>
      <p:sp>
        <p:nvSpPr>
          <p:cNvPr id="3" name="Text Placeholder 2">
            <a:extLst>
              <a:ext uri="{FF2B5EF4-FFF2-40B4-BE49-F238E27FC236}">
                <a16:creationId xmlns:a16="http://schemas.microsoft.com/office/drawing/2014/main" id="{BFAEF525-1585-0144-601F-DA9439A3CF18}"/>
              </a:ext>
            </a:extLst>
          </p:cNvPr>
          <p:cNvSpPr>
            <a:spLocks noGrp="1"/>
          </p:cNvSpPr>
          <p:nvPr>
            <p:ph type="body" idx="13"/>
          </p:nvPr>
        </p:nvSpPr>
        <p:spPr/>
        <p:txBody>
          <a:bodyPr/>
          <a:lstStyle/>
          <a:p>
            <a:pPr marL="596900" indent="-457200">
              <a:buAutoNum type="arabicPeriod"/>
            </a:pPr>
            <a:r>
              <a:rPr lang="en-US">
                <a:latin typeface="Poppins"/>
                <a:cs typeface="Poppins"/>
              </a:rPr>
              <a:t>One-by-One </a:t>
            </a:r>
            <a:endParaRPr lang="en-US"/>
          </a:p>
          <a:p>
            <a:pPr marL="596900" indent="-457200">
              <a:buAutoNum type="arabicPeriod"/>
            </a:pPr>
            <a:r>
              <a:rPr lang="en-US">
                <a:latin typeface="Poppins"/>
                <a:cs typeface="Poppins"/>
              </a:rPr>
              <a:t>Uploading a group of users from a blank file </a:t>
            </a:r>
            <a:endParaRPr lang="en-US"/>
          </a:p>
          <a:p>
            <a:pPr lvl="1">
              <a:buAutoNum type="arabicPeriod"/>
            </a:pPr>
            <a:r>
              <a:rPr lang="en-US">
                <a:latin typeface="Poppins"/>
                <a:cs typeface="Poppins"/>
              </a:rPr>
              <a:t> Download Excel Template from TOMS, add users as needed </a:t>
            </a:r>
            <a:endParaRPr lang="en-US"/>
          </a:p>
          <a:p>
            <a:pPr lvl="1">
              <a:buAutoNum type="arabicPeriod"/>
            </a:pPr>
            <a:r>
              <a:rPr lang="en-US">
                <a:latin typeface="Poppins"/>
                <a:cs typeface="Poppins"/>
              </a:rPr>
              <a:t> Upload the file into TOMS </a:t>
            </a:r>
            <a:endParaRPr lang="en-US"/>
          </a:p>
          <a:p>
            <a:pPr lvl="2"/>
            <a:r>
              <a:rPr lang="en-US">
                <a:latin typeface="Poppins"/>
                <a:cs typeface="Poppins"/>
              </a:rPr>
              <a:t>How to Add Users by Batch File Upload in TOMS (Video; 06:22) (</a:t>
            </a:r>
            <a:r>
              <a:rPr lang="en-US">
                <a:latin typeface="Poppins"/>
                <a:cs typeface="Poppins"/>
                <a:hlinkClick r:id="rId2"/>
              </a:rPr>
              <a:t>Video Link</a:t>
            </a:r>
            <a:r>
              <a:rPr lang="en-US">
                <a:latin typeface="Poppins"/>
                <a:cs typeface="Poppins"/>
              </a:rPr>
              <a:t>)</a:t>
            </a:r>
            <a:endParaRPr lang="en-US"/>
          </a:p>
        </p:txBody>
      </p:sp>
      <p:sp>
        <p:nvSpPr>
          <p:cNvPr id="4" name="Footer Placeholder 3">
            <a:extLst>
              <a:ext uri="{FF2B5EF4-FFF2-40B4-BE49-F238E27FC236}">
                <a16:creationId xmlns:a16="http://schemas.microsoft.com/office/drawing/2014/main" id="{E2E27FEA-2896-CCD7-BC32-588783397852}"/>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2921118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9037263" cy="773400"/>
          </a:xfrm>
        </p:spPr>
        <p:txBody>
          <a:bodyPr>
            <a:normAutofit/>
          </a:bodyPr>
          <a:lstStyle/>
          <a:p>
            <a:r>
              <a:rPr lang="en-US"/>
              <a:t>Creating CAASPP TOMS Accounts – Cont... </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CAASPP Fall Coordinator Training</a:t>
            </a:r>
          </a:p>
        </p:txBody>
      </p:sp>
      <p:pic>
        <p:nvPicPr>
          <p:cNvPr id="6" name="Picture 5" descr="A screenshot of a website&#10;&#10;Description automatically generated">
            <a:extLst>
              <a:ext uri="{FF2B5EF4-FFF2-40B4-BE49-F238E27FC236}">
                <a16:creationId xmlns:a16="http://schemas.microsoft.com/office/drawing/2014/main" id="{7F1BC720-1EBC-83AC-B3FD-298464CF3127}"/>
              </a:ext>
            </a:extLst>
          </p:cNvPr>
          <p:cNvPicPr>
            <a:picLocks noChangeAspect="1"/>
          </p:cNvPicPr>
          <p:nvPr/>
        </p:nvPicPr>
        <p:blipFill>
          <a:blip r:embed="rId3"/>
          <a:stretch>
            <a:fillRect/>
          </a:stretch>
        </p:blipFill>
        <p:spPr>
          <a:xfrm>
            <a:off x="261477" y="1011779"/>
            <a:ext cx="8599537" cy="3639209"/>
          </a:xfrm>
          <a:prstGeom prst="rect">
            <a:avLst/>
          </a:prstGeom>
        </p:spPr>
      </p:pic>
      <p:sp>
        <p:nvSpPr>
          <p:cNvPr id="5" name="Right Arrow 11">
            <a:extLst>
              <a:ext uri="{FF2B5EF4-FFF2-40B4-BE49-F238E27FC236}">
                <a16:creationId xmlns:a16="http://schemas.microsoft.com/office/drawing/2014/main" id="{D36604C0-3472-79C2-EC52-8543379F042A}"/>
              </a:ext>
            </a:extLst>
          </p:cNvPr>
          <p:cNvSpPr/>
          <p:nvPr/>
        </p:nvSpPr>
        <p:spPr>
          <a:xfrm>
            <a:off x="260573" y="3687098"/>
            <a:ext cx="422973" cy="2888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5368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9900"/>
          </a:solidFill>
        </p:spPr>
        <p:txBody>
          <a:bodyPr>
            <a:normAutofit/>
          </a:bodyPr>
          <a:lstStyle/>
          <a:p>
            <a:r>
              <a:rPr lang="en-US">
                <a:latin typeface="Poppins"/>
                <a:cs typeface="Arial"/>
              </a:rPr>
              <a:t>Creating TOMS Accounts</a:t>
            </a:r>
          </a:p>
        </p:txBody>
      </p:sp>
      <p:sp>
        <p:nvSpPr>
          <p:cNvPr id="7" name="Footer Placeholder 6">
            <a:extLst>
              <a:ext uri="{FF2B5EF4-FFF2-40B4-BE49-F238E27FC236}">
                <a16:creationId xmlns:a16="http://schemas.microsoft.com/office/drawing/2014/main" id="{D6942A46-1F7C-6EB3-42BD-F7DFE400C6EB}"/>
              </a:ext>
            </a:extLst>
          </p:cNvPr>
          <p:cNvSpPr>
            <a:spLocks noGrp="1"/>
          </p:cNvSpPr>
          <p:nvPr>
            <p:ph type="ftr" sz="quarter" idx="11"/>
          </p:nvPr>
        </p:nvSpPr>
        <p:spPr/>
        <p:txBody>
          <a:bodyPr/>
          <a:lstStyle/>
          <a:p>
            <a:r>
              <a:rPr lang="en-US"/>
              <a:t>2023-24 CAASPP Fall Coordinator Training</a:t>
            </a:r>
          </a:p>
        </p:txBody>
      </p:sp>
      <p:sp>
        <p:nvSpPr>
          <p:cNvPr id="3" name="TextBox 2">
            <a:extLst>
              <a:ext uri="{FF2B5EF4-FFF2-40B4-BE49-F238E27FC236}">
                <a16:creationId xmlns:a16="http://schemas.microsoft.com/office/drawing/2014/main" id="{4953191A-90B8-0843-AFE5-1A80C6F7EB00}"/>
              </a:ext>
            </a:extLst>
          </p:cNvPr>
          <p:cNvSpPr txBox="1"/>
          <p:nvPr/>
        </p:nvSpPr>
        <p:spPr>
          <a:xfrm>
            <a:off x="185466" y="1116018"/>
            <a:ext cx="2380452" cy="2459648"/>
          </a:xfrm>
          <a:prstGeom prst="rect">
            <a:avLst/>
          </a:prstGeom>
          <a:noFill/>
          <a:ln>
            <a:solidFill>
              <a:schemeClr val="tx1"/>
            </a:solidFill>
          </a:ln>
        </p:spPr>
        <p:txBody>
          <a:bodyPr wrap="square" lIns="68580" tIns="34290" rIns="68580" bIns="34290" rtlCol="0" anchor="t">
            <a:spAutoFit/>
          </a:bodyPr>
          <a:lstStyle/>
          <a:p>
            <a:pPr>
              <a:spcAft>
                <a:spcPts val="450"/>
              </a:spcAft>
              <a:buClr>
                <a:schemeClr val="accent1">
                  <a:lumMod val="50000"/>
                </a:schemeClr>
              </a:buClr>
            </a:pPr>
            <a:r>
              <a:rPr lang="en-US" sz="1050" b="1">
                <a:latin typeface="+mn-lt"/>
              </a:rPr>
              <a:t>CAA TE Accounts</a:t>
            </a:r>
          </a:p>
          <a:p>
            <a:pPr marL="213995" indent="-213995">
              <a:spcAft>
                <a:spcPts val="450"/>
              </a:spcAft>
              <a:buClr>
                <a:srgbClr val="203864"/>
              </a:buClr>
              <a:buFont typeface="Wingdings" panose="05000000000000000000" pitchFamily="2" charset="2"/>
              <a:buChar char="q"/>
            </a:pPr>
            <a:r>
              <a:rPr lang="en-US" sz="1050" b="1">
                <a:latin typeface="+mn-lt"/>
              </a:rPr>
              <a:t>Did you verify the completion of requirements in the STB Portal?</a:t>
            </a:r>
            <a:endParaRPr lang="en-US"/>
          </a:p>
          <a:p>
            <a:pPr marL="213995" indent="-213995">
              <a:buClr>
                <a:schemeClr val="accent1">
                  <a:lumMod val="50000"/>
                </a:schemeClr>
              </a:buClr>
              <a:buFont typeface="Wingdings" panose="05000000000000000000" pitchFamily="2" charset="2"/>
              <a:buChar char="q"/>
            </a:pPr>
            <a:r>
              <a:rPr lang="en-US" sz="1050" b="1">
                <a:latin typeface="+mn-lt"/>
                <a:cs typeface="Arial" panose="020B0604020202020204" pitchFamily="34" charset="0"/>
              </a:rPr>
              <a:t>Did you designate the individual in the STB Portal?</a:t>
            </a:r>
            <a:endParaRPr lang="en-US" sz="1050" b="1">
              <a:latin typeface="+mn-lt"/>
              <a:ea typeface="Calibri"/>
              <a:cs typeface="Arial" panose="020B0604020202020204" pitchFamily="34" charset="0"/>
            </a:endParaRPr>
          </a:p>
          <a:p>
            <a:pPr marL="213995" indent="-213995">
              <a:buClr>
                <a:schemeClr val="accent1">
                  <a:lumMod val="50000"/>
                </a:schemeClr>
              </a:buClr>
              <a:buFont typeface="Wingdings" panose="05000000000000000000" pitchFamily="2" charset="2"/>
              <a:buChar char="q"/>
            </a:pPr>
            <a:r>
              <a:rPr lang="en-US" sz="1050" b="1">
                <a:latin typeface="+mn-lt"/>
                <a:cs typeface="Arial" panose="020B0604020202020204" pitchFamily="34" charset="0"/>
              </a:rPr>
              <a:t>Do you have the TE’s Moodle calibration certificate(s)?</a:t>
            </a:r>
          </a:p>
          <a:p>
            <a:pPr marL="213995" indent="-213995">
              <a:buClr>
                <a:schemeClr val="accent1">
                  <a:lumMod val="50000"/>
                </a:schemeClr>
              </a:buClr>
              <a:buFont typeface="Wingdings" panose="05000000000000000000" pitchFamily="2" charset="2"/>
              <a:buChar char="q"/>
            </a:pPr>
            <a:r>
              <a:rPr lang="en-US" sz="1050" b="1">
                <a:latin typeface="+mn-lt"/>
                <a:ea typeface="Calibri"/>
                <a:cs typeface="Arial" panose="020B0604020202020204" pitchFamily="34" charset="0"/>
              </a:rPr>
              <a:t>Did they participate in the school-based training?</a:t>
            </a:r>
          </a:p>
          <a:p>
            <a:pPr marL="213995" indent="-213995">
              <a:buClr>
                <a:schemeClr val="accent1">
                  <a:lumMod val="50000"/>
                </a:schemeClr>
              </a:buClr>
              <a:buFont typeface="Wingdings" panose="05000000000000000000" pitchFamily="2" charset="2"/>
              <a:buChar char="q"/>
            </a:pPr>
            <a:endParaRPr lang="en-US" sz="1050" b="1">
              <a:latin typeface="+mn-lt"/>
              <a:cs typeface="Arial" panose="020B0604020202020204" pitchFamily="34" charset="0"/>
            </a:endParaRPr>
          </a:p>
          <a:p>
            <a:pPr algn="ctr">
              <a:buClr>
                <a:schemeClr val="accent1">
                  <a:lumMod val="50000"/>
                </a:schemeClr>
              </a:buClr>
            </a:pPr>
            <a:r>
              <a:rPr lang="en-US" sz="1050" b="1">
                <a:solidFill>
                  <a:srgbClr val="FF0000"/>
                </a:solidFill>
                <a:latin typeface="+mn-lt"/>
                <a:cs typeface="Arial" panose="020B0604020202020204" pitchFamily="34" charset="0"/>
              </a:rPr>
              <a:t>If TOMS accounts are created for untrained TEs, STB will delete the accounts.</a:t>
            </a:r>
            <a:endParaRPr lang="en-US" sz="1050" b="1">
              <a:solidFill>
                <a:srgbClr val="FF0000"/>
              </a:solidFill>
              <a:latin typeface="+mn-lt"/>
              <a:ea typeface="Calibri"/>
              <a:cs typeface="Arial" panose="020B0604020202020204" pitchFamily="34" charset="0"/>
            </a:endParaRPr>
          </a:p>
        </p:txBody>
      </p:sp>
      <p:sp>
        <p:nvSpPr>
          <p:cNvPr id="5" name="TextBox 4">
            <a:extLst>
              <a:ext uri="{FF2B5EF4-FFF2-40B4-BE49-F238E27FC236}">
                <a16:creationId xmlns:a16="http://schemas.microsoft.com/office/drawing/2014/main" id="{27ABA8E2-CED6-12D6-23F8-C7C89B4801CB}"/>
              </a:ext>
            </a:extLst>
          </p:cNvPr>
          <p:cNvSpPr txBox="1"/>
          <p:nvPr/>
        </p:nvSpPr>
        <p:spPr>
          <a:xfrm>
            <a:off x="6478246" y="1097177"/>
            <a:ext cx="2380452" cy="1974900"/>
          </a:xfrm>
          <a:prstGeom prst="rect">
            <a:avLst/>
          </a:prstGeom>
          <a:noFill/>
          <a:ln>
            <a:solidFill>
              <a:schemeClr val="tx1"/>
            </a:solidFill>
          </a:ln>
        </p:spPr>
        <p:txBody>
          <a:bodyPr wrap="square" lIns="68580" tIns="34290" rIns="68580" bIns="34290" rtlCol="0" anchor="t">
            <a:spAutoFit/>
          </a:bodyPr>
          <a:lstStyle/>
          <a:p>
            <a:pPr>
              <a:spcAft>
                <a:spcPts val="450"/>
              </a:spcAft>
              <a:buClr>
                <a:schemeClr val="accent1">
                  <a:lumMod val="50000"/>
                </a:schemeClr>
              </a:buClr>
            </a:pPr>
            <a:r>
              <a:rPr lang="en-US" sz="1050" b="1">
                <a:latin typeface="+mn-lt"/>
              </a:rPr>
              <a:t>Interim Assessment IA Administrator-Only Accounts</a:t>
            </a:r>
          </a:p>
          <a:p>
            <a:pPr marL="213995" indent="-213995">
              <a:spcAft>
                <a:spcPts val="450"/>
              </a:spcAft>
              <a:buClr>
                <a:srgbClr val="203864"/>
              </a:buClr>
              <a:buFont typeface="Wingdings" panose="05000000000000000000" pitchFamily="2" charset="2"/>
              <a:buChar char="q"/>
            </a:pPr>
            <a:r>
              <a:rPr lang="en-US" sz="1050" b="1">
                <a:latin typeface="+mn-lt"/>
              </a:rPr>
              <a:t>Did you verify the completion of the Acknowledgement Form in the STB Portal?</a:t>
            </a:r>
            <a:endParaRPr lang="en-US"/>
          </a:p>
          <a:p>
            <a:pPr marL="213995" indent="-213995">
              <a:buClr>
                <a:srgbClr val="203864"/>
              </a:buClr>
              <a:buFont typeface="Wingdings" panose="05000000000000000000" pitchFamily="2" charset="2"/>
              <a:buChar char="q"/>
            </a:pPr>
            <a:r>
              <a:rPr lang="en-US" sz="1050" b="1">
                <a:latin typeface="+mn-lt"/>
              </a:rPr>
              <a:t>Did they participate in the school-based training?</a:t>
            </a:r>
            <a:endParaRPr lang="en-US"/>
          </a:p>
          <a:p>
            <a:pPr marL="213995" indent="-213995">
              <a:buClr>
                <a:srgbClr val="203864"/>
              </a:buClr>
              <a:buFont typeface="Wingdings" panose="05000000000000000000" pitchFamily="2" charset="2"/>
              <a:buChar char="q"/>
            </a:pPr>
            <a:endParaRPr lang="en-US" sz="1050" b="1">
              <a:latin typeface="+mn-lt"/>
              <a:cs typeface="Arial" panose="020B0604020202020204" pitchFamily="34" charset="0"/>
            </a:endParaRPr>
          </a:p>
          <a:p>
            <a:pPr algn="ctr">
              <a:buClr>
                <a:schemeClr val="accent1">
                  <a:lumMod val="50000"/>
                </a:schemeClr>
              </a:buClr>
            </a:pPr>
            <a:r>
              <a:rPr lang="en-US" sz="1050" b="1">
                <a:solidFill>
                  <a:srgbClr val="FF0000"/>
                </a:solidFill>
                <a:latin typeface="+mn-lt"/>
              </a:rPr>
              <a:t>If TOMS accounts are created for untrained TEs, STB will delete the accounts.</a:t>
            </a:r>
            <a:endParaRPr lang="en-US" sz="1050" b="1">
              <a:solidFill>
                <a:srgbClr val="FF0000"/>
              </a:solidFill>
              <a:latin typeface="+mn-lt"/>
              <a:ea typeface="Calibri"/>
            </a:endParaRPr>
          </a:p>
        </p:txBody>
      </p:sp>
      <p:pic>
        <p:nvPicPr>
          <p:cNvPr id="6" name="Picture 5">
            <a:extLst>
              <a:ext uri="{FF2B5EF4-FFF2-40B4-BE49-F238E27FC236}">
                <a16:creationId xmlns:a16="http://schemas.microsoft.com/office/drawing/2014/main" id="{45E03604-FA53-70E9-1533-23349DB31A44}"/>
              </a:ext>
            </a:extLst>
          </p:cNvPr>
          <p:cNvPicPr>
            <a:picLocks noChangeAspect="1"/>
          </p:cNvPicPr>
          <p:nvPr/>
        </p:nvPicPr>
        <p:blipFill>
          <a:blip r:embed="rId3"/>
          <a:stretch>
            <a:fillRect/>
          </a:stretch>
        </p:blipFill>
        <p:spPr>
          <a:xfrm>
            <a:off x="2942304" y="1143227"/>
            <a:ext cx="3019732" cy="2906209"/>
          </a:xfrm>
          <a:prstGeom prst="rect">
            <a:avLst/>
          </a:prstGeom>
          <a:ln>
            <a:solidFill>
              <a:schemeClr val="tx1"/>
            </a:solidFill>
          </a:ln>
        </p:spPr>
      </p:pic>
      <p:sp>
        <p:nvSpPr>
          <p:cNvPr id="8" name="Rectangle 7">
            <a:extLst>
              <a:ext uri="{FF2B5EF4-FFF2-40B4-BE49-F238E27FC236}">
                <a16:creationId xmlns:a16="http://schemas.microsoft.com/office/drawing/2014/main" id="{8AF25578-F950-0076-65BD-95DD530092B4}"/>
              </a:ext>
            </a:extLst>
          </p:cNvPr>
          <p:cNvSpPr/>
          <p:nvPr/>
        </p:nvSpPr>
        <p:spPr>
          <a:xfrm>
            <a:off x="3244644" y="2654709"/>
            <a:ext cx="1892709" cy="1597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1379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BEF1796-AB22-B758-512A-A567B1043EFE}"/>
              </a:ext>
            </a:extLst>
          </p:cNvPr>
          <p:cNvPicPr>
            <a:picLocks noChangeAspect="1"/>
          </p:cNvPicPr>
          <p:nvPr/>
        </p:nvPicPr>
        <p:blipFill>
          <a:blip r:embed="rId3"/>
          <a:stretch>
            <a:fillRect/>
          </a:stretch>
        </p:blipFill>
        <p:spPr>
          <a:xfrm>
            <a:off x="1673557" y="1549881"/>
            <a:ext cx="5779826" cy="3092906"/>
          </a:xfrm>
          <a:prstGeom prst="rect">
            <a:avLst/>
          </a:prstGeom>
        </p:spPr>
      </p:pic>
      <p:sp>
        <p:nvSpPr>
          <p:cNvPr id="2" name="Title 1"/>
          <p:cNvSpPr>
            <a:spLocks noGrp="1"/>
          </p:cNvSpPr>
          <p:nvPr>
            <p:ph type="title"/>
          </p:nvPr>
        </p:nvSpPr>
        <p:spPr>
          <a:solidFill>
            <a:srgbClr val="FF9900"/>
          </a:solidFill>
        </p:spPr>
        <p:txBody>
          <a:bodyPr>
            <a:normAutofit/>
          </a:bodyPr>
          <a:lstStyle/>
          <a:p>
            <a:r>
              <a:rPr lang="en-US">
                <a:latin typeface="Poppins"/>
                <a:cs typeface="Arial"/>
              </a:rPr>
              <a:t>Creating TOMS Accounts</a:t>
            </a:r>
          </a:p>
        </p:txBody>
      </p:sp>
      <p:sp>
        <p:nvSpPr>
          <p:cNvPr id="7" name="Text Placeholder 6">
            <a:extLst>
              <a:ext uri="{FF2B5EF4-FFF2-40B4-BE49-F238E27FC236}">
                <a16:creationId xmlns:a16="http://schemas.microsoft.com/office/drawing/2014/main" id="{2BFA6A26-1AF7-24CC-8759-7C0FE7F6B255}"/>
              </a:ext>
            </a:extLst>
          </p:cNvPr>
          <p:cNvSpPr>
            <a:spLocks noGrp="1"/>
          </p:cNvSpPr>
          <p:nvPr>
            <p:ph type="body" idx="13"/>
          </p:nvPr>
        </p:nvSpPr>
        <p:spPr/>
        <p:txBody>
          <a:bodyPr spcFirstLastPara="1" wrap="square" lIns="68580" tIns="34290" rIns="68580" bIns="34290" anchor="t" anchorCtr="0">
            <a:normAutofit/>
          </a:bodyPr>
          <a:lstStyle/>
          <a:p>
            <a:pPr marL="0" indent="0">
              <a:buNone/>
            </a:pPr>
            <a:endParaRPr lang="en-US" sz="1800">
              <a:ea typeface="Tahoma"/>
              <a:cs typeface="Arial"/>
            </a:endParaRPr>
          </a:p>
          <a:p>
            <a:pPr marL="0" indent="0">
              <a:buNone/>
            </a:pPr>
            <a:endParaRPr lang="en-US"/>
          </a:p>
        </p:txBody>
      </p:sp>
      <p:sp>
        <p:nvSpPr>
          <p:cNvPr id="6" name="Footer Placeholder 5">
            <a:extLst>
              <a:ext uri="{FF2B5EF4-FFF2-40B4-BE49-F238E27FC236}">
                <a16:creationId xmlns:a16="http://schemas.microsoft.com/office/drawing/2014/main" id="{382F521E-DE23-0C5F-97AE-FFD27E63239D}"/>
              </a:ext>
            </a:extLst>
          </p:cNvPr>
          <p:cNvSpPr>
            <a:spLocks noGrp="1"/>
          </p:cNvSpPr>
          <p:nvPr>
            <p:ph type="ftr" sz="quarter" idx="11"/>
          </p:nvPr>
        </p:nvSpPr>
        <p:spPr/>
        <p:txBody>
          <a:bodyPr/>
          <a:lstStyle/>
          <a:p>
            <a:r>
              <a:rPr lang="en-US"/>
              <a:t>2023-24 CAASPP Fall Coordinator Training</a:t>
            </a:r>
          </a:p>
        </p:txBody>
      </p:sp>
      <p:sp>
        <p:nvSpPr>
          <p:cNvPr id="18" name="Rounded Rectangular Callout 17">
            <a:extLst>
              <a:ext uri="{FF2B5EF4-FFF2-40B4-BE49-F238E27FC236}">
                <a16:creationId xmlns:a16="http://schemas.microsoft.com/office/drawing/2014/main" id="{FE2709D3-DDBB-7A4A-8243-567716359749}"/>
              </a:ext>
            </a:extLst>
          </p:cNvPr>
          <p:cNvSpPr/>
          <p:nvPr/>
        </p:nvSpPr>
        <p:spPr>
          <a:xfrm flipH="1">
            <a:off x="588105" y="2380851"/>
            <a:ext cx="1004069" cy="384700"/>
          </a:xfrm>
          <a:prstGeom prst="wedgeRoundRectCallout">
            <a:avLst>
              <a:gd name="adj1" fmla="val -114972"/>
              <a:gd name="adj2" fmla="val -5573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Individual</a:t>
            </a:r>
          </a:p>
          <a:p>
            <a:pPr algn="ctr" defTabSz="514350" fontAlgn="base">
              <a:spcBef>
                <a:spcPct val="0"/>
              </a:spcBef>
              <a:spcAft>
                <a:spcPct val="0"/>
              </a:spcAft>
              <a:buClrTx/>
              <a:defRPr/>
            </a:pPr>
            <a:r>
              <a:rPr lang="en-US" sz="1100" kern="1200">
                <a:solidFill>
                  <a:srgbClr val="000000"/>
                </a:solidFill>
                <a:cs typeface="Arial" panose="020B0604020202020204" pitchFamily="34" charset="0"/>
              </a:rPr>
              <a:t>“ADD”</a:t>
            </a:r>
          </a:p>
        </p:txBody>
      </p:sp>
      <p:sp>
        <p:nvSpPr>
          <p:cNvPr id="19" name="Rounded Rectangular Callout 18">
            <a:extLst>
              <a:ext uri="{FF2B5EF4-FFF2-40B4-BE49-F238E27FC236}">
                <a16:creationId xmlns:a16="http://schemas.microsoft.com/office/drawing/2014/main" id="{87CFD9AE-F974-704D-8A5E-F4CE3AF098F3}"/>
              </a:ext>
            </a:extLst>
          </p:cNvPr>
          <p:cNvSpPr/>
          <p:nvPr/>
        </p:nvSpPr>
        <p:spPr>
          <a:xfrm>
            <a:off x="3992497" y="1545637"/>
            <a:ext cx="919655" cy="384903"/>
          </a:xfrm>
          <a:prstGeom prst="wedgeRoundRectCallout">
            <a:avLst>
              <a:gd name="adj1" fmla="val -194958"/>
              <a:gd name="adj2" fmla="val 128421"/>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panose="020B0604020202020204" pitchFamily="34" charset="0"/>
              </a:rPr>
              <a:t>Batch</a:t>
            </a:r>
          </a:p>
          <a:p>
            <a:pPr algn="ctr" defTabSz="514350" fontAlgn="base">
              <a:spcBef>
                <a:spcPct val="0"/>
              </a:spcBef>
              <a:spcAft>
                <a:spcPct val="0"/>
              </a:spcAft>
              <a:buClrTx/>
              <a:defRPr/>
            </a:pPr>
            <a:r>
              <a:rPr lang="en-US" sz="1100" kern="1200">
                <a:solidFill>
                  <a:srgbClr val="000000"/>
                </a:solidFill>
                <a:cs typeface="Arial" panose="020B0604020202020204" pitchFamily="34" charset="0"/>
              </a:rPr>
              <a:t>”Upload”</a:t>
            </a:r>
          </a:p>
        </p:txBody>
      </p:sp>
      <p:sp>
        <p:nvSpPr>
          <p:cNvPr id="20" name="Rounded Rectangular Callout 19">
            <a:extLst>
              <a:ext uri="{FF2B5EF4-FFF2-40B4-BE49-F238E27FC236}">
                <a16:creationId xmlns:a16="http://schemas.microsoft.com/office/drawing/2014/main" id="{853ECFAB-6206-9C4E-826B-D1D1B9297537}"/>
              </a:ext>
            </a:extLst>
          </p:cNvPr>
          <p:cNvSpPr/>
          <p:nvPr/>
        </p:nvSpPr>
        <p:spPr>
          <a:xfrm>
            <a:off x="588105" y="3270881"/>
            <a:ext cx="1004069" cy="404302"/>
          </a:xfrm>
          <a:prstGeom prst="wedgeRoundRectCallout">
            <a:avLst>
              <a:gd name="adj1" fmla="val 92344"/>
              <a:gd name="adj2" fmla="val 1881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panose="020B0604020202020204" pitchFamily="34" charset="0"/>
              </a:rPr>
              <a:t>Complete all fields</a:t>
            </a:r>
          </a:p>
        </p:txBody>
      </p:sp>
      <p:sp>
        <p:nvSpPr>
          <p:cNvPr id="21" name="Rounded Rectangular Callout 20">
            <a:extLst>
              <a:ext uri="{FF2B5EF4-FFF2-40B4-BE49-F238E27FC236}">
                <a16:creationId xmlns:a16="http://schemas.microsoft.com/office/drawing/2014/main" id="{D2CDF686-AB19-F045-8BD9-6F86728FCAA8}"/>
              </a:ext>
            </a:extLst>
          </p:cNvPr>
          <p:cNvSpPr/>
          <p:nvPr/>
        </p:nvSpPr>
        <p:spPr>
          <a:xfrm>
            <a:off x="7460933" y="4155302"/>
            <a:ext cx="565255" cy="209943"/>
          </a:xfrm>
          <a:prstGeom prst="wedgeRoundRectCallout">
            <a:avLst>
              <a:gd name="adj1" fmla="val -72733"/>
              <a:gd name="adj2" fmla="val 822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Next</a:t>
            </a:r>
            <a:endParaRPr lang="en-US" sz="1100" kern="1200">
              <a:solidFill>
                <a:srgbClr val="000000"/>
              </a:solidFill>
              <a:cs typeface="Arial" panose="020B0604020202020204" pitchFamily="34" charset="0"/>
            </a:endParaRPr>
          </a:p>
        </p:txBody>
      </p:sp>
      <p:sp>
        <p:nvSpPr>
          <p:cNvPr id="12" name="Rounded Rectangular Callout 11">
            <a:extLst>
              <a:ext uri="{FF2B5EF4-FFF2-40B4-BE49-F238E27FC236}">
                <a16:creationId xmlns:a16="http://schemas.microsoft.com/office/drawing/2014/main" id="{A914AC81-E27B-2B4D-9531-1620795DEAC4}"/>
              </a:ext>
            </a:extLst>
          </p:cNvPr>
          <p:cNvSpPr/>
          <p:nvPr/>
        </p:nvSpPr>
        <p:spPr>
          <a:xfrm>
            <a:off x="6259577" y="2670306"/>
            <a:ext cx="920418" cy="598200"/>
          </a:xfrm>
          <a:prstGeom prst="wedgeRoundRectCallout">
            <a:avLst>
              <a:gd name="adj1" fmla="val -138142"/>
              <a:gd name="adj2" fmla="val 7685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rgbClr val="000000"/>
                </a:solidFill>
                <a:cs typeface="Arial" panose="020B0604020202020204" pitchFamily="34" charset="0"/>
              </a:rPr>
              <a:t>Use only LAUSD Emails</a:t>
            </a:r>
            <a:endParaRPr lang="en-US" sz="1100" kern="1200">
              <a:solidFill>
                <a:srgbClr val="000000"/>
              </a:solidFill>
              <a:cs typeface="Arial" panose="020B0604020202020204" pitchFamily="34" charset="0"/>
            </a:endParaRPr>
          </a:p>
        </p:txBody>
      </p:sp>
    </p:spTree>
    <p:extLst>
      <p:ext uri="{BB962C8B-B14F-4D97-AF65-F5344CB8AC3E}">
        <p14:creationId xmlns:p14="http://schemas.microsoft.com/office/powerpoint/2010/main" val="41171697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6005EB47-8489-94FD-ECFC-D91C114BC97F}"/>
              </a:ext>
            </a:extLst>
          </p:cNvPr>
          <p:cNvPicPr>
            <a:picLocks noChangeAspect="1"/>
          </p:cNvPicPr>
          <p:nvPr/>
        </p:nvPicPr>
        <p:blipFill>
          <a:blip r:embed="rId3"/>
          <a:stretch>
            <a:fillRect/>
          </a:stretch>
        </p:blipFill>
        <p:spPr>
          <a:xfrm>
            <a:off x="1127647" y="1041909"/>
            <a:ext cx="6880177" cy="3571473"/>
          </a:xfrm>
          <a:prstGeom prst="rect">
            <a:avLst/>
          </a:prstGeom>
        </p:spPr>
      </p:pic>
      <p:sp>
        <p:nvSpPr>
          <p:cNvPr id="2" name="Title 1"/>
          <p:cNvSpPr>
            <a:spLocks noGrp="1"/>
          </p:cNvSpPr>
          <p:nvPr>
            <p:ph type="title"/>
          </p:nvPr>
        </p:nvSpPr>
        <p:spPr>
          <a:solidFill>
            <a:srgbClr val="FF9900"/>
          </a:solidFill>
        </p:spPr>
        <p:txBody>
          <a:bodyPr>
            <a:noAutofit/>
          </a:bodyPr>
          <a:lstStyle/>
          <a:p>
            <a:r>
              <a:rPr lang="en-US">
                <a:latin typeface="Poppins"/>
                <a:cs typeface="Arial"/>
              </a:rPr>
              <a:t>Creating TOMS Accounts</a:t>
            </a:r>
          </a:p>
        </p:txBody>
      </p:sp>
      <p:sp>
        <p:nvSpPr>
          <p:cNvPr id="5" name="Footer Placeholder 4">
            <a:extLst>
              <a:ext uri="{FF2B5EF4-FFF2-40B4-BE49-F238E27FC236}">
                <a16:creationId xmlns:a16="http://schemas.microsoft.com/office/drawing/2014/main" id="{A205F04A-65B7-2DC2-46E4-A5881D0D662D}"/>
              </a:ext>
            </a:extLst>
          </p:cNvPr>
          <p:cNvSpPr>
            <a:spLocks noGrp="1"/>
          </p:cNvSpPr>
          <p:nvPr>
            <p:ph type="ftr" sz="quarter" idx="11"/>
          </p:nvPr>
        </p:nvSpPr>
        <p:spPr/>
        <p:txBody>
          <a:bodyPr/>
          <a:lstStyle/>
          <a:p>
            <a:r>
              <a:rPr lang="en-US"/>
              <a:t>2023-24 CAASPP Fall Coordinator Training</a:t>
            </a:r>
          </a:p>
        </p:txBody>
      </p:sp>
      <p:sp>
        <p:nvSpPr>
          <p:cNvPr id="17" name="Rounded Rectangular Callout 16">
            <a:extLst>
              <a:ext uri="{FF2B5EF4-FFF2-40B4-BE49-F238E27FC236}">
                <a16:creationId xmlns:a16="http://schemas.microsoft.com/office/drawing/2014/main" id="{05C98E3D-7952-5A4A-9930-801891D4F09D}"/>
              </a:ext>
            </a:extLst>
          </p:cNvPr>
          <p:cNvSpPr/>
          <p:nvPr/>
        </p:nvSpPr>
        <p:spPr>
          <a:xfrm>
            <a:off x="7173927" y="4494781"/>
            <a:ext cx="553886" cy="238517"/>
          </a:xfrm>
          <a:prstGeom prst="wedgeRoundRectCallout">
            <a:avLst>
              <a:gd name="adj1" fmla="val 28367"/>
              <a:gd name="adj2" fmla="val -11288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a:solidFill>
                  <a:schemeClr val="tx1"/>
                </a:solidFill>
                <a:cs typeface="Arial" panose="020B0604020202020204" pitchFamily="34" charset="0"/>
              </a:rPr>
              <a:t>Next</a:t>
            </a:r>
            <a:endParaRPr lang="en-US" sz="1100" kern="1200">
              <a:solidFill>
                <a:schemeClr val="tx1"/>
              </a:solidFill>
              <a:cs typeface="Arial" panose="020B0604020202020204" pitchFamily="34" charset="0"/>
            </a:endParaRPr>
          </a:p>
        </p:txBody>
      </p:sp>
      <p:sp>
        <p:nvSpPr>
          <p:cNvPr id="16" name="Rounded Rectangular Callout 15">
            <a:extLst>
              <a:ext uri="{FF2B5EF4-FFF2-40B4-BE49-F238E27FC236}">
                <a16:creationId xmlns:a16="http://schemas.microsoft.com/office/drawing/2014/main" id="{4B839179-EECF-6D40-8232-1914EFE708E7}"/>
              </a:ext>
            </a:extLst>
          </p:cNvPr>
          <p:cNvSpPr/>
          <p:nvPr/>
        </p:nvSpPr>
        <p:spPr>
          <a:xfrm>
            <a:off x="5992791" y="1754938"/>
            <a:ext cx="1677041" cy="1045963"/>
          </a:xfrm>
          <a:prstGeom prst="wedgeRoundRectCallout">
            <a:avLst>
              <a:gd name="adj1" fmla="val -46459"/>
              <a:gd name="adj2" fmla="val 11196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100" kern="1200">
                <a:solidFill>
                  <a:srgbClr val="000000"/>
                </a:solidFill>
                <a:cs typeface="Arial"/>
              </a:rPr>
              <a:t>Select "CAASPP </a:t>
            </a:r>
            <a:br>
              <a:rPr lang="en-US" sz="1100" kern="1200"/>
            </a:br>
            <a:r>
              <a:rPr lang="en-US" sz="1100" kern="1200">
                <a:solidFill>
                  <a:srgbClr val="000000"/>
                </a:solidFill>
                <a:cs typeface="Arial"/>
              </a:rPr>
              <a:t>Test Examiner” for CAA TEs. Select IA-Administrator Only for Interim Assessment.</a:t>
            </a:r>
          </a:p>
        </p:txBody>
      </p:sp>
    </p:spTree>
    <p:extLst>
      <p:ext uri="{BB962C8B-B14F-4D97-AF65-F5344CB8AC3E}">
        <p14:creationId xmlns:p14="http://schemas.microsoft.com/office/powerpoint/2010/main" val="13826817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1B161F78-48AA-B57B-5EB4-97889D3E2B5C}"/>
              </a:ext>
            </a:extLst>
          </p:cNvPr>
          <p:cNvPicPr>
            <a:picLocks noChangeAspect="1"/>
          </p:cNvPicPr>
          <p:nvPr/>
        </p:nvPicPr>
        <p:blipFill>
          <a:blip r:embed="rId3"/>
          <a:stretch>
            <a:fillRect/>
          </a:stretch>
        </p:blipFill>
        <p:spPr>
          <a:xfrm>
            <a:off x="812042" y="971063"/>
            <a:ext cx="7502855" cy="3482859"/>
          </a:xfrm>
          <a:prstGeom prst="rect">
            <a:avLst/>
          </a:prstGeom>
        </p:spPr>
      </p:pic>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a:solidFill>
            <a:srgbClr val="FF9900"/>
          </a:solidFill>
        </p:spPr>
        <p:txBody>
          <a:bodyPr>
            <a:noAutofit/>
          </a:bodyPr>
          <a:lstStyle/>
          <a:p>
            <a:r>
              <a:rPr lang="en-US">
                <a:latin typeface="Poppins"/>
                <a:cs typeface="Arial"/>
              </a:rPr>
              <a:t>Creating TOMS Accounts </a:t>
            </a:r>
            <a:endParaRPr lang="en-US">
              <a:latin typeface="Poppins"/>
            </a:endParaRPr>
          </a:p>
        </p:txBody>
      </p:sp>
      <p:sp>
        <p:nvSpPr>
          <p:cNvPr id="5" name="Footer Placeholder 4">
            <a:extLst>
              <a:ext uri="{FF2B5EF4-FFF2-40B4-BE49-F238E27FC236}">
                <a16:creationId xmlns:a16="http://schemas.microsoft.com/office/drawing/2014/main" id="{996AE371-6C01-A752-1CBD-F1E69F139F7D}"/>
              </a:ext>
            </a:extLst>
          </p:cNvPr>
          <p:cNvSpPr>
            <a:spLocks noGrp="1"/>
          </p:cNvSpPr>
          <p:nvPr>
            <p:ph type="ftr" sz="quarter" idx="11"/>
          </p:nvPr>
        </p:nvSpPr>
        <p:spPr/>
        <p:txBody>
          <a:bodyPr/>
          <a:lstStyle/>
          <a:p>
            <a:r>
              <a:rPr lang="en-US"/>
              <a:t>2023-24 CAASPP Fall Coordinator Training</a:t>
            </a:r>
          </a:p>
        </p:txBody>
      </p:sp>
      <p:sp>
        <p:nvSpPr>
          <p:cNvPr id="7" name="Rounded Rectangular Callout 6">
            <a:extLst>
              <a:ext uri="{FF2B5EF4-FFF2-40B4-BE49-F238E27FC236}">
                <a16:creationId xmlns:a16="http://schemas.microsoft.com/office/drawing/2014/main" id="{1FEDA4C3-992F-D442-91CA-B4B3CD4D8721}"/>
              </a:ext>
            </a:extLst>
          </p:cNvPr>
          <p:cNvSpPr/>
          <p:nvPr/>
        </p:nvSpPr>
        <p:spPr>
          <a:xfrm>
            <a:off x="3494803" y="2328378"/>
            <a:ext cx="2142887" cy="802729"/>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a:solidFill>
                  <a:srgbClr val="000000"/>
                </a:solidFill>
                <a:cs typeface="Arial" panose="020B0604020202020204" pitchFamily="34" charset="0"/>
              </a:rPr>
              <a:t>Confirm that all information is correct. If the email was entered incorrectly, the TE will not be able to access TOMS. </a:t>
            </a:r>
            <a:endParaRPr lang="en-US" sz="1350" kern="1200">
              <a:solidFill>
                <a:srgbClr val="000000"/>
              </a:solidFill>
              <a:cs typeface="Arial" panose="020B0604020202020204" pitchFamily="34" charset="0"/>
            </a:endParaRPr>
          </a:p>
        </p:txBody>
      </p:sp>
      <p:sp>
        <p:nvSpPr>
          <p:cNvPr id="10" name="Rounded Rectangular Callout 9">
            <a:extLst>
              <a:ext uri="{FF2B5EF4-FFF2-40B4-BE49-F238E27FC236}">
                <a16:creationId xmlns:a16="http://schemas.microsoft.com/office/drawing/2014/main" id="{AE2AD8BC-A604-424B-916F-D0CAA90D1913}"/>
              </a:ext>
            </a:extLst>
          </p:cNvPr>
          <p:cNvSpPr/>
          <p:nvPr/>
        </p:nvSpPr>
        <p:spPr>
          <a:xfrm>
            <a:off x="6970171" y="4451046"/>
            <a:ext cx="553886" cy="238517"/>
          </a:xfrm>
          <a:prstGeom prst="wedgeRoundRectCallout">
            <a:avLst>
              <a:gd name="adj1" fmla="val 73078"/>
              <a:gd name="adj2" fmla="val -11887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1050">
                <a:solidFill>
                  <a:srgbClr val="000000"/>
                </a:solidFill>
                <a:cs typeface="Arial" panose="020B0604020202020204" pitchFamily="34" charset="0"/>
              </a:rPr>
              <a:t>Save</a:t>
            </a:r>
            <a:endParaRPr lang="en-US" sz="1350" kern="1200">
              <a:solidFill>
                <a:srgbClr val="000000"/>
              </a:solidFill>
              <a:cs typeface="Arial" panose="020B0604020202020204" pitchFamily="34" charset="0"/>
            </a:endParaRPr>
          </a:p>
        </p:txBody>
      </p:sp>
    </p:spTree>
    <p:extLst>
      <p:ext uri="{BB962C8B-B14F-4D97-AF65-F5344CB8AC3E}">
        <p14:creationId xmlns:p14="http://schemas.microsoft.com/office/powerpoint/2010/main" val="16315755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p:txBody>
          <a:bodyPr spcFirstLastPara="1" wrap="square" lIns="68580" tIns="34290" rIns="68580" bIns="34290" anchor="ctr" anchorCtr="0">
            <a:normAutofit/>
          </a:bodyPr>
          <a:lstStyle/>
          <a:p>
            <a:r>
              <a:rPr lang="en-US">
                <a:latin typeface="Poppins"/>
                <a:cs typeface="Arial"/>
              </a:rPr>
              <a:t>Creating TOMS Accounts </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3"/>
          </p:nvPr>
        </p:nvSpPr>
        <p:spPr>
          <a:xfrm>
            <a:off x="311700" y="952500"/>
            <a:ext cx="4267141" cy="3768622"/>
          </a:xfrm>
        </p:spPr>
        <p:txBody>
          <a:bodyPr spcFirstLastPara="1" wrap="square" lIns="68580" tIns="34290" rIns="68580" bIns="34290" anchor="t" anchorCtr="0">
            <a:normAutofit/>
          </a:bodyPr>
          <a:lstStyle/>
          <a:p>
            <a:pPr marL="342900" indent="-342900"/>
            <a:r>
              <a:rPr lang="en-US">
                <a:ea typeface="Tahoma"/>
                <a:cs typeface="Arial"/>
              </a:rPr>
              <a:t>An email will be sent to the user with a link to create their password.</a:t>
            </a:r>
            <a:endParaRPr lang="en-US" sz="1800">
              <a:ea typeface="Tahoma"/>
              <a:cs typeface="Arial"/>
            </a:endParaRPr>
          </a:p>
          <a:p>
            <a:pPr marL="342900" indent="-342900"/>
            <a:r>
              <a:rPr lang="en-US" sz="1800">
                <a:ea typeface="Tahoma"/>
                <a:cs typeface="Arial"/>
              </a:rPr>
              <a:t>The TE will have </a:t>
            </a:r>
            <a:r>
              <a:rPr lang="en-US" sz="1800" b="1">
                <a:solidFill>
                  <a:srgbClr val="FF0000"/>
                </a:solidFill>
                <a:ea typeface="Tahoma"/>
                <a:cs typeface="Arial"/>
              </a:rPr>
              <a:t>30 min.</a:t>
            </a:r>
            <a:r>
              <a:rPr lang="en-US" sz="1800">
                <a:ea typeface="Tahoma"/>
                <a:cs typeface="Arial"/>
              </a:rPr>
              <a:t> to click the link.</a:t>
            </a:r>
            <a:endParaRPr lang="en-US" sz="1650">
              <a:ea typeface="Tahoma"/>
              <a:cs typeface="Arial"/>
            </a:endParaRPr>
          </a:p>
          <a:p>
            <a:pPr lvl="1"/>
            <a:r>
              <a:rPr lang="en-US" sz="1450">
                <a:ea typeface="Tahoma"/>
                <a:cs typeface="Arial"/>
              </a:rPr>
              <a:t>If the link expires, TEs can receive a new email by selecting </a:t>
            </a:r>
            <a:r>
              <a:rPr lang="en-US" sz="1450" b="1">
                <a:solidFill>
                  <a:srgbClr val="FF0000"/>
                </a:solidFill>
                <a:ea typeface="Tahoma"/>
                <a:cs typeface="Arial"/>
              </a:rPr>
              <a:t>Request one now </a:t>
            </a:r>
            <a:r>
              <a:rPr lang="en-US" sz="1450">
                <a:ea typeface="Tahoma"/>
                <a:cs typeface="Arial"/>
              </a:rPr>
              <a:t>from the TOMS logon screen. </a:t>
            </a:r>
            <a:endParaRPr lang="en-US" sz="1450">
              <a:cs typeface="Arial"/>
            </a:endParaRPr>
          </a:p>
          <a:p>
            <a:pPr lvl="1"/>
            <a:endParaRPr lang="en-US"/>
          </a:p>
          <a:p>
            <a:pPr lvl="1"/>
            <a:endParaRPr lang="en-US"/>
          </a:p>
          <a:p>
            <a:pPr lvl="1"/>
            <a:endParaRPr lang="en-US"/>
          </a:p>
          <a:p>
            <a:endParaRPr lang="en-US"/>
          </a:p>
        </p:txBody>
      </p:sp>
      <p:sp>
        <p:nvSpPr>
          <p:cNvPr id="13" name="Footer Placeholder 12">
            <a:extLst>
              <a:ext uri="{FF2B5EF4-FFF2-40B4-BE49-F238E27FC236}">
                <a16:creationId xmlns:a16="http://schemas.microsoft.com/office/drawing/2014/main" id="{782AFEC0-7CEB-B2EE-759F-0A2C98675F27}"/>
              </a:ext>
            </a:extLst>
          </p:cNvPr>
          <p:cNvSpPr>
            <a:spLocks noGrp="1"/>
          </p:cNvSpPr>
          <p:nvPr>
            <p:ph type="ftr" sz="quarter" idx="11"/>
          </p:nvPr>
        </p:nvSpPr>
        <p:spPr/>
        <p:txBody>
          <a:bodyPr/>
          <a:lstStyle/>
          <a:p>
            <a:r>
              <a:rPr lang="en-US"/>
              <a:t>2023-24 CAASPP Fall Coordinator Training</a:t>
            </a:r>
          </a:p>
        </p:txBody>
      </p:sp>
      <p:pic>
        <p:nvPicPr>
          <p:cNvPr id="4" name="Picture 3">
            <a:extLst>
              <a:ext uri="{FF2B5EF4-FFF2-40B4-BE49-F238E27FC236}">
                <a16:creationId xmlns:a16="http://schemas.microsoft.com/office/drawing/2014/main" id="{21BF9F25-CAC6-024A-915E-A23AD672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128" y="3148192"/>
            <a:ext cx="1356691" cy="1525865"/>
          </a:xfrm>
          <a:prstGeom prst="rect">
            <a:avLst/>
          </a:prstGeom>
          <a:ln>
            <a:solidFill>
              <a:schemeClr val="tx1"/>
            </a:solidFill>
          </a:ln>
        </p:spPr>
      </p:pic>
      <p:sp>
        <p:nvSpPr>
          <p:cNvPr id="5" name="Frame 4">
            <a:extLst>
              <a:ext uri="{FF2B5EF4-FFF2-40B4-BE49-F238E27FC236}">
                <a16:creationId xmlns:a16="http://schemas.microsoft.com/office/drawing/2014/main" id="{598EC1D3-1793-6F4A-A403-0B973755E4C1}"/>
              </a:ext>
            </a:extLst>
          </p:cNvPr>
          <p:cNvSpPr/>
          <p:nvPr/>
        </p:nvSpPr>
        <p:spPr>
          <a:xfrm>
            <a:off x="6095483" y="4497319"/>
            <a:ext cx="953621" cy="176873"/>
          </a:xfrm>
          <a:prstGeom prst="frame">
            <a:avLst/>
          </a:prstGeom>
          <a:solidFill>
            <a:srgbClr val="FF0000"/>
          </a:solidFill>
          <a:ln w="31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 name="Rounded Rectangular Callout 19">
            <a:extLst>
              <a:ext uri="{FF2B5EF4-FFF2-40B4-BE49-F238E27FC236}">
                <a16:creationId xmlns:a16="http://schemas.microsoft.com/office/drawing/2014/main" id="{3874AE2B-1D1C-B18F-8C63-7C43993B9884}"/>
              </a:ext>
            </a:extLst>
          </p:cNvPr>
          <p:cNvSpPr/>
          <p:nvPr/>
        </p:nvSpPr>
        <p:spPr>
          <a:xfrm>
            <a:off x="4371871" y="3854496"/>
            <a:ext cx="1295379" cy="588123"/>
          </a:xfrm>
          <a:prstGeom prst="wedgeRoundRectCallout">
            <a:avLst>
              <a:gd name="adj1" fmla="val 77022"/>
              <a:gd name="adj2" fmla="val 6823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a:solidFill>
                  <a:schemeClr val="tx1"/>
                </a:solidFill>
                <a:cs typeface="Arial" panose="020B0604020202020204" pitchFamily="34" charset="0"/>
              </a:rPr>
              <a:t>Click here to receive a new email link.</a:t>
            </a:r>
            <a:endParaRPr lang="en-US" sz="1100" kern="1200">
              <a:solidFill>
                <a:schemeClr val="tx1"/>
              </a:solidFill>
              <a:cs typeface="Arial" panose="020B0604020202020204" pitchFamily="34" charset="0"/>
            </a:endParaRPr>
          </a:p>
        </p:txBody>
      </p:sp>
      <p:pic>
        <p:nvPicPr>
          <p:cNvPr id="8" name="Picture 8" descr="Icon&#10;&#10;Description automatically generated">
            <a:extLst>
              <a:ext uri="{FF2B5EF4-FFF2-40B4-BE49-F238E27FC236}">
                <a16:creationId xmlns:a16="http://schemas.microsoft.com/office/drawing/2014/main" id="{2B60E96B-2616-7424-98F2-6330460E7314}"/>
              </a:ext>
            </a:extLst>
          </p:cNvPr>
          <p:cNvPicPr>
            <a:picLocks noChangeAspect="1"/>
          </p:cNvPicPr>
          <p:nvPr/>
        </p:nvPicPr>
        <p:blipFill rotWithShape="1">
          <a:blip r:embed="rId4"/>
          <a:srcRect l="17959" t="5552" r="18367" b="12406"/>
          <a:stretch/>
        </p:blipFill>
        <p:spPr>
          <a:xfrm>
            <a:off x="6462647" y="2245126"/>
            <a:ext cx="556382" cy="778592"/>
          </a:xfrm>
          <a:prstGeom prst="rect">
            <a:avLst/>
          </a:prstGeom>
          <a:ln>
            <a:solidFill>
              <a:schemeClr val="tx1"/>
            </a:solidFill>
          </a:ln>
        </p:spPr>
      </p:pic>
      <p:pic>
        <p:nvPicPr>
          <p:cNvPr id="9" name="Picture 9" descr="Graphical user interface, application&#10;&#10;Description automatically generated">
            <a:extLst>
              <a:ext uri="{FF2B5EF4-FFF2-40B4-BE49-F238E27FC236}">
                <a16:creationId xmlns:a16="http://schemas.microsoft.com/office/drawing/2014/main" id="{4A6AA1E7-95CB-B466-2FE9-409A99F028F5}"/>
              </a:ext>
            </a:extLst>
          </p:cNvPr>
          <p:cNvPicPr>
            <a:picLocks noChangeAspect="1"/>
          </p:cNvPicPr>
          <p:nvPr/>
        </p:nvPicPr>
        <p:blipFill>
          <a:blip r:embed="rId5"/>
          <a:stretch>
            <a:fillRect/>
          </a:stretch>
        </p:blipFill>
        <p:spPr>
          <a:xfrm>
            <a:off x="6114800" y="948145"/>
            <a:ext cx="1356692" cy="1172507"/>
          </a:xfrm>
          <a:prstGeom prst="rect">
            <a:avLst/>
          </a:prstGeom>
          <a:ln>
            <a:solidFill>
              <a:schemeClr val="tx1"/>
            </a:solidFill>
          </a:ln>
        </p:spPr>
      </p:pic>
    </p:spTree>
    <p:extLst>
      <p:ext uri="{BB962C8B-B14F-4D97-AF65-F5344CB8AC3E}">
        <p14:creationId xmlns:p14="http://schemas.microsoft.com/office/powerpoint/2010/main" val="42790405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a:solidFill>
            <a:srgbClr val="FF9900"/>
          </a:solidFill>
        </p:spPr>
        <p:txBody>
          <a:bodyPr spcFirstLastPara="1" wrap="square" lIns="68580" tIns="34290" rIns="68580" bIns="34290" anchor="ctr" anchorCtr="0">
            <a:normAutofit/>
          </a:bodyPr>
          <a:lstStyle/>
          <a:p>
            <a:r>
              <a:rPr lang="en-US">
                <a:latin typeface="Poppins"/>
                <a:cs typeface="Arial"/>
              </a:rPr>
              <a:t>Signing the TOMS CAASPP Affidavit</a:t>
            </a:r>
          </a:p>
        </p:txBody>
      </p:sp>
      <p:sp>
        <p:nvSpPr>
          <p:cNvPr id="7" name="Text Placeholder 6">
            <a:extLst>
              <a:ext uri="{FF2B5EF4-FFF2-40B4-BE49-F238E27FC236}">
                <a16:creationId xmlns:a16="http://schemas.microsoft.com/office/drawing/2014/main" id="{06E7DE6C-D327-2D4F-52D0-2825548F782E}"/>
              </a:ext>
            </a:extLst>
          </p:cNvPr>
          <p:cNvSpPr>
            <a:spLocks noGrp="1"/>
          </p:cNvSpPr>
          <p:nvPr>
            <p:ph type="body" idx="13"/>
          </p:nvPr>
        </p:nvSpPr>
        <p:spPr/>
        <p:txBody>
          <a:bodyPr spcFirstLastPara="1" wrap="square" lIns="68580" tIns="34290" rIns="68580" bIns="34290" anchor="t" anchorCtr="0">
            <a:normAutofit/>
          </a:bodyPr>
          <a:lstStyle/>
          <a:p>
            <a:pPr marL="4445">
              <a:buNone/>
            </a:pPr>
            <a:endParaRPr lang="en-US" sz="1650"/>
          </a:p>
          <a:p>
            <a:pPr lvl="1"/>
            <a:endParaRPr lang="en-US"/>
          </a:p>
          <a:p>
            <a:endParaRPr lang="en-US"/>
          </a:p>
        </p:txBody>
      </p:sp>
      <p:sp>
        <p:nvSpPr>
          <p:cNvPr id="10" name="Footer Placeholder 9">
            <a:extLst>
              <a:ext uri="{FF2B5EF4-FFF2-40B4-BE49-F238E27FC236}">
                <a16:creationId xmlns:a16="http://schemas.microsoft.com/office/drawing/2014/main" id="{AE966EA2-FD0E-4236-C916-AADF0E4402A3}"/>
              </a:ext>
            </a:extLst>
          </p:cNvPr>
          <p:cNvSpPr>
            <a:spLocks noGrp="1"/>
          </p:cNvSpPr>
          <p:nvPr>
            <p:ph type="ftr" sz="quarter" idx="11"/>
          </p:nvPr>
        </p:nvSpPr>
        <p:spPr/>
        <p:txBody>
          <a:bodyPr/>
          <a:lstStyle/>
          <a:p>
            <a:r>
              <a:rPr lang="en-US"/>
              <a:t>2023-24 CAASPP Fall Coordinator Training</a:t>
            </a:r>
          </a:p>
        </p:txBody>
      </p:sp>
      <p:sp>
        <p:nvSpPr>
          <p:cNvPr id="11" name="Rounded Rectangular Callout 6">
            <a:extLst>
              <a:ext uri="{FF2B5EF4-FFF2-40B4-BE49-F238E27FC236}">
                <a16:creationId xmlns:a16="http://schemas.microsoft.com/office/drawing/2014/main" id="{80A36CD0-F29B-7295-B9D5-4E708937524D}"/>
              </a:ext>
            </a:extLst>
          </p:cNvPr>
          <p:cNvSpPr/>
          <p:nvPr/>
        </p:nvSpPr>
        <p:spPr>
          <a:xfrm>
            <a:off x="6637892" y="1045494"/>
            <a:ext cx="1410865" cy="450944"/>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a:solidFill>
                  <a:schemeClr val="tx1"/>
                </a:solidFill>
                <a:cs typeface="Arial"/>
              </a:rPr>
              <a:t>1. Access TOMS via caaspp.org </a:t>
            </a:r>
            <a:endParaRPr lang="en-US" sz="1100" kern="1200">
              <a:solidFill>
                <a:schemeClr val="tx1"/>
              </a:solidFill>
              <a:cs typeface="Arial"/>
            </a:endParaRPr>
          </a:p>
        </p:txBody>
      </p:sp>
      <p:sp>
        <p:nvSpPr>
          <p:cNvPr id="13" name="Rounded Rectangular Callout 6">
            <a:extLst>
              <a:ext uri="{FF2B5EF4-FFF2-40B4-BE49-F238E27FC236}">
                <a16:creationId xmlns:a16="http://schemas.microsoft.com/office/drawing/2014/main" id="{08155B88-76F3-91AF-A457-E678102F45C3}"/>
              </a:ext>
            </a:extLst>
          </p:cNvPr>
          <p:cNvSpPr/>
          <p:nvPr/>
        </p:nvSpPr>
        <p:spPr>
          <a:xfrm>
            <a:off x="6618843" y="1938950"/>
            <a:ext cx="1504459" cy="81727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defRPr/>
            </a:pPr>
            <a:r>
              <a:rPr lang="en-US" sz="1100">
                <a:solidFill>
                  <a:schemeClr val="tx1"/>
                </a:solidFill>
                <a:cs typeface="Arial"/>
              </a:rPr>
              <a:t>2. Click the CAASPP TE Role and the affidavit will populate.  </a:t>
            </a:r>
            <a:endParaRPr lang="en-US" sz="1100" kern="1200">
              <a:solidFill>
                <a:schemeClr val="tx1"/>
              </a:solidFill>
              <a:cs typeface="Arial"/>
            </a:endParaRPr>
          </a:p>
        </p:txBody>
      </p:sp>
      <p:sp>
        <p:nvSpPr>
          <p:cNvPr id="14" name="Rounded Rectangular Callout 6">
            <a:extLst>
              <a:ext uri="{FF2B5EF4-FFF2-40B4-BE49-F238E27FC236}">
                <a16:creationId xmlns:a16="http://schemas.microsoft.com/office/drawing/2014/main" id="{85302EE2-8E23-3172-94A1-43CBDD4F2DBD}"/>
              </a:ext>
            </a:extLst>
          </p:cNvPr>
          <p:cNvSpPr/>
          <p:nvPr/>
        </p:nvSpPr>
        <p:spPr>
          <a:xfrm>
            <a:off x="6615529" y="3032493"/>
            <a:ext cx="1433228" cy="1551443"/>
          </a:xfrm>
          <a:prstGeom prst="wedgeRoundRectCallout">
            <a:avLst>
              <a:gd name="adj1" fmla="val -68754"/>
              <a:gd name="adj2" fmla="val -17875"/>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cs typeface="Arial" panose="020B0604020202020204" pitchFamily="34" charset="0"/>
              </a:rPr>
              <a:t>3. Read the affidavit, sign, and submit. </a:t>
            </a:r>
          </a:p>
          <a:p>
            <a:pPr algn="ctr" defTabSz="514350">
              <a:spcBef>
                <a:spcPct val="0"/>
              </a:spcBef>
              <a:spcAft>
                <a:spcPct val="0"/>
              </a:spcAft>
              <a:defRPr/>
            </a:pPr>
            <a:endParaRPr lang="en-US" sz="1100">
              <a:solidFill>
                <a:schemeClr val="tx1"/>
              </a:solidFill>
              <a:cs typeface="Arial" panose="020B0604020202020204" pitchFamily="34" charset="0"/>
            </a:endParaRPr>
          </a:p>
          <a:p>
            <a:pPr algn="ctr" defTabSz="514350">
              <a:spcBef>
                <a:spcPct val="0"/>
              </a:spcBef>
              <a:spcAft>
                <a:spcPct val="0"/>
              </a:spcAft>
              <a:defRPr/>
            </a:pPr>
            <a:r>
              <a:rPr lang="en-US" sz="1100">
                <a:solidFill>
                  <a:schemeClr val="tx1"/>
                </a:solidFill>
                <a:cs typeface="Arial"/>
              </a:rPr>
              <a:t>CAA for Science test sessions can be created in 2-3 hours.</a:t>
            </a:r>
          </a:p>
        </p:txBody>
      </p:sp>
      <p:sp>
        <p:nvSpPr>
          <p:cNvPr id="15" name="Text Placeholder 2">
            <a:extLst>
              <a:ext uri="{FF2B5EF4-FFF2-40B4-BE49-F238E27FC236}">
                <a16:creationId xmlns:a16="http://schemas.microsoft.com/office/drawing/2014/main" id="{05FD706D-8BF2-1313-5525-7AB7F51116A3}"/>
              </a:ext>
            </a:extLst>
          </p:cNvPr>
          <p:cNvSpPr txBox="1">
            <a:spLocks/>
          </p:cNvSpPr>
          <p:nvPr/>
        </p:nvSpPr>
        <p:spPr>
          <a:xfrm>
            <a:off x="491778" y="2871581"/>
            <a:ext cx="3135086" cy="1319419"/>
          </a:xfrm>
          <a:prstGeom prst="rect">
            <a:avLst/>
          </a:prstGeom>
          <a:solidFill>
            <a:srgbClr val="FFFF00"/>
          </a:solidFill>
          <a:ln>
            <a:solidFill>
              <a:srgbClr val="FF0000"/>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defTabSz="514350" fontAlgn="base">
              <a:spcBef>
                <a:spcPct val="0"/>
              </a:spcBef>
              <a:spcAft>
                <a:spcPct val="0"/>
              </a:spcAft>
              <a:buClrTx/>
              <a:defRPr/>
            </a:pPr>
            <a:r>
              <a:rPr lang="en-US" sz="1600" b="1" dirty="0">
                <a:solidFill>
                  <a:srgbClr val="FF0000"/>
                </a:solidFill>
                <a:cs typeface="Arial" panose="020B0604020202020204" pitchFamily="34" charset="0"/>
              </a:rPr>
              <a:t>IMPORTANT!</a:t>
            </a:r>
          </a:p>
          <a:p>
            <a:pPr algn="ctr" defTabSz="514350">
              <a:spcBef>
                <a:spcPct val="0"/>
              </a:spcBef>
              <a:spcAft>
                <a:spcPct val="0"/>
              </a:spcAft>
              <a:buClrTx/>
              <a:defRPr/>
            </a:pPr>
            <a:r>
              <a:rPr lang="en-US" sz="1600" b="1" dirty="0">
                <a:solidFill>
                  <a:srgbClr val="FF0000"/>
                </a:solidFill>
                <a:cs typeface="Arial" panose="020B0604020202020204" pitchFamily="34" charset="0"/>
              </a:rPr>
              <a:t>TEs Sign </a:t>
            </a:r>
            <a:r>
              <a:rPr lang="en-US" sz="1600" b="1" u="sng" dirty="0">
                <a:solidFill>
                  <a:srgbClr val="FF0000"/>
                </a:solidFill>
                <a:cs typeface="Arial" panose="020B0604020202020204" pitchFamily="34" charset="0"/>
              </a:rPr>
              <a:t>3</a:t>
            </a:r>
            <a:r>
              <a:rPr lang="en-US" sz="1600" b="1" dirty="0">
                <a:solidFill>
                  <a:srgbClr val="FF0000"/>
                </a:solidFill>
                <a:cs typeface="Arial" panose="020B0604020202020204" pitchFamily="34" charset="0"/>
              </a:rPr>
              <a:t> Affidavits!</a:t>
            </a:r>
          </a:p>
          <a:p>
            <a:pPr marL="257175" indent="-257175" defTabSz="514350" fontAlgn="base">
              <a:spcBef>
                <a:spcPct val="0"/>
              </a:spcBef>
              <a:spcAft>
                <a:spcPct val="0"/>
              </a:spcAft>
              <a:buSzPct val="100000"/>
              <a:buFont typeface="+mj-lt"/>
              <a:buAutoNum type="arabicPeriod"/>
              <a:defRPr/>
            </a:pPr>
            <a:r>
              <a:rPr lang="en-US" sz="1600" b="1" dirty="0">
                <a:solidFill>
                  <a:srgbClr val="FF0000"/>
                </a:solidFill>
                <a:cs typeface="Arial" panose="020B0604020202020204" pitchFamily="34" charset="0"/>
              </a:rPr>
              <a:t>STB Portal</a:t>
            </a:r>
          </a:p>
          <a:p>
            <a:pPr marL="257175" indent="-257175" defTabSz="514350" fontAlgn="base">
              <a:spcBef>
                <a:spcPct val="0"/>
              </a:spcBef>
              <a:spcAft>
                <a:spcPct val="0"/>
              </a:spcAft>
              <a:buSzPct val="100000"/>
              <a:buFont typeface="+mj-lt"/>
              <a:buAutoNum type="arabicPeriod"/>
              <a:defRPr/>
            </a:pPr>
            <a:r>
              <a:rPr lang="en-US" sz="1600" b="1" dirty="0">
                <a:solidFill>
                  <a:srgbClr val="FF0000"/>
                </a:solidFill>
                <a:cs typeface="Arial" panose="020B0604020202020204" pitchFamily="34" charset="0"/>
              </a:rPr>
              <a:t>Moodle</a:t>
            </a:r>
          </a:p>
          <a:p>
            <a:pPr marL="257175" indent="-257175" defTabSz="514350" fontAlgn="base">
              <a:spcBef>
                <a:spcPct val="0"/>
              </a:spcBef>
              <a:spcAft>
                <a:spcPct val="0"/>
              </a:spcAft>
              <a:buSzPct val="100000"/>
              <a:buFont typeface="+mj-lt"/>
              <a:buAutoNum type="arabicPeriod"/>
              <a:defRPr/>
            </a:pPr>
            <a:r>
              <a:rPr lang="en-US" sz="1600" b="1" dirty="0">
                <a:solidFill>
                  <a:srgbClr val="FF0000"/>
                </a:solidFill>
                <a:cs typeface="Arial" panose="020B0604020202020204" pitchFamily="34" charset="0"/>
              </a:rPr>
              <a:t>TOMS</a:t>
            </a:r>
          </a:p>
        </p:txBody>
      </p:sp>
      <p:sp>
        <p:nvSpPr>
          <p:cNvPr id="4" name="Text Placeholder 2">
            <a:extLst>
              <a:ext uri="{FF2B5EF4-FFF2-40B4-BE49-F238E27FC236}">
                <a16:creationId xmlns:a16="http://schemas.microsoft.com/office/drawing/2014/main" id="{B061A808-3DA0-56D3-FAD5-28056B32D597}"/>
              </a:ext>
            </a:extLst>
          </p:cNvPr>
          <p:cNvSpPr txBox="1">
            <a:spLocks/>
          </p:cNvSpPr>
          <p:nvPr/>
        </p:nvSpPr>
        <p:spPr>
          <a:xfrm>
            <a:off x="790467" y="1041054"/>
            <a:ext cx="2721278" cy="1230866"/>
          </a:xfrm>
          <a:prstGeom prst="rect">
            <a:avLst/>
          </a:prstGeom>
          <a:noFill/>
          <a:ln>
            <a:solidFill>
              <a:schemeClr val="tx1"/>
            </a:solidFill>
          </a:ln>
        </p:spPr>
        <p:txBody>
          <a:bodyPr lIns="68580" tIns="34290" rIns="68580" bIns="34290" anchor="t">
            <a:no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marL="4445" indent="-317500" algn="ctr" defTabSz="514350">
              <a:spcAft>
                <a:spcPts val="300"/>
              </a:spcAft>
              <a:defRPr/>
            </a:pPr>
            <a:r>
              <a:rPr lang="en-US" sz="1700" b="1">
                <a:cs typeface="Arial"/>
              </a:rPr>
              <a:t>AFTER CREATING THEIR PASSWORD</a:t>
            </a:r>
            <a:r>
              <a:rPr lang="en-US" sz="1700">
                <a:cs typeface="Arial"/>
              </a:rPr>
              <a:t>, CAA TEs must sign the </a:t>
            </a:r>
            <a:endParaRPr lang="en-US" sz="1700">
              <a:cs typeface="Arial" panose="020B0604020202020204" pitchFamily="34" charset="0"/>
            </a:endParaRPr>
          </a:p>
          <a:p>
            <a:pPr marL="4445" indent="-317500" algn="ctr" defTabSz="514350">
              <a:spcAft>
                <a:spcPts val="300"/>
              </a:spcAft>
              <a:defRPr/>
            </a:pPr>
            <a:r>
              <a:rPr lang="en-US" sz="1700">
                <a:highlight>
                  <a:srgbClr val="00FFFF"/>
                </a:highlight>
                <a:cs typeface="Arial" panose="020B0604020202020204" pitchFamily="34" charset="0"/>
              </a:rPr>
              <a:t>TOMS affidavit</a:t>
            </a:r>
            <a:r>
              <a:rPr lang="en-US" sz="1700">
                <a:cs typeface="Arial" panose="020B0604020202020204" pitchFamily="34" charset="0"/>
              </a:rPr>
              <a:t>.</a:t>
            </a:r>
          </a:p>
          <a:p>
            <a:pPr marL="4445" indent="-317500" defTabSz="514350">
              <a:spcAft>
                <a:spcPts val="300"/>
              </a:spcAft>
              <a:defRPr/>
            </a:pPr>
            <a:endParaRPr lang="en-US" sz="1700">
              <a:cs typeface="Arial"/>
            </a:endParaRPr>
          </a:p>
          <a:p>
            <a:pPr algn="ctr" defTabSz="514350">
              <a:spcBef>
                <a:spcPct val="0"/>
              </a:spcBef>
              <a:spcAft>
                <a:spcPct val="0"/>
              </a:spcAft>
              <a:buClrTx/>
              <a:defRPr/>
            </a:pPr>
            <a:endParaRPr lang="en-US" sz="1350" b="1">
              <a:cs typeface="Arial" panose="020B0604020202020204" pitchFamily="34" charset="0"/>
            </a:endParaRPr>
          </a:p>
        </p:txBody>
      </p:sp>
      <p:pic>
        <p:nvPicPr>
          <p:cNvPr id="5" name="Picture 4" descr="A green background with black text&#10;&#10;Description automatically generated">
            <a:extLst>
              <a:ext uri="{FF2B5EF4-FFF2-40B4-BE49-F238E27FC236}">
                <a16:creationId xmlns:a16="http://schemas.microsoft.com/office/drawing/2014/main" id="{941A0D81-4040-D0A5-0C49-827F633ADE90}"/>
              </a:ext>
            </a:extLst>
          </p:cNvPr>
          <p:cNvPicPr>
            <a:picLocks noChangeAspect="1"/>
          </p:cNvPicPr>
          <p:nvPr/>
        </p:nvPicPr>
        <p:blipFill>
          <a:blip r:embed="rId4"/>
          <a:stretch>
            <a:fillRect/>
          </a:stretch>
        </p:blipFill>
        <p:spPr>
          <a:xfrm>
            <a:off x="3822031" y="979481"/>
            <a:ext cx="2402306" cy="45278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08929F3C-2683-06EB-6914-70DA678091A3}"/>
              </a:ext>
            </a:extLst>
          </p:cNvPr>
          <p:cNvPicPr>
            <a:picLocks noChangeAspect="1"/>
          </p:cNvPicPr>
          <p:nvPr/>
        </p:nvPicPr>
        <p:blipFill>
          <a:blip r:embed="rId5"/>
          <a:stretch>
            <a:fillRect/>
          </a:stretch>
        </p:blipFill>
        <p:spPr>
          <a:xfrm>
            <a:off x="3826629" y="1470886"/>
            <a:ext cx="2401268" cy="1543050"/>
          </a:xfrm>
          <a:prstGeom prst="rect">
            <a:avLst/>
          </a:prstGeom>
        </p:spPr>
      </p:pic>
      <p:pic>
        <p:nvPicPr>
          <p:cNvPr id="16" name="Picture 15" descr="A screenshot of a computer screen&#10;&#10;Description automatically generated">
            <a:extLst>
              <a:ext uri="{FF2B5EF4-FFF2-40B4-BE49-F238E27FC236}">
                <a16:creationId xmlns:a16="http://schemas.microsoft.com/office/drawing/2014/main" id="{BA2EF3D1-D414-ECFF-A1B8-515DFFF9A7CF}"/>
              </a:ext>
            </a:extLst>
          </p:cNvPr>
          <p:cNvPicPr>
            <a:picLocks noChangeAspect="1"/>
          </p:cNvPicPr>
          <p:nvPr/>
        </p:nvPicPr>
        <p:blipFill>
          <a:blip r:embed="rId6"/>
          <a:stretch>
            <a:fillRect/>
          </a:stretch>
        </p:blipFill>
        <p:spPr>
          <a:xfrm>
            <a:off x="3830017" y="3063100"/>
            <a:ext cx="2394490" cy="1613266"/>
          </a:xfrm>
          <a:prstGeom prst="rect">
            <a:avLst/>
          </a:prstGeom>
          <a:ln>
            <a:solidFill>
              <a:schemeClr val="tx1"/>
            </a:solidFill>
          </a:ln>
        </p:spPr>
      </p:pic>
    </p:spTree>
    <p:extLst>
      <p:ext uri="{BB962C8B-B14F-4D97-AF65-F5344CB8AC3E}">
        <p14:creationId xmlns:p14="http://schemas.microsoft.com/office/powerpoint/2010/main" val="17971066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
            <a:extLst>
              <a:ext uri="{FF2B5EF4-FFF2-40B4-BE49-F238E27FC236}">
                <a16:creationId xmlns:a16="http://schemas.microsoft.com/office/drawing/2014/main" id="{9692405A-09A0-0371-81EB-3B04CDC2DAE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64676" y="1419359"/>
            <a:ext cx="8048766" cy="3234539"/>
          </a:xfrm>
          <a:prstGeom prst="rect">
            <a:avLst/>
          </a:prstGeom>
        </p:spPr>
      </p:pic>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a:t>Critical Link #2: CAASPP.org</a:t>
            </a:r>
          </a:p>
        </p:txBody>
      </p:sp>
      <p:sp>
        <p:nvSpPr>
          <p:cNvPr id="9" name="TextBox 8">
            <a:extLst>
              <a:ext uri="{FF2B5EF4-FFF2-40B4-BE49-F238E27FC236}">
                <a16:creationId xmlns:a16="http://schemas.microsoft.com/office/drawing/2014/main" id="{43401847-7801-AA9B-EEF3-37D41926A4A2}"/>
              </a:ext>
            </a:extLst>
          </p:cNvPr>
          <p:cNvSpPr txBox="1"/>
          <p:nvPr/>
        </p:nvSpPr>
        <p:spPr>
          <a:xfrm>
            <a:off x="41375" y="918318"/>
            <a:ext cx="9102625" cy="307777"/>
          </a:xfrm>
          <a:prstGeom prst="rect">
            <a:avLst/>
          </a:prstGeom>
          <a:noFill/>
        </p:spPr>
        <p:txBody>
          <a:bodyPr wrap="square" lIns="91440" tIns="45720" rIns="91440" bIns="45720" anchor="t">
            <a:spAutoFit/>
          </a:bodyPr>
          <a:lstStyle/>
          <a:p>
            <a:pPr algn="ctr"/>
            <a:r>
              <a:rPr lang="en-US">
                <a:latin typeface="Poppins"/>
                <a:hlinkClick r:id="rId4"/>
              </a:rPr>
              <a:t>https://www.caaspp.org/</a:t>
            </a:r>
            <a:r>
              <a:rPr lang="en-US">
                <a:latin typeface="Poppins"/>
              </a:rPr>
              <a:t> </a:t>
            </a:r>
          </a:p>
        </p:txBody>
      </p:sp>
      <p:sp>
        <p:nvSpPr>
          <p:cNvPr id="10" name="Footer Placeholder 9">
            <a:extLst>
              <a:ext uri="{FF2B5EF4-FFF2-40B4-BE49-F238E27FC236}">
                <a16:creationId xmlns:a16="http://schemas.microsoft.com/office/drawing/2014/main" id="{A74CA840-1EBF-7A1B-9F22-B2B06B45238B}"/>
              </a:ext>
            </a:extLst>
          </p:cNvPr>
          <p:cNvSpPr>
            <a:spLocks noGrp="1"/>
          </p:cNvSpPr>
          <p:nvPr>
            <p:ph type="ftr" sz="quarter" idx="11"/>
          </p:nvPr>
        </p:nvSpPr>
        <p:spPr/>
        <p:txBody>
          <a:bodyPr/>
          <a:lstStyle/>
          <a:p>
            <a:r>
              <a:rPr lang="en-US"/>
              <a:t>2023-24 CAASPP Fall Coordinator Training</a:t>
            </a:r>
          </a:p>
        </p:txBody>
      </p:sp>
      <p:sp>
        <p:nvSpPr>
          <p:cNvPr id="8" name="Down Arrow 16">
            <a:extLst>
              <a:ext uri="{FF2B5EF4-FFF2-40B4-BE49-F238E27FC236}">
                <a16:creationId xmlns:a16="http://schemas.microsoft.com/office/drawing/2014/main" id="{D55F8A47-E297-9573-3177-5905CC2D3A66}"/>
              </a:ext>
            </a:extLst>
          </p:cNvPr>
          <p:cNvSpPr/>
          <p:nvPr/>
        </p:nvSpPr>
        <p:spPr>
          <a:xfrm rot="16200000">
            <a:off x="378877" y="3754145"/>
            <a:ext cx="519798" cy="563177"/>
          </a:xfrm>
          <a:prstGeom prst="downArrow">
            <a:avLst>
              <a:gd name="adj1" fmla="val 50000"/>
              <a:gd name="adj2" fmla="val 455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ysClr val="windowText" lastClr="000000"/>
              </a:solidFill>
            </a:endParaRPr>
          </a:p>
        </p:txBody>
      </p:sp>
      <p:sp>
        <p:nvSpPr>
          <p:cNvPr id="12" name="Down Arrow 16">
            <a:extLst>
              <a:ext uri="{FF2B5EF4-FFF2-40B4-BE49-F238E27FC236}">
                <a16:creationId xmlns:a16="http://schemas.microsoft.com/office/drawing/2014/main" id="{D55F8A47-E297-9573-3177-5905CC2D3A66}"/>
              </a:ext>
            </a:extLst>
          </p:cNvPr>
          <p:cNvSpPr/>
          <p:nvPr/>
        </p:nvSpPr>
        <p:spPr>
          <a:xfrm rot="5400000">
            <a:off x="8364592" y="4125030"/>
            <a:ext cx="519798" cy="563177"/>
          </a:xfrm>
          <a:prstGeom prst="downArrow">
            <a:avLst>
              <a:gd name="adj1" fmla="val 50000"/>
              <a:gd name="adj2" fmla="val 455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ysClr val="windowText" lastClr="000000"/>
              </a:solidFill>
            </a:endParaRPr>
          </a:p>
        </p:txBody>
      </p:sp>
    </p:spTree>
    <p:extLst>
      <p:ext uri="{BB962C8B-B14F-4D97-AF65-F5344CB8AC3E}">
        <p14:creationId xmlns:p14="http://schemas.microsoft.com/office/powerpoint/2010/main" val="12412375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7AE4CD-841C-F24C-97E6-E0086D65064A}"/>
              </a:ext>
            </a:extLst>
          </p:cNvPr>
          <p:cNvSpPr>
            <a:spLocks noGrp="1"/>
          </p:cNvSpPr>
          <p:nvPr>
            <p:ph type="title"/>
          </p:nvPr>
        </p:nvSpPr>
        <p:spPr>
          <a:solidFill>
            <a:srgbClr val="FF9900"/>
          </a:solidFill>
        </p:spPr>
        <p:txBody>
          <a:bodyPr spcFirstLastPara="1" wrap="square" lIns="68580" tIns="34290" rIns="68580" bIns="34290" anchor="ctr" anchorCtr="0">
            <a:normAutofit/>
          </a:bodyPr>
          <a:lstStyle/>
          <a:p>
            <a:r>
              <a:rPr lang="en-US">
                <a:latin typeface="Poppins"/>
                <a:cs typeface="Arial"/>
              </a:rPr>
              <a:t>Signing the TOMS CAASPP Affidavit</a:t>
            </a:r>
            <a:endParaRPr lang="en-US">
              <a:latin typeface="Poppins"/>
            </a:endParaRPr>
          </a:p>
        </p:txBody>
      </p:sp>
      <p:sp>
        <p:nvSpPr>
          <p:cNvPr id="4" name="Footer Placeholder 3">
            <a:extLst>
              <a:ext uri="{FF2B5EF4-FFF2-40B4-BE49-F238E27FC236}">
                <a16:creationId xmlns:a16="http://schemas.microsoft.com/office/drawing/2014/main" id="{C699FE6F-9BCD-9441-878B-7C5713485180}"/>
              </a:ext>
            </a:extLst>
          </p:cNvPr>
          <p:cNvSpPr>
            <a:spLocks noGrp="1"/>
          </p:cNvSpPr>
          <p:nvPr>
            <p:ph type="ftr" sz="quarter" idx="11"/>
          </p:nvPr>
        </p:nvSpPr>
        <p:spPr/>
        <p:txBody>
          <a:bodyPr/>
          <a:lstStyle/>
          <a:p>
            <a:r>
              <a:rPr lang="en-US"/>
              <a:t>2023-24 CAASPP Fall Coordinator Training</a:t>
            </a:r>
          </a:p>
        </p:txBody>
      </p:sp>
      <p:sp>
        <p:nvSpPr>
          <p:cNvPr id="8" name="Text Placeholder 6">
            <a:extLst>
              <a:ext uri="{FF2B5EF4-FFF2-40B4-BE49-F238E27FC236}">
                <a16:creationId xmlns:a16="http://schemas.microsoft.com/office/drawing/2014/main" id="{EB02C612-3456-37F7-5C64-9C3F9B49237D}"/>
              </a:ext>
            </a:extLst>
          </p:cNvPr>
          <p:cNvSpPr txBox="1">
            <a:spLocks/>
          </p:cNvSpPr>
          <p:nvPr/>
        </p:nvSpPr>
        <p:spPr>
          <a:xfrm>
            <a:off x="323630" y="888516"/>
            <a:ext cx="3426152" cy="2636852"/>
          </a:xfrm>
          <a:prstGeom prst="rect">
            <a:avLst/>
          </a:prstGeom>
        </p:spPr>
        <p:txBody>
          <a:bodyPr lIns="68580" tIns="34290" rIns="68580" bIns="34290" anchor="t">
            <a:noAutofit/>
          </a:bodyPr>
          <a:lstStyle>
            <a:lvl1pPr marL="460375" indent="-460375" algn="l" rtl="0" eaLnBrk="1" latinLnBrk="0" hangingPunct="1">
              <a:spcBef>
                <a:spcPts val="700"/>
              </a:spcBef>
              <a:spcAft>
                <a:spcPts val="600"/>
              </a:spcAft>
              <a:buClr>
                <a:schemeClr val="accent1"/>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342900" indent="-342900">
              <a:buClr>
                <a:schemeClr val="accent1">
                  <a:lumMod val="50000"/>
                </a:schemeClr>
              </a:buClr>
            </a:pPr>
            <a:r>
              <a:rPr lang="en-US" sz="1500">
                <a:latin typeface="+mn-lt"/>
                <a:ea typeface="Tahoma"/>
                <a:cs typeface="Arial"/>
              </a:rPr>
              <a:t>If the TOMS affidavit has not been signed, CAA for Science Assessments will not be visible in the TA Interface and sessions cannot be created.</a:t>
            </a:r>
            <a:endParaRPr lang="en-US" sz="1500">
              <a:latin typeface="+mn-lt"/>
              <a:cs typeface="Arial"/>
            </a:endParaRPr>
          </a:p>
          <a:p>
            <a:pPr marL="342900" indent="-342900">
              <a:buClr>
                <a:schemeClr val="accent1">
                  <a:lumMod val="50000"/>
                </a:schemeClr>
              </a:buClr>
            </a:pPr>
            <a:r>
              <a:rPr lang="en-US" sz="1500">
                <a:latin typeface="+mn-lt"/>
                <a:ea typeface="Tahoma"/>
                <a:cs typeface="Arial"/>
              </a:rPr>
              <a:t>TEs will NOT be able to administer the CAA for Science until 2-3 hours AFTER signing the affidavit in TOMS.</a:t>
            </a:r>
          </a:p>
          <a:p>
            <a:pPr lvl="1">
              <a:buClr>
                <a:schemeClr val="accent1">
                  <a:lumMod val="75000"/>
                </a:schemeClr>
              </a:buClr>
            </a:pPr>
            <a:r>
              <a:rPr lang="en-US" sz="1400">
                <a:latin typeface="+mn-lt"/>
                <a:ea typeface="Tahoma"/>
                <a:cs typeface="Arial" panose="020B0604020202020204" pitchFamily="34" charset="0"/>
              </a:rPr>
              <a:t>This can affect your testing schedule!</a:t>
            </a:r>
            <a:endParaRPr lang="en-US" sz="1400">
              <a:latin typeface="+mn-lt"/>
              <a:cs typeface="Arial" panose="020B0604020202020204" pitchFamily="34" charset="0"/>
            </a:endParaRPr>
          </a:p>
          <a:p>
            <a:pPr>
              <a:buAutoNum type="arabicPeriod"/>
            </a:pPr>
            <a:endParaRPr lang="en-US" sz="1950">
              <a:latin typeface="+mn-lt"/>
              <a:cs typeface="Arial" panose="020B0604020202020204" pitchFamily="34" charset="0"/>
            </a:endParaRPr>
          </a:p>
          <a:p>
            <a:endParaRPr lang="en-US" sz="1950">
              <a:latin typeface="+mn-lt"/>
              <a:cs typeface="Arial" panose="020B0604020202020204" pitchFamily="34" charset="0"/>
            </a:endParaRPr>
          </a:p>
        </p:txBody>
      </p:sp>
      <p:pic>
        <p:nvPicPr>
          <p:cNvPr id="5" name="Picture 4" descr="A screenshot of a test&#10;&#10;Description automatically generated with low confidence">
            <a:extLst>
              <a:ext uri="{FF2B5EF4-FFF2-40B4-BE49-F238E27FC236}">
                <a16:creationId xmlns:a16="http://schemas.microsoft.com/office/drawing/2014/main" id="{24A0AF4A-8D99-8817-79B4-E36BFABB9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3763" y="1413323"/>
            <a:ext cx="3268266" cy="1016318"/>
          </a:xfrm>
          <a:prstGeom prst="rect">
            <a:avLst/>
          </a:prstGeom>
          <a:ln>
            <a:solidFill>
              <a:schemeClr val="tx1"/>
            </a:solidFill>
          </a:ln>
        </p:spPr>
      </p:pic>
      <p:sp>
        <p:nvSpPr>
          <p:cNvPr id="11" name="Rounded Rectangular Callout 6">
            <a:extLst>
              <a:ext uri="{FF2B5EF4-FFF2-40B4-BE49-F238E27FC236}">
                <a16:creationId xmlns:a16="http://schemas.microsoft.com/office/drawing/2014/main" id="{86DDCE0F-12B5-A0B9-5622-586692E6C2F7}"/>
              </a:ext>
            </a:extLst>
          </p:cNvPr>
          <p:cNvSpPr/>
          <p:nvPr/>
        </p:nvSpPr>
        <p:spPr>
          <a:xfrm>
            <a:off x="4903618" y="2569002"/>
            <a:ext cx="3848556" cy="702839"/>
          </a:xfrm>
          <a:prstGeom prst="wedgeRoundRectCallout">
            <a:avLst>
              <a:gd name="adj1" fmla="val 17826"/>
              <a:gd name="adj2" fmla="val 8340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ea typeface="Tahoma"/>
                <a:cs typeface="Arial" panose="020B0604020202020204" pitchFamily="34" charset="0"/>
              </a:rPr>
              <a:t>Coordinators should download the </a:t>
            </a:r>
            <a:r>
              <a:rPr lang="en-US" sz="1100" i="1">
                <a:solidFill>
                  <a:schemeClr val="tx1"/>
                </a:solidFill>
                <a:ea typeface="Tahoma"/>
                <a:cs typeface="Arial" panose="020B0604020202020204" pitchFamily="34" charset="0"/>
              </a:rPr>
              <a:t>Security Forms and Remote Administration Status Report</a:t>
            </a:r>
            <a:r>
              <a:rPr lang="en-US" sz="1100">
                <a:solidFill>
                  <a:schemeClr val="tx1"/>
                </a:solidFill>
                <a:ea typeface="Tahoma"/>
                <a:cs typeface="Arial" panose="020B0604020202020204" pitchFamily="34" charset="0"/>
              </a:rPr>
              <a:t> to see who has/has not signed the TOMS Affidavit.</a:t>
            </a:r>
            <a:endParaRPr lang="en-US" sz="1100">
              <a:solidFill>
                <a:schemeClr val="tx1"/>
              </a:solidFill>
              <a:cs typeface="Arial" panose="020B0604020202020204" pitchFamily="34" charset="0"/>
            </a:endParaRPr>
          </a:p>
        </p:txBody>
      </p:sp>
      <p:sp>
        <p:nvSpPr>
          <p:cNvPr id="2" name="Rounded Rectangular Callout 6">
            <a:extLst>
              <a:ext uri="{FF2B5EF4-FFF2-40B4-BE49-F238E27FC236}">
                <a16:creationId xmlns:a16="http://schemas.microsoft.com/office/drawing/2014/main" id="{7D9564CB-9166-6662-6ABA-A832B764CE25}"/>
              </a:ext>
            </a:extLst>
          </p:cNvPr>
          <p:cNvSpPr/>
          <p:nvPr/>
        </p:nvSpPr>
        <p:spPr>
          <a:xfrm>
            <a:off x="4903618" y="985722"/>
            <a:ext cx="3848556" cy="238614"/>
          </a:xfrm>
          <a:prstGeom prst="wedgeRoundRectCallout">
            <a:avLst>
              <a:gd name="adj1" fmla="val 17826"/>
              <a:gd name="adj2" fmla="val 8340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ea typeface="Tahoma"/>
                <a:cs typeface="Arial"/>
              </a:rPr>
              <a:t>No CAA for Science assessments are available to select!</a:t>
            </a:r>
            <a:endParaRPr lang="en-US" sz="1100">
              <a:solidFill>
                <a:schemeClr val="tx1"/>
              </a:solidFill>
              <a:cs typeface="Arial"/>
            </a:endParaRPr>
          </a:p>
        </p:txBody>
      </p:sp>
      <p:pic>
        <p:nvPicPr>
          <p:cNvPr id="7" name="Picture 6" descr="A blue and yellow rectangular sign with white text&#10;&#10;Description automatically generated">
            <a:extLst>
              <a:ext uri="{FF2B5EF4-FFF2-40B4-BE49-F238E27FC236}">
                <a16:creationId xmlns:a16="http://schemas.microsoft.com/office/drawing/2014/main" id="{A00C8EB2-6DA0-0B63-BC0B-5047A7336072}"/>
              </a:ext>
            </a:extLst>
          </p:cNvPr>
          <p:cNvPicPr>
            <a:picLocks noChangeAspect="1"/>
          </p:cNvPicPr>
          <p:nvPr/>
        </p:nvPicPr>
        <p:blipFill>
          <a:blip r:embed="rId5"/>
          <a:stretch>
            <a:fillRect/>
          </a:stretch>
        </p:blipFill>
        <p:spPr>
          <a:xfrm>
            <a:off x="2154265" y="3571561"/>
            <a:ext cx="6821191" cy="751326"/>
          </a:xfrm>
          <a:prstGeom prst="rect">
            <a:avLst/>
          </a:prstGeom>
          <a:ln>
            <a:solidFill>
              <a:schemeClr val="tx1"/>
            </a:solidFill>
          </a:ln>
        </p:spPr>
      </p:pic>
      <p:sp>
        <p:nvSpPr>
          <p:cNvPr id="14" name="Rectangle 13">
            <a:extLst>
              <a:ext uri="{FF2B5EF4-FFF2-40B4-BE49-F238E27FC236}">
                <a16:creationId xmlns:a16="http://schemas.microsoft.com/office/drawing/2014/main" id="{0A51C59B-DD8C-5B94-196A-064BA88A0C75}"/>
              </a:ext>
            </a:extLst>
          </p:cNvPr>
          <p:cNvSpPr/>
          <p:nvPr/>
        </p:nvSpPr>
        <p:spPr>
          <a:xfrm>
            <a:off x="6923891" y="3570704"/>
            <a:ext cx="2064488" cy="7482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noFill/>
            </a:endParaRPr>
          </a:p>
        </p:txBody>
      </p:sp>
    </p:spTree>
    <p:extLst>
      <p:ext uri="{BB962C8B-B14F-4D97-AF65-F5344CB8AC3E}">
        <p14:creationId xmlns:p14="http://schemas.microsoft.com/office/powerpoint/2010/main" val="2990173286"/>
      </p:ext>
    </p:extLst>
  </p:cSld>
  <p:clrMapOvr>
    <a:masterClrMapping/>
  </p:clrMapOvr>
  <p:extLst>
    <p:ext uri="{6950BFC3-D8DA-4A85-94F7-54DA5524770B}">
      <p188:commentRel xmlns:p188="http://schemas.microsoft.com/office/powerpoint/2018/8/main" r:id="rId3"/>
    </p:ext>
  </p:extLs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Session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Monitoring Test Completion</a:t>
            </a:r>
          </a:p>
        </p:txBody>
      </p:sp>
    </p:spTree>
    <p:extLst>
      <p:ext uri="{BB962C8B-B14F-4D97-AF65-F5344CB8AC3E}">
        <p14:creationId xmlns:p14="http://schemas.microsoft.com/office/powerpoint/2010/main" val="6434634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website">
            <a:extLst>
              <a:ext uri="{FF2B5EF4-FFF2-40B4-BE49-F238E27FC236}">
                <a16:creationId xmlns:a16="http://schemas.microsoft.com/office/drawing/2014/main" id="{A1133862-E2F5-55BD-70C1-0EBB88CC4D8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43308" y="867911"/>
            <a:ext cx="9101529" cy="3645618"/>
          </a:xfrm>
          <a:prstGeom prst="rect">
            <a:avLst/>
          </a:prstGeom>
        </p:spPr>
      </p:pic>
      <p:sp>
        <p:nvSpPr>
          <p:cNvPr id="15" name="Rectangle 14">
            <a:extLst>
              <a:ext uri="{FF2B5EF4-FFF2-40B4-BE49-F238E27FC236}">
                <a16:creationId xmlns:a16="http://schemas.microsoft.com/office/drawing/2014/main" id="{0118047D-6357-1643-8721-43B6F665C9F6}"/>
              </a:ext>
            </a:extLst>
          </p:cNvPr>
          <p:cNvSpPr/>
          <p:nvPr/>
        </p:nvSpPr>
        <p:spPr>
          <a:xfrm>
            <a:off x="5952258" y="2342640"/>
            <a:ext cx="3075635" cy="919393"/>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50">
                <a:cs typeface="Arial"/>
              </a:rPr>
              <a:t>Completion Status</a:t>
            </a:r>
          </a:p>
          <a:p>
            <a:pPr marL="213995" indent="-213995">
              <a:buFontTx/>
              <a:buChar char="-"/>
            </a:pPr>
            <a:r>
              <a:rPr lang="en-US" sz="1050">
                <a:cs typeface="Arial"/>
              </a:rPr>
              <a:t>This Report provides the most accurate and up-to-date results</a:t>
            </a:r>
            <a:endParaRPr lang="en-US" sz="1050">
              <a:cs typeface="Arial" panose="020B0604020202020204" pitchFamily="34" charset="0"/>
            </a:endParaRPr>
          </a:p>
          <a:p>
            <a:pPr marL="213995" indent="-213995">
              <a:buFontTx/>
              <a:buChar char="-"/>
            </a:pPr>
            <a:r>
              <a:rPr lang="en-US" sz="1050">
                <a:cs typeface="Arial"/>
              </a:rPr>
              <a:t>Monitor test completion status for CAASPP </a:t>
            </a:r>
            <a:endParaRPr lang="en-US" sz="1050">
              <a:cs typeface="Arial" panose="020B0604020202020204" pitchFamily="34" charset="0"/>
            </a:endParaRPr>
          </a:p>
          <a:p>
            <a:pPr marL="213995" indent="-213995">
              <a:buFontTx/>
              <a:buChar char="-"/>
            </a:pPr>
            <a:r>
              <a:rPr lang="en-US" sz="1050">
                <a:cs typeface="Arial"/>
              </a:rPr>
              <a:t>Run Reports several times per week</a:t>
            </a:r>
          </a:p>
        </p:txBody>
      </p:sp>
      <p:sp>
        <p:nvSpPr>
          <p:cNvPr id="2" name="Title 1">
            <a:extLst>
              <a:ext uri="{FF2B5EF4-FFF2-40B4-BE49-F238E27FC236}">
                <a16:creationId xmlns:a16="http://schemas.microsoft.com/office/drawing/2014/main" id="{A92E5DF2-22DB-34D2-50A4-44F414D8844F}"/>
              </a:ext>
            </a:extLst>
          </p:cNvPr>
          <p:cNvSpPr>
            <a:spLocks noGrp="1"/>
          </p:cNvSpPr>
          <p:nvPr>
            <p:ph type="title"/>
          </p:nvPr>
        </p:nvSpPr>
        <p:spPr>
          <a:solidFill>
            <a:srgbClr val="FF9900"/>
          </a:solidFill>
        </p:spPr>
        <p:txBody>
          <a:bodyPr>
            <a:normAutofit/>
          </a:bodyPr>
          <a:lstStyle/>
          <a:p>
            <a:r>
              <a:rPr lang="en-US">
                <a:cs typeface="Arial"/>
              </a:rPr>
              <a:t>CAASPP Website </a:t>
            </a:r>
            <a:endParaRPr lang="en-US"/>
          </a:p>
        </p:txBody>
      </p:sp>
      <p:sp>
        <p:nvSpPr>
          <p:cNvPr id="5" name="Footer Placeholder 4">
            <a:extLst>
              <a:ext uri="{FF2B5EF4-FFF2-40B4-BE49-F238E27FC236}">
                <a16:creationId xmlns:a16="http://schemas.microsoft.com/office/drawing/2014/main" id="{E5D868F2-E115-CA02-4153-F5DB7465E312}"/>
              </a:ext>
            </a:extLst>
          </p:cNvPr>
          <p:cNvSpPr>
            <a:spLocks noGrp="1"/>
          </p:cNvSpPr>
          <p:nvPr>
            <p:ph type="ftr" sz="quarter" idx="11"/>
          </p:nvPr>
        </p:nvSpPr>
        <p:spPr/>
        <p:txBody>
          <a:bodyPr/>
          <a:lstStyle/>
          <a:p>
            <a:r>
              <a:rPr lang="en-US"/>
              <a:t>2023-24 CAASPP Fall Coordinator Training</a:t>
            </a:r>
          </a:p>
        </p:txBody>
      </p:sp>
      <p:sp>
        <p:nvSpPr>
          <p:cNvPr id="16" name="Right Arrow 15">
            <a:extLst>
              <a:ext uri="{FF2B5EF4-FFF2-40B4-BE49-F238E27FC236}">
                <a16:creationId xmlns:a16="http://schemas.microsoft.com/office/drawing/2014/main" id="{B1AF0C7C-36D5-D14A-8E3F-7F3DF2893133}"/>
              </a:ext>
            </a:extLst>
          </p:cNvPr>
          <p:cNvSpPr/>
          <p:nvPr/>
        </p:nvSpPr>
        <p:spPr>
          <a:xfrm>
            <a:off x="2179643" y="4007774"/>
            <a:ext cx="342900" cy="45931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514441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5B7CFF02-53BB-DB40-B98D-713E977773F7}"/>
              </a:ext>
            </a:extLst>
          </p:cNvPr>
          <p:cNvPicPr>
            <a:picLocks noChangeAspect="1"/>
          </p:cNvPicPr>
          <p:nvPr/>
        </p:nvPicPr>
        <p:blipFill>
          <a:blip r:embed="rId3"/>
          <a:stretch>
            <a:fillRect/>
          </a:stretch>
        </p:blipFill>
        <p:spPr>
          <a:xfrm>
            <a:off x="3584655" y="1022831"/>
            <a:ext cx="2854088" cy="1976301"/>
          </a:xfrm>
          <a:prstGeom prst="rect">
            <a:avLst/>
          </a:prstGeom>
          <a:ln>
            <a:solidFill>
              <a:schemeClr val="tx1"/>
            </a:solidFill>
          </a:ln>
        </p:spPr>
      </p:pic>
      <p:pic>
        <p:nvPicPr>
          <p:cNvPr id="10" name="Picture 9" descr="A screenshot of a computer test&#10;&#10;Description automatically generated">
            <a:extLst>
              <a:ext uri="{FF2B5EF4-FFF2-40B4-BE49-F238E27FC236}">
                <a16:creationId xmlns:a16="http://schemas.microsoft.com/office/drawing/2014/main" id="{D960E3C6-4D9B-7108-F13F-32D54A12A796}"/>
              </a:ext>
            </a:extLst>
          </p:cNvPr>
          <p:cNvPicPr>
            <a:picLocks noChangeAspect="1"/>
          </p:cNvPicPr>
          <p:nvPr/>
        </p:nvPicPr>
        <p:blipFill rotWithShape="1">
          <a:blip r:embed="rId4"/>
          <a:srcRect l="13131" t="-999" r="16162" b="9717"/>
          <a:stretch/>
        </p:blipFill>
        <p:spPr>
          <a:xfrm>
            <a:off x="6850626" y="1020905"/>
            <a:ext cx="1939639" cy="2079978"/>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C51A5A7C-DCB9-D3DD-EF47-50B7A873DC0D}"/>
              </a:ext>
            </a:extLst>
          </p:cNvPr>
          <p:cNvPicPr>
            <a:picLocks noChangeAspect="1"/>
          </p:cNvPicPr>
          <p:nvPr/>
        </p:nvPicPr>
        <p:blipFill>
          <a:blip r:embed="rId5"/>
          <a:stretch>
            <a:fillRect/>
          </a:stretch>
        </p:blipFill>
        <p:spPr>
          <a:xfrm>
            <a:off x="376331" y="1017493"/>
            <a:ext cx="2743200" cy="1334306"/>
          </a:xfrm>
          <a:prstGeom prst="rect">
            <a:avLst/>
          </a:prstGeom>
          <a:ln>
            <a:solidFill>
              <a:schemeClr val="tx1"/>
            </a:solidFill>
          </a:ln>
        </p:spPr>
      </p:pic>
      <p:sp>
        <p:nvSpPr>
          <p:cNvPr id="8" name="Title 1">
            <a:extLst>
              <a:ext uri="{FF2B5EF4-FFF2-40B4-BE49-F238E27FC236}">
                <a16:creationId xmlns:a16="http://schemas.microsoft.com/office/drawing/2014/main" id="{F7C06A96-202C-2B4B-9A77-B111647BEA64}"/>
              </a:ext>
            </a:extLst>
          </p:cNvPr>
          <p:cNvSpPr>
            <a:spLocks noGrp="1"/>
          </p:cNvSpPr>
          <p:nvPr>
            <p:ph type="title"/>
          </p:nvPr>
        </p:nvSpPr>
        <p:spPr/>
        <p:txBody>
          <a:bodyPr>
            <a:normAutofit/>
          </a:bodyPr>
          <a:lstStyle/>
          <a:p>
            <a:r>
              <a:rPr lang="en-US"/>
              <a:t>Plan and Manage Testing Report</a:t>
            </a:r>
          </a:p>
        </p:txBody>
      </p:sp>
      <p:sp>
        <p:nvSpPr>
          <p:cNvPr id="6" name="Footer Placeholder 5">
            <a:extLst>
              <a:ext uri="{FF2B5EF4-FFF2-40B4-BE49-F238E27FC236}">
                <a16:creationId xmlns:a16="http://schemas.microsoft.com/office/drawing/2014/main" id="{9BC3F101-A033-0838-EAEE-4E68EC32BB92}"/>
              </a:ext>
            </a:extLst>
          </p:cNvPr>
          <p:cNvSpPr>
            <a:spLocks noGrp="1"/>
          </p:cNvSpPr>
          <p:nvPr>
            <p:ph type="ftr" sz="quarter" idx="11"/>
          </p:nvPr>
        </p:nvSpPr>
        <p:spPr/>
        <p:txBody>
          <a:bodyPr/>
          <a:lstStyle/>
          <a:p>
            <a:r>
              <a:rPr lang="en-US"/>
              <a:t>2023-24 CAASPP Fall Coordinator Training</a:t>
            </a:r>
          </a:p>
        </p:txBody>
      </p:sp>
      <p:sp>
        <p:nvSpPr>
          <p:cNvPr id="2" name="TextBox 1">
            <a:extLst>
              <a:ext uri="{FF2B5EF4-FFF2-40B4-BE49-F238E27FC236}">
                <a16:creationId xmlns:a16="http://schemas.microsoft.com/office/drawing/2014/main" id="{D7440CB0-C1C6-1047-8A49-5AA8CF5214C2}"/>
              </a:ext>
            </a:extLst>
          </p:cNvPr>
          <p:cNvSpPr txBox="1"/>
          <p:nvPr/>
        </p:nvSpPr>
        <p:spPr>
          <a:xfrm>
            <a:off x="446057" y="1156010"/>
            <a:ext cx="260008"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1</a:t>
            </a:r>
          </a:p>
        </p:txBody>
      </p:sp>
      <p:sp>
        <p:nvSpPr>
          <p:cNvPr id="15" name="TextBox 14">
            <a:extLst>
              <a:ext uri="{FF2B5EF4-FFF2-40B4-BE49-F238E27FC236}">
                <a16:creationId xmlns:a16="http://schemas.microsoft.com/office/drawing/2014/main" id="{DCB44D02-0F9C-8F44-B13F-F103DE058969}"/>
              </a:ext>
            </a:extLst>
          </p:cNvPr>
          <p:cNvSpPr txBox="1"/>
          <p:nvPr/>
        </p:nvSpPr>
        <p:spPr>
          <a:xfrm>
            <a:off x="6957582" y="1150620"/>
            <a:ext cx="263214" cy="253916"/>
          </a:xfrm>
          <a:prstGeom prst="rect">
            <a:avLst/>
          </a:prstGeom>
          <a:noFill/>
          <a:ln w="50800">
            <a:solidFill>
              <a:srgbClr val="FF0000"/>
            </a:solidFill>
          </a:ln>
        </p:spPr>
        <p:txBody>
          <a:bodyPr wrap="none" lIns="91440" tIns="45720" rIns="91440" bIns="45720" rtlCol="0" anchor="t">
            <a:spAutoFit/>
          </a:bodyPr>
          <a:lstStyle/>
          <a:p>
            <a:r>
              <a:rPr lang="en-US" sz="1050" b="1">
                <a:latin typeface="+mn-lt"/>
              </a:rPr>
              <a:t>3</a:t>
            </a:r>
          </a:p>
        </p:txBody>
      </p:sp>
      <p:sp>
        <p:nvSpPr>
          <p:cNvPr id="16" name="TextBox 15">
            <a:extLst>
              <a:ext uri="{FF2B5EF4-FFF2-40B4-BE49-F238E27FC236}">
                <a16:creationId xmlns:a16="http://schemas.microsoft.com/office/drawing/2014/main" id="{7FD0886F-AB35-8C4C-A8DC-5670E51222C7}"/>
              </a:ext>
            </a:extLst>
          </p:cNvPr>
          <p:cNvSpPr txBox="1"/>
          <p:nvPr/>
        </p:nvSpPr>
        <p:spPr>
          <a:xfrm>
            <a:off x="3680878" y="1154251"/>
            <a:ext cx="242149" cy="253916"/>
          </a:xfrm>
          <a:prstGeom prst="rect">
            <a:avLst/>
          </a:prstGeom>
          <a:noFill/>
          <a:ln w="50800">
            <a:solidFill>
              <a:srgbClr val="FF0000"/>
            </a:solidFill>
          </a:ln>
        </p:spPr>
        <p:txBody>
          <a:bodyPr wrap="square" lIns="91440" tIns="45720" rIns="91440" bIns="45720" rtlCol="0" anchor="t">
            <a:spAutoFit/>
          </a:bodyPr>
          <a:lstStyle/>
          <a:p>
            <a:r>
              <a:rPr lang="en-US" sz="1050" b="1">
                <a:latin typeface="+mn-lt"/>
              </a:rPr>
              <a:t>2</a:t>
            </a:r>
          </a:p>
        </p:txBody>
      </p:sp>
      <p:sp>
        <p:nvSpPr>
          <p:cNvPr id="3" name="TextBox 2">
            <a:extLst>
              <a:ext uri="{FF2B5EF4-FFF2-40B4-BE49-F238E27FC236}">
                <a16:creationId xmlns:a16="http://schemas.microsoft.com/office/drawing/2014/main" id="{C5F9C50E-58A6-CBC1-F77A-4767BBDD76CF}"/>
              </a:ext>
            </a:extLst>
          </p:cNvPr>
          <p:cNvSpPr txBox="1"/>
          <p:nvPr/>
        </p:nvSpPr>
        <p:spPr>
          <a:xfrm>
            <a:off x="6903867" y="2626657"/>
            <a:ext cx="1706299" cy="230832"/>
          </a:xfrm>
          <a:prstGeom prst="rect">
            <a:avLst/>
          </a:prstGeom>
          <a:noFill/>
          <a:ln w="50800">
            <a:solidFill>
              <a:srgbClr val="FF0000"/>
            </a:solidFill>
          </a:ln>
        </p:spPr>
        <p:txBody>
          <a:bodyPr wrap="square" lIns="68580" tIns="34290" rIns="68580" bIns="34290" rtlCol="0" anchor="t">
            <a:spAutoFit/>
          </a:bodyPr>
          <a:lstStyle/>
          <a:p>
            <a:endParaRPr lang="en-US" sz="1050"/>
          </a:p>
        </p:txBody>
      </p:sp>
    </p:spTree>
    <p:extLst>
      <p:ext uri="{BB962C8B-B14F-4D97-AF65-F5344CB8AC3E}">
        <p14:creationId xmlns:p14="http://schemas.microsoft.com/office/powerpoint/2010/main" val="5603730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3965925-5E1D-8215-B1A7-BBDEC46026A9}"/>
              </a:ext>
            </a:extLst>
          </p:cNvPr>
          <p:cNvPicPr>
            <a:picLocks noChangeAspect="1"/>
          </p:cNvPicPr>
          <p:nvPr/>
        </p:nvPicPr>
        <p:blipFill>
          <a:blip r:embed="rId3"/>
          <a:stretch>
            <a:fillRect/>
          </a:stretch>
        </p:blipFill>
        <p:spPr>
          <a:xfrm>
            <a:off x="1195886" y="879793"/>
            <a:ext cx="6521923" cy="3921296"/>
          </a:xfrm>
          <a:prstGeom prst="rect">
            <a:avLst/>
          </a:prstGeom>
          <a:ln>
            <a:solidFill>
              <a:schemeClr val="tx1"/>
            </a:solidFill>
          </a:ln>
        </p:spPr>
      </p:pic>
      <p:sp>
        <p:nvSpPr>
          <p:cNvPr id="4" name="Title 1">
            <a:extLst>
              <a:ext uri="{FF2B5EF4-FFF2-40B4-BE49-F238E27FC236}">
                <a16:creationId xmlns:a16="http://schemas.microsoft.com/office/drawing/2014/main" id="{44A3F55F-45D4-B046-B92E-ECB311B98520}"/>
              </a:ext>
            </a:extLst>
          </p:cNvPr>
          <p:cNvSpPr>
            <a:spLocks noGrp="1"/>
          </p:cNvSpPr>
          <p:nvPr>
            <p:ph type="title"/>
          </p:nvPr>
        </p:nvSpPr>
        <p:spPr>
          <a:solidFill>
            <a:srgbClr val="FF9900"/>
          </a:solidFill>
        </p:spPr>
        <p:txBody>
          <a:bodyPr>
            <a:normAutofit/>
          </a:bodyPr>
          <a:lstStyle/>
          <a:p>
            <a:r>
              <a:rPr lang="en-US"/>
              <a:t>Plan and Manage Testing Report</a:t>
            </a:r>
          </a:p>
        </p:txBody>
      </p:sp>
      <p:sp>
        <p:nvSpPr>
          <p:cNvPr id="5" name="Footer Placeholder 4">
            <a:extLst>
              <a:ext uri="{FF2B5EF4-FFF2-40B4-BE49-F238E27FC236}">
                <a16:creationId xmlns:a16="http://schemas.microsoft.com/office/drawing/2014/main" id="{539B5AE3-51C1-1A6B-88D9-AAAE564F90EF}"/>
              </a:ext>
            </a:extLst>
          </p:cNvPr>
          <p:cNvSpPr>
            <a:spLocks noGrp="1"/>
          </p:cNvSpPr>
          <p:nvPr>
            <p:ph type="ftr" sz="quarter" idx="11"/>
          </p:nvPr>
        </p:nvSpPr>
        <p:spPr/>
        <p:txBody>
          <a:bodyPr/>
          <a:lstStyle/>
          <a:p>
            <a:r>
              <a:rPr lang="en-US"/>
              <a:t>2023-24 CAASPP Fall Coordinator Training</a:t>
            </a:r>
          </a:p>
        </p:txBody>
      </p:sp>
      <p:sp>
        <p:nvSpPr>
          <p:cNvPr id="9" name="TextBox 8">
            <a:extLst>
              <a:ext uri="{FF2B5EF4-FFF2-40B4-BE49-F238E27FC236}">
                <a16:creationId xmlns:a16="http://schemas.microsoft.com/office/drawing/2014/main" id="{81B67910-D724-DB2E-F2E7-403F136F8EAD}"/>
              </a:ext>
            </a:extLst>
          </p:cNvPr>
          <p:cNvSpPr txBox="1"/>
          <p:nvPr/>
        </p:nvSpPr>
        <p:spPr>
          <a:xfrm>
            <a:off x="2648855" y="1590295"/>
            <a:ext cx="1250708" cy="407804"/>
          </a:xfrm>
          <a:prstGeom prst="rect">
            <a:avLst/>
          </a:prstGeom>
          <a:solidFill>
            <a:srgbClr val="00B0F0"/>
          </a:solidFill>
          <a:ln>
            <a:solidFill>
              <a:schemeClr val="tx1"/>
            </a:solidFill>
          </a:ln>
        </p:spPr>
        <p:txBody>
          <a:bodyPr wrap="square" lIns="68580" tIns="34290" rIns="68580" bIns="34290" rtlCol="0" anchor="t">
            <a:spAutoFit/>
          </a:bodyPr>
          <a:lstStyle/>
          <a:p>
            <a:pPr algn="ctr"/>
            <a:r>
              <a:rPr lang="en-US" sz="1100">
                <a:latin typeface="+mn-lt"/>
              </a:rPr>
              <a:t>Your school populates</a:t>
            </a:r>
          </a:p>
        </p:txBody>
      </p:sp>
      <p:sp>
        <p:nvSpPr>
          <p:cNvPr id="10" name="Speech Bubble: Rectangle 7">
            <a:extLst>
              <a:ext uri="{FF2B5EF4-FFF2-40B4-BE49-F238E27FC236}">
                <a16:creationId xmlns:a16="http://schemas.microsoft.com/office/drawing/2014/main" id="{FBEEA521-07A6-4745-A402-1D452B339C1A}"/>
              </a:ext>
            </a:extLst>
          </p:cNvPr>
          <p:cNvSpPr/>
          <p:nvPr/>
        </p:nvSpPr>
        <p:spPr>
          <a:xfrm>
            <a:off x="434906" y="3253040"/>
            <a:ext cx="1272137" cy="226196"/>
          </a:xfrm>
          <a:prstGeom prst="wedgeRectCallout">
            <a:avLst>
              <a:gd name="adj1" fmla="val 67057"/>
              <a:gd name="adj2" fmla="val 47534"/>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2. Select Filters</a:t>
            </a:r>
          </a:p>
        </p:txBody>
      </p:sp>
      <p:sp>
        <p:nvSpPr>
          <p:cNvPr id="14" name="Speech Bubble: Rectangle 7">
            <a:extLst>
              <a:ext uri="{FF2B5EF4-FFF2-40B4-BE49-F238E27FC236}">
                <a16:creationId xmlns:a16="http://schemas.microsoft.com/office/drawing/2014/main" id="{FBEEA521-07A6-4745-A402-1D452B339C1A}"/>
              </a:ext>
            </a:extLst>
          </p:cNvPr>
          <p:cNvSpPr/>
          <p:nvPr/>
        </p:nvSpPr>
        <p:spPr>
          <a:xfrm>
            <a:off x="2811630" y="2573066"/>
            <a:ext cx="1087165" cy="383260"/>
          </a:xfrm>
          <a:prstGeom prst="wedgeRectCallout">
            <a:avLst>
              <a:gd name="adj1" fmla="val -32864"/>
              <a:gd name="adj2" fmla="val 10726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1. Select Test</a:t>
            </a:r>
          </a:p>
        </p:txBody>
      </p:sp>
      <p:sp>
        <p:nvSpPr>
          <p:cNvPr id="16" name="Speech Bubble: Rectangle 7">
            <a:extLst>
              <a:ext uri="{FF2B5EF4-FFF2-40B4-BE49-F238E27FC236}">
                <a16:creationId xmlns:a16="http://schemas.microsoft.com/office/drawing/2014/main" id="{FBEEA521-07A6-4745-A402-1D452B339C1A}"/>
              </a:ext>
            </a:extLst>
          </p:cNvPr>
          <p:cNvSpPr/>
          <p:nvPr/>
        </p:nvSpPr>
        <p:spPr>
          <a:xfrm>
            <a:off x="5293407" y="4356763"/>
            <a:ext cx="1501789" cy="445263"/>
          </a:xfrm>
          <a:prstGeom prst="wedgeRectCallout">
            <a:avLst>
              <a:gd name="adj1" fmla="val -67056"/>
              <a:gd name="adj2" fmla="val 2230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100">
                <a:solidFill>
                  <a:srgbClr val="000000"/>
                </a:solidFill>
                <a:cs typeface="Arial" panose="020B0604020202020204" pitchFamily="34" charset="0"/>
              </a:rPr>
              <a:t>3. Generate (View) or Export Report</a:t>
            </a:r>
          </a:p>
        </p:txBody>
      </p:sp>
    </p:spTree>
    <p:extLst>
      <p:ext uri="{BB962C8B-B14F-4D97-AF65-F5344CB8AC3E}">
        <p14:creationId xmlns:p14="http://schemas.microsoft.com/office/powerpoint/2010/main" val="34605589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numbers and letters&#10;&#10;Description automatically generated">
            <a:extLst>
              <a:ext uri="{FF2B5EF4-FFF2-40B4-BE49-F238E27FC236}">
                <a16:creationId xmlns:a16="http://schemas.microsoft.com/office/drawing/2014/main" id="{66DBF536-10DD-E80E-226F-67D6EC4F6C13}"/>
              </a:ext>
            </a:extLst>
          </p:cNvPr>
          <p:cNvPicPr>
            <a:picLocks noChangeAspect="1"/>
          </p:cNvPicPr>
          <p:nvPr/>
        </p:nvPicPr>
        <p:blipFill>
          <a:blip r:embed="rId3"/>
          <a:stretch>
            <a:fillRect/>
          </a:stretch>
        </p:blipFill>
        <p:spPr>
          <a:xfrm>
            <a:off x="351429" y="1226846"/>
            <a:ext cx="8372900" cy="2792167"/>
          </a:xfrm>
          <a:prstGeom prst="rect">
            <a:avLst/>
          </a:prstGeom>
        </p:spPr>
      </p:pic>
      <p:sp>
        <p:nvSpPr>
          <p:cNvPr id="20" name="Title 1">
            <a:extLst>
              <a:ext uri="{FF2B5EF4-FFF2-40B4-BE49-F238E27FC236}">
                <a16:creationId xmlns:a16="http://schemas.microsoft.com/office/drawing/2014/main" id="{20457589-D593-E648-B365-ED482A03B2C7}"/>
              </a:ext>
            </a:extLst>
          </p:cNvPr>
          <p:cNvSpPr>
            <a:spLocks noGrp="1"/>
          </p:cNvSpPr>
          <p:nvPr>
            <p:ph type="title"/>
          </p:nvPr>
        </p:nvSpPr>
        <p:spPr>
          <a:solidFill>
            <a:srgbClr val="FF9900"/>
          </a:solidFill>
        </p:spPr>
        <p:txBody>
          <a:bodyPr>
            <a:normAutofit/>
          </a:bodyPr>
          <a:lstStyle/>
          <a:p>
            <a:r>
              <a:rPr lang="en-US"/>
              <a:t>Plan and Manage Testing Report</a:t>
            </a:r>
          </a:p>
        </p:txBody>
      </p:sp>
      <p:sp>
        <p:nvSpPr>
          <p:cNvPr id="6" name="Footer Placeholder 5">
            <a:extLst>
              <a:ext uri="{FF2B5EF4-FFF2-40B4-BE49-F238E27FC236}">
                <a16:creationId xmlns:a16="http://schemas.microsoft.com/office/drawing/2014/main" id="{1853395B-2EDE-F10C-FCA4-CFDB72138548}"/>
              </a:ext>
            </a:extLst>
          </p:cNvPr>
          <p:cNvSpPr>
            <a:spLocks noGrp="1"/>
          </p:cNvSpPr>
          <p:nvPr>
            <p:ph type="ftr" sz="quarter" idx="11"/>
          </p:nvPr>
        </p:nvSpPr>
        <p:spPr/>
        <p:txBody>
          <a:bodyPr/>
          <a:lstStyle/>
          <a:p>
            <a:r>
              <a:rPr lang="en-US"/>
              <a:t>2023-24 CAASPP Fall Coordinator Training</a:t>
            </a:r>
          </a:p>
        </p:txBody>
      </p:sp>
      <p:sp>
        <p:nvSpPr>
          <p:cNvPr id="3" name="Frame 2">
            <a:extLst>
              <a:ext uri="{FF2B5EF4-FFF2-40B4-BE49-F238E27FC236}">
                <a16:creationId xmlns:a16="http://schemas.microsoft.com/office/drawing/2014/main" id="{F1293A35-7F2D-774B-B918-1E2098475483}"/>
              </a:ext>
            </a:extLst>
          </p:cNvPr>
          <p:cNvSpPr/>
          <p:nvPr/>
        </p:nvSpPr>
        <p:spPr>
          <a:xfrm>
            <a:off x="5444386" y="1179200"/>
            <a:ext cx="453787" cy="2828407"/>
          </a:xfrm>
          <a:prstGeom prst="frame">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21" name="Speech Bubble: Rectangle 7">
            <a:extLst>
              <a:ext uri="{FF2B5EF4-FFF2-40B4-BE49-F238E27FC236}">
                <a16:creationId xmlns:a16="http://schemas.microsoft.com/office/drawing/2014/main" id="{400F077E-76F5-2347-8E50-8C5FD289350F}"/>
              </a:ext>
            </a:extLst>
          </p:cNvPr>
          <p:cNvSpPr/>
          <p:nvPr/>
        </p:nvSpPr>
        <p:spPr>
          <a:xfrm>
            <a:off x="2222880" y="4172939"/>
            <a:ext cx="6544387" cy="314379"/>
          </a:xfrm>
          <a:prstGeom prst="wedgeRectCallout">
            <a:avLst>
              <a:gd name="adj1" fmla="val 43175"/>
              <a:gd name="adj2" fmla="val -9887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rgbClr val="FF0000"/>
                </a:solidFill>
                <a:cs typeface="Arial" panose="020B0604020202020204" pitchFamily="34" charset="0"/>
              </a:rPr>
              <a:t>If the </a:t>
            </a:r>
            <a:r>
              <a:rPr lang="en-US" sz="1100" i="1">
                <a:solidFill>
                  <a:srgbClr val="FF0000"/>
                </a:solidFill>
                <a:cs typeface="Arial" panose="020B0604020202020204" pitchFamily="34" charset="0"/>
              </a:rPr>
              <a:t>Expiration Date </a:t>
            </a:r>
            <a:r>
              <a:rPr lang="en-US" sz="1100">
                <a:solidFill>
                  <a:srgbClr val="FF0000"/>
                </a:solidFill>
                <a:cs typeface="Arial" panose="020B0604020202020204" pitchFamily="34" charset="0"/>
              </a:rPr>
              <a:t> column indicates a date</a:t>
            </a:r>
            <a:r>
              <a:rPr lang="en-US" sz="1100" i="1">
                <a:solidFill>
                  <a:srgbClr val="FF0000"/>
                </a:solidFill>
                <a:cs typeface="Arial" panose="020B0604020202020204" pitchFamily="34" charset="0"/>
              </a:rPr>
              <a:t>, </a:t>
            </a:r>
            <a:r>
              <a:rPr lang="en-US" sz="1100">
                <a:solidFill>
                  <a:srgbClr val="FF0000"/>
                </a:solidFill>
                <a:cs typeface="Arial" panose="020B0604020202020204" pitchFamily="34" charset="0"/>
              </a:rPr>
              <a:t>a STAIRS needs to be completed to REOPEN the test.</a:t>
            </a:r>
          </a:p>
        </p:txBody>
      </p:sp>
      <p:sp>
        <p:nvSpPr>
          <p:cNvPr id="8" name="Frame 7">
            <a:extLst>
              <a:ext uri="{FF2B5EF4-FFF2-40B4-BE49-F238E27FC236}">
                <a16:creationId xmlns:a16="http://schemas.microsoft.com/office/drawing/2014/main" id="{D2D39073-E6C9-694B-BA8C-6E0FAB09F579}"/>
              </a:ext>
            </a:extLst>
          </p:cNvPr>
          <p:cNvSpPr/>
          <p:nvPr/>
        </p:nvSpPr>
        <p:spPr>
          <a:xfrm>
            <a:off x="8285691" y="1179200"/>
            <a:ext cx="508114" cy="2828407"/>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9" name="Speech Bubble: Rectangle 7">
            <a:extLst>
              <a:ext uri="{FF2B5EF4-FFF2-40B4-BE49-F238E27FC236}">
                <a16:creationId xmlns:a16="http://schemas.microsoft.com/office/drawing/2014/main" id="{EA70595B-A2B6-494C-98C9-19AA0E46756A}"/>
              </a:ext>
            </a:extLst>
          </p:cNvPr>
          <p:cNvSpPr/>
          <p:nvPr/>
        </p:nvSpPr>
        <p:spPr>
          <a:xfrm>
            <a:off x="3324604" y="828845"/>
            <a:ext cx="1886901" cy="239423"/>
          </a:xfrm>
          <a:prstGeom prst="wedgeRectCallout">
            <a:avLst>
              <a:gd name="adj1" fmla="val 65293"/>
              <a:gd name="adj2" fmla="val 12677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100">
                <a:solidFill>
                  <a:srgbClr val="00B050"/>
                </a:solidFill>
                <a:cs typeface="Arial" panose="020B0604020202020204" pitchFamily="34" charset="0"/>
              </a:rPr>
              <a:t>Check the status of the test.</a:t>
            </a:r>
          </a:p>
        </p:txBody>
      </p:sp>
    </p:spTree>
    <p:extLst>
      <p:ext uri="{BB962C8B-B14F-4D97-AF65-F5344CB8AC3E}">
        <p14:creationId xmlns:p14="http://schemas.microsoft.com/office/powerpoint/2010/main" val="22186575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Session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Student Logon Credentials</a:t>
            </a:r>
          </a:p>
        </p:txBody>
      </p:sp>
    </p:spTree>
    <p:extLst>
      <p:ext uri="{BB962C8B-B14F-4D97-AF65-F5344CB8AC3E}">
        <p14:creationId xmlns:p14="http://schemas.microsoft.com/office/powerpoint/2010/main" val="42504625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Student Logon Credentials</a:t>
            </a:r>
          </a:p>
        </p:txBody>
      </p:sp>
      <p:sp>
        <p:nvSpPr>
          <p:cNvPr id="3" name="Text Placeholder 2"/>
          <p:cNvSpPr>
            <a:spLocks noGrp="1"/>
          </p:cNvSpPr>
          <p:nvPr>
            <p:ph type="body" idx="13"/>
          </p:nvPr>
        </p:nvSpPr>
        <p:spPr/>
        <p:txBody>
          <a:bodyPr spcFirstLastPara="1" wrap="square" lIns="68580" tIns="34290" rIns="68580" bIns="34290" anchor="t" anchorCtr="0">
            <a:noAutofit/>
          </a:bodyPr>
          <a:lstStyle/>
          <a:p>
            <a:pPr marL="139700" indent="0">
              <a:buNone/>
            </a:pPr>
            <a:r>
              <a:rPr lang="en-US" sz="2200">
                <a:ea typeface="Tahoma"/>
              </a:rPr>
              <a:t>Student logon credentials include personally identifiable information (PII), which is secure and is protected by federal privacy laws. </a:t>
            </a:r>
            <a:endParaRPr lang="en-US" sz="2200"/>
          </a:p>
          <a:p>
            <a:r>
              <a:rPr lang="en-US">
                <a:ea typeface="Tahoma"/>
                <a:cs typeface="Arial" panose="020B0604020202020204" pitchFamily="34" charset="0"/>
              </a:rPr>
              <a:t>Student’s First Name</a:t>
            </a:r>
          </a:p>
          <a:p>
            <a:pPr lvl="1" indent="-302895"/>
            <a:r>
              <a:rPr lang="en-US">
                <a:ea typeface="Tahoma"/>
                <a:cs typeface="Arial" panose="020B0604020202020204" pitchFamily="34" charset="0"/>
              </a:rPr>
              <a:t>The name must be typed exactly as it appears in TOMS</a:t>
            </a:r>
          </a:p>
          <a:p>
            <a:pPr lvl="1" indent="-302895"/>
            <a:r>
              <a:rPr lang="en-US">
                <a:ea typeface="Tahoma"/>
                <a:cs typeface="Arial" panose="020B0604020202020204" pitchFamily="34" charset="0"/>
              </a:rPr>
              <a:t>TOMS will indicate a Preferred Name if one was entered in </a:t>
            </a:r>
            <a:r>
              <a:rPr lang="en-US" err="1">
                <a:ea typeface="Tahoma"/>
                <a:cs typeface="Arial" panose="020B0604020202020204" pitchFamily="34" charset="0"/>
              </a:rPr>
              <a:t>MiSiS</a:t>
            </a:r>
            <a:endParaRPr lang="en-US">
              <a:ea typeface="Tahoma"/>
              <a:cs typeface="Arial" panose="020B0604020202020204" pitchFamily="34" charset="0"/>
            </a:endParaRPr>
          </a:p>
          <a:p>
            <a:r>
              <a:rPr lang="en-US">
                <a:ea typeface="Tahoma"/>
                <a:cs typeface="Arial" panose="020B0604020202020204" pitchFamily="34" charset="0"/>
              </a:rPr>
              <a:t>Student’s SSID</a:t>
            </a:r>
          </a:p>
        </p:txBody>
      </p:sp>
      <p:sp>
        <p:nvSpPr>
          <p:cNvPr id="6" name="Footer Placeholder 5">
            <a:extLst>
              <a:ext uri="{FF2B5EF4-FFF2-40B4-BE49-F238E27FC236}">
                <a16:creationId xmlns:a16="http://schemas.microsoft.com/office/drawing/2014/main" id="{14FE1149-F285-21E4-55EE-F2758BEEB89D}"/>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7012261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err="1"/>
              <a:t>MiSiS</a:t>
            </a:r>
            <a:r>
              <a:rPr lang="en-US"/>
              <a:t> Smarter Balanced Label &amp; Student Rosters</a:t>
            </a:r>
          </a:p>
        </p:txBody>
      </p:sp>
      <p:sp>
        <p:nvSpPr>
          <p:cNvPr id="5" name="Footer Placeholder 4">
            <a:extLst>
              <a:ext uri="{FF2B5EF4-FFF2-40B4-BE49-F238E27FC236}">
                <a16:creationId xmlns:a16="http://schemas.microsoft.com/office/drawing/2014/main" id="{EA6BDE5B-5201-0F1F-0DF1-303DEB857D46}"/>
              </a:ext>
            </a:extLst>
          </p:cNvPr>
          <p:cNvSpPr>
            <a:spLocks noGrp="1"/>
          </p:cNvSpPr>
          <p:nvPr>
            <p:ph type="ftr" sz="quarter" idx="11"/>
          </p:nvPr>
        </p:nvSpPr>
        <p:spPr/>
        <p:txBody>
          <a:bodyPr/>
          <a:lstStyle/>
          <a:p>
            <a:r>
              <a:rPr lang="en-US"/>
              <a:t>2023-24 CAASPP Fall Coordinator Training</a:t>
            </a:r>
          </a:p>
        </p:txBody>
      </p:sp>
      <p:pic>
        <p:nvPicPr>
          <p:cNvPr id="10" name="Picture 9" descr="A screenshot of a computer&#10;&#10;Description automatically generated">
            <a:extLst>
              <a:ext uri="{FF2B5EF4-FFF2-40B4-BE49-F238E27FC236}">
                <a16:creationId xmlns:a16="http://schemas.microsoft.com/office/drawing/2014/main" id="{35305D68-A873-0448-9FAF-C0D994FC9FDC}"/>
              </a:ext>
            </a:extLst>
          </p:cNvPr>
          <p:cNvPicPr>
            <a:picLocks noChangeAspect="1"/>
          </p:cNvPicPr>
          <p:nvPr/>
        </p:nvPicPr>
        <p:blipFill>
          <a:blip r:embed="rId3"/>
          <a:stretch>
            <a:fillRect/>
          </a:stretch>
        </p:blipFill>
        <p:spPr>
          <a:xfrm>
            <a:off x="1853886" y="962127"/>
            <a:ext cx="5450790" cy="3668978"/>
          </a:xfrm>
          <a:prstGeom prst="rect">
            <a:avLst/>
          </a:prstGeom>
          <a:ln>
            <a:solidFill>
              <a:schemeClr val="tx1"/>
            </a:solidFill>
          </a:ln>
        </p:spPr>
      </p:pic>
      <p:sp>
        <p:nvSpPr>
          <p:cNvPr id="8" name="Speech Bubble: Rectangle 7">
            <a:extLst>
              <a:ext uri="{FF2B5EF4-FFF2-40B4-BE49-F238E27FC236}">
                <a16:creationId xmlns:a16="http://schemas.microsoft.com/office/drawing/2014/main" id="{17E4FB31-4C0A-46E7-A734-B7E7CECF14F4}"/>
              </a:ext>
            </a:extLst>
          </p:cNvPr>
          <p:cNvSpPr/>
          <p:nvPr/>
        </p:nvSpPr>
        <p:spPr>
          <a:xfrm>
            <a:off x="2615966" y="1377346"/>
            <a:ext cx="891157" cy="285750"/>
          </a:xfrm>
          <a:prstGeom prst="wedgeRectCallout">
            <a:avLst>
              <a:gd name="adj1" fmla="val 113371"/>
              <a:gd name="adj2" fmla="val -10023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1. Reports</a:t>
            </a:r>
          </a:p>
        </p:txBody>
      </p:sp>
      <p:sp>
        <p:nvSpPr>
          <p:cNvPr id="9" name="Speech Bubble: Rectangle 7">
            <a:extLst>
              <a:ext uri="{FF2B5EF4-FFF2-40B4-BE49-F238E27FC236}">
                <a16:creationId xmlns:a16="http://schemas.microsoft.com/office/drawing/2014/main" id="{17E4FB31-4C0A-46E7-A734-B7E7CECF14F4}"/>
              </a:ext>
            </a:extLst>
          </p:cNvPr>
          <p:cNvSpPr/>
          <p:nvPr/>
        </p:nvSpPr>
        <p:spPr>
          <a:xfrm>
            <a:off x="3655484" y="3856843"/>
            <a:ext cx="3490034" cy="287432"/>
          </a:xfrm>
          <a:prstGeom prst="wedgeRectCallout">
            <a:avLst>
              <a:gd name="adj1" fmla="val -59553"/>
              <a:gd name="adj2" fmla="val 19234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en-US" sz="1050">
                <a:solidFill>
                  <a:schemeClr val="tx1"/>
                </a:solidFill>
                <a:cs typeface="Arial" panose="020B0604020202020204" pitchFamily="34" charset="0"/>
              </a:rPr>
              <a:t>2. Testing &gt; Student Testing Label/State Testing Roster</a:t>
            </a:r>
          </a:p>
        </p:txBody>
      </p:sp>
      <p:sp>
        <p:nvSpPr>
          <p:cNvPr id="11" name="Speech Bubble: Rectangle 7">
            <a:extLst>
              <a:ext uri="{FF2B5EF4-FFF2-40B4-BE49-F238E27FC236}">
                <a16:creationId xmlns:a16="http://schemas.microsoft.com/office/drawing/2014/main" id="{D7FD5924-FFFB-2D46-8D41-48B464DCA6FF}"/>
              </a:ext>
            </a:extLst>
          </p:cNvPr>
          <p:cNvSpPr/>
          <p:nvPr/>
        </p:nvSpPr>
        <p:spPr>
          <a:xfrm>
            <a:off x="6668861" y="2393799"/>
            <a:ext cx="1200150" cy="285750"/>
          </a:xfrm>
          <a:prstGeom prst="wedgeRectCallout">
            <a:avLst>
              <a:gd name="adj1" fmla="val -13975"/>
              <a:gd name="adj2" fmla="val -16314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4. View Report</a:t>
            </a:r>
          </a:p>
        </p:txBody>
      </p:sp>
      <p:sp>
        <p:nvSpPr>
          <p:cNvPr id="7" name="Speech Bubble: Rectangle 7">
            <a:extLst>
              <a:ext uri="{FF2B5EF4-FFF2-40B4-BE49-F238E27FC236}">
                <a16:creationId xmlns:a16="http://schemas.microsoft.com/office/drawing/2014/main" id="{CD3E4C3D-4F42-784A-81BE-3D83C4C94944}"/>
              </a:ext>
            </a:extLst>
          </p:cNvPr>
          <p:cNvSpPr/>
          <p:nvPr/>
        </p:nvSpPr>
        <p:spPr>
          <a:xfrm>
            <a:off x="5249635" y="1072344"/>
            <a:ext cx="1028700" cy="428625"/>
          </a:xfrm>
          <a:prstGeom prst="wedgeRectCallout">
            <a:avLst>
              <a:gd name="adj1" fmla="val -109720"/>
              <a:gd name="adj2" fmla="val 11201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a:solidFill>
                  <a:schemeClr val="tx1"/>
                </a:solidFill>
                <a:cs typeface="Arial" panose="020B0604020202020204" pitchFamily="34" charset="0"/>
              </a:rPr>
              <a:t>3. Complete Fields</a:t>
            </a:r>
          </a:p>
        </p:txBody>
      </p:sp>
      <p:sp>
        <p:nvSpPr>
          <p:cNvPr id="13" name="TextBox 12">
            <a:extLst>
              <a:ext uri="{FF2B5EF4-FFF2-40B4-BE49-F238E27FC236}">
                <a16:creationId xmlns:a16="http://schemas.microsoft.com/office/drawing/2014/main" id="{571046B6-8897-B747-A8F8-FADEA93D93B0}"/>
              </a:ext>
            </a:extLst>
          </p:cNvPr>
          <p:cNvSpPr txBox="1"/>
          <p:nvPr/>
        </p:nvSpPr>
        <p:spPr>
          <a:xfrm>
            <a:off x="326261" y="1806613"/>
            <a:ext cx="1411099" cy="1523494"/>
          </a:xfrm>
          <a:prstGeom prst="rect">
            <a:avLst/>
          </a:prstGeom>
          <a:solidFill>
            <a:schemeClr val="bg1"/>
          </a:solidFill>
          <a:ln>
            <a:solidFill>
              <a:schemeClr val="tx1"/>
            </a:solidFill>
          </a:ln>
        </p:spPr>
        <p:txBody>
          <a:bodyPr wrap="square" lIns="68580" tIns="34290" rIns="68580" bIns="34290" rtlCol="0" anchor="t">
            <a:spAutoFit/>
          </a:bodyPr>
          <a:lstStyle/>
          <a:p>
            <a:pPr algn="ctr" defTabSz="514350" fontAlgn="base">
              <a:spcBef>
                <a:spcPct val="0"/>
              </a:spcBef>
              <a:spcAft>
                <a:spcPct val="0"/>
              </a:spcAft>
            </a:pPr>
            <a:r>
              <a:rPr lang="en-US" sz="1050" b="1">
                <a:solidFill>
                  <a:srgbClr val="FF0000"/>
                </a:solidFill>
                <a:latin typeface="+mn-lt"/>
              </a:rPr>
              <a:t>Coordinators will use their Categorical Coordinator Role to access labels and rosters. Request access from your Principal through </a:t>
            </a:r>
            <a:r>
              <a:rPr lang="en-US" sz="1050" b="1" err="1">
                <a:solidFill>
                  <a:srgbClr val="FF0000"/>
                </a:solidFill>
                <a:latin typeface="+mn-lt"/>
                <a:hlinkClick r:id="rId4"/>
              </a:rPr>
              <a:t>oneAccess</a:t>
            </a:r>
            <a:r>
              <a:rPr lang="en-US" sz="1050" b="1">
                <a:solidFill>
                  <a:srgbClr val="FF0000"/>
                </a:solidFill>
                <a:latin typeface="+mn-lt"/>
              </a:rPr>
              <a:t>.</a:t>
            </a:r>
          </a:p>
        </p:txBody>
      </p:sp>
    </p:spTree>
    <p:extLst>
      <p:ext uri="{BB962C8B-B14F-4D97-AF65-F5344CB8AC3E}">
        <p14:creationId xmlns:p14="http://schemas.microsoft.com/office/powerpoint/2010/main" val="21928311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err="1"/>
              <a:t>MiSiS</a:t>
            </a:r>
            <a:r>
              <a:rPr lang="en-US"/>
              <a:t> Student Rosters</a:t>
            </a:r>
          </a:p>
        </p:txBody>
      </p:sp>
      <p:sp>
        <p:nvSpPr>
          <p:cNvPr id="3" name="Text Placeholder 2"/>
          <p:cNvSpPr>
            <a:spLocks noGrp="1"/>
          </p:cNvSpPr>
          <p:nvPr>
            <p:ph type="body" idx="13"/>
          </p:nvPr>
        </p:nvSpPr>
        <p:spPr>
          <a:xfrm>
            <a:off x="311700" y="952500"/>
            <a:ext cx="8520600" cy="2303650"/>
          </a:xfrm>
        </p:spPr>
        <p:txBody>
          <a:bodyPr>
            <a:normAutofit fontScale="92500" lnSpcReduction="20000"/>
          </a:bodyPr>
          <a:lstStyle/>
          <a:p>
            <a:pPr>
              <a:lnSpc>
                <a:spcPct val="120000"/>
              </a:lnSpc>
            </a:pPr>
            <a:r>
              <a:rPr lang="en-US" sz="1800">
                <a:cs typeface="Arial"/>
              </a:rPr>
              <a:t>CAASPP Coordinators should generate a roster for each teacher administering Interim Assessments or the CAA for Science.</a:t>
            </a:r>
          </a:p>
          <a:p>
            <a:pPr lvl="1">
              <a:lnSpc>
                <a:spcPct val="120000"/>
              </a:lnSpc>
            </a:pPr>
            <a:r>
              <a:rPr lang="en-US" sz="1600">
                <a:cs typeface="Arial"/>
              </a:rPr>
              <a:t>Column B: Preferred Name- Preferred names must be used when reading names out loud and when students log in.</a:t>
            </a:r>
          </a:p>
          <a:p>
            <a:pPr lvl="1">
              <a:lnSpc>
                <a:spcPct val="120000"/>
              </a:lnSpc>
            </a:pPr>
            <a:r>
              <a:rPr lang="en-US" sz="1600">
                <a:cs typeface="Arial"/>
              </a:rPr>
              <a:t>Columns D and E: Logon Credentials- First Name (Legal or Preferred Name) and SSID</a:t>
            </a:r>
          </a:p>
          <a:p>
            <a:pPr lvl="1">
              <a:lnSpc>
                <a:spcPct val="120000"/>
              </a:lnSpc>
            </a:pPr>
            <a:r>
              <a:rPr lang="en-US" sz="1600">
                <a:cs typeface="Arial"/>
              </a:rPr>
              <a:t>Column J: Same (*) First Name- A “Y” for any student indicates that there are two or more students with the same first name enrolled in the class</a:t>
            </a:r>
          </a:p>
          <a:p>
            <a:pPr>
              <a:lnSpc>
                <a:spcPct val="120000"/>
              </a:lnSpc>
            </a:pPr>
            <a:r>
              <a:rPr lang="en-US" sz="1800">
                <a:cs typeface="Arial"/>
              </a:rPr>
              <a:t>If a student cannot sign-in, verify the data in TOMS</a:t>
            </a:r>
          </a:p>
          <a:p>
            <a:pPr lvl="1">
              <a:lnSpc>
                <a:spcPct val="120000"/>
              </a:lnSpc>
            </a:pPr>
            <a:endParaRPr lang="en-US"/>
          </a:p>
          <a:p>
            <a:endParaRPr lang="en-US"/>
          </a:p>
        </p:txBody>
      </p:sp>
      <p:sp>
        <p:nvSpPr>
          <p:cNvPr id="7" name="Footer Placeholder 6">
            <a:extLst>
              <a:ext uri="{FF2B5EF4-FFF2-40B4-BE49-F238E27FC236}">
                <a16:creationId xmlns:a16="http://schemas.microsoft.com/office/drawing/2014/main" id="{B29F60D9-0AC1-8710-C882-9D70ECF516B4}"/>
              </a:ext>
            </a:extLst>
          </p:cNvPr>
          <p:cNvSpPr>
            <a:spLocks noGrp="1"/>
          </p:cNvSpPr>
          <p:nvPr>
            <p:ph type="ftr" sz="quarter" idx="11"/>
          </p:nvPr>
        </p:nvSpPr>
        <p:spPr/>
        <p:txBody>
          <a:bodyPr/>
          <a:lstStyle/>
          <a:p>
            <a:r>
              <a:rPr lang="en-US"/>
              <a:t>2023-24 CAASPP Fall Coordinator Training</a:t>
            </a:r>
          </a:p>
        </p:txBody>
      </p:sp>
      <p:graphicFrame>
        <p:nvGraphicFramePr>
          <p:cNvPr id="6" name="Content Placeholder 6">
            <a:extLst>
              <a:ext uri="{FF2B5EF4-FFF2-40B4-BE49-F238E27FC236}">
                <a16:creationId xmlns:a16="http://schemas.microsoft.com/office/drawing/2014/main" id="{0535C553-76A2-EF43-871B-7DADFE7BC14A}"/>
              </a:ext>
            </a:extLst>
          </p:cNvPr>
          <p:cNvGraphicFramePr>
            <a:graphicFrameLocks/>
          </p:cNvGraphicFramePr>
          <p:nvPr>
            <p:extLst>
              <p:ext uri="{D42A27DB-BD31-4B8C-83A1-F6EECF244321}">
                <p14:modId xmlns:p14="http://schemas.microsoft.com/office/powerpoint/2010/main" val="4029226303"/>
              </p:ext>
            </p:extLst>
          </p:nvPr>
        </p:nvGraphicFramePr>
        <p:xfrm>
          <a:off x="1334046" y="3174008"/>
          <a:ext cx="6475907" cy="1479550"/>
        </p:xfrm>
        <a:graphic>
          <a:graphicData uri="http://schemas.openxmlformats.org/drawingml/2006/table">
            <a:tbl>
              <a:tblPr firstRow="1" firstCol="1" bandRow="1">
                <a:tableStyleId>{5C22544A-7EE6-4342-B048-85BDC9FD1C3A}</a:tableStyleId>
              </a:tblPr>
              <a:tblGrid>
                <a:gridCol w="580798">
                  <a:extLst>
                    <a:ext uri="{9D8B030D-6E8A-4147-A177-3AD203B41FA5}">
                      <a16:colId xmlns:a16="http://schemas.microsoft.com/office/drawing/2014/main" val="20000"/>
                    </a:ext>
                  </a:extLst>
                </a:gridCol>
                <a:gridCol w="638879">
                  <a:extLst>
                    <a:ext uri="{9D8B030D-6E8A-4147-A177-3AD203B41FA5}">
                      <a16:colId xmlns:a16="http://schemas.microsoft.com/office/drawing/2014/main" val="20001"/>
                    </a:ext>
                  </a:extLst>
                </a:gridCol>
                <a:gridCol w="552715">
                  <a:extLst>
                    <a:ext uri="{9D8B030D-6E8A-4147-A177-3AD203B41FA5}">
                      <a16:colId xmlns:a16="http://schemas.microsoft.com/office/drawing/2014/main" val="20002"/>
                    </a:ext>
                  </a:extLst>
                </a:gridCol>
                <a:gridCol w="783123">
                  <a:extLst>
                    <a:ext uri="{9D8B030D-6E8A-4147-A177-3AD203B41FA5}">
                      <a16:colId xmlns:a16="http://schemas.microsoft.com/office/drawing/2014/main" val="20003"/>
                    </a:ext>
                  </a:extLst>
                </a:gridCol>
                <a:gridCol w="564213">
                  <a:extLst>
                    <a:ext uri="{9D8B030D-6E8A-4147-A177-3AD203B41FA5}">
                      <a16:colId xmlns:a16="http://schemas.microsoft.com/office/drawing/2014/main" val="20004"/>
                    </a:ext>
                  </a:extLst>
                </a:gridCol>
                <a:gridCol w="481223">
                  <a:extLst>
                    <a:ext uri="{9D8B030D-6E8A-4147-A177-3AD203B41FA5}">
                      <a16:colId xmlns:a16="http://schemas.microsoft.com/office/drawing/2014/main" val="20005"/>
                    </a:ext>
                  </a:extLst>
                </a:gridCol>
                <a:gridCol w="638879">
                  <a:extLst>
                    <a:ext uri="{9D8B030D-6E8A-4147-A177-3AD203B41FA5}">
                      <a16:colId xmlns:a16="http://schemas.microsoft.com/office/drawing/2014/main" val="20006"/>
                    </a:ext>
                  </a:extLst>
                </a:gridCol>
                <a:gridCol w="522719">
                  <a:extLst>
                    <a:ext uri="{9D8B030D-6E8A-4147-A177-3AD203B41FA5}">
                      <a16:colId xmlns:a16="http://schemas.microsoft.com/office/drawing/2014/main" val="20007"/>
                    </a:ext>
                  </a:extLst>
                </a:gridCol>
                <a:gridCol w="696959">
                  <a:extLst>
                    <a:ext uri="{9D8B030D-6E8A-4147-A177-3AD203B41FA5}">
                      <a16:colId xmlns:a16="http://schemas.microsoft.com/office/drawing/2014/main" val="20008"/>
                    </a:ext>
                  </a:extLst>
                </a:gridCol>
                <a:gridCol w="1016399">
                  <a:extLst>
                    <a:ext uri="{9D8B030D-6E8A-4147-A177-3AD203B41FA5}">
                      <a16:colId xmlns:a16="http://schemas.microsoft.com/office/drawing/2014/main" val="20009"/>
                    </a:ext>
                  </a:extLst>
                </a:gridCol>
              </a:tblGrid>
              <a:tr h="228197">
                <a:tc>
                  <a:txBody>
                    <a:bodyPr/>
                    <a:lstStyle/>
                    <a:p>
                      <a:pPr marL="0" marR="0" algn="ctr">
                        <a:spcBef>
                          <a:spcPts val="0"/>
                        </a:spcBef>
                        <a:spcAft>
                          <a:spcPts val="0"/>
                        </a:spcAft>
                      </a:pPr>
                      <a:r>
                        <a:rPr lang="en-US" sz="1200" b="1">
                          <a:solidFill>
                            <a:schemeClr val="tx1"/>
                          </a:solidFill>
                        </a:rPr>
                        <a:t>A</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B</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C</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r>
                        <a:rPr lang="en-US" sz="1200" b="1">
                          <a:solidFill>
                            <a:schemeClr val="tx1"/>
                          </a:solidFill>
                        </a:rPr>
                        <a:t>D             E</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a:spcBef>
                          <a:spcPts val="0"/>
                        </a:spcBef>
                        <a:spcAft>
                          <a:spcPts val="0"/>
                        </a:spcAft>
                      </a:pPr>
                      <a:r>
                        <a:rPr lang="en-US" sz="1200" b="1">
                          <a:solidFill>
                            <a:schemeClr val="tx1"/>
                          </a:solidFill>
                        </a:rPr>
                        <a:t>F</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G</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H</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200" b="1">
                          <a:solidFill>
                            <a:schemeClr val="tx1"/>
                          </a:solidFill>
                        </a:rPr>
                        <a:t>I</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ts val="1800"/>
                        </a:lnSpc>
                        <a:spcBef>
                          <a:spcPts val="300"/>
                        </a:spcBef>
                        <a:spcAft>
                          <a:spcPts val="300"/>
                        </a:spcAft>
                      </a:pPr>
                      <a:r>
                        <a:rPr lang="en-US" sz="1200" b="1">
                          <a:solidFill>
                            <a:schemeClr val="tx1"/>
                          </a:solidFill>
                        </a:rPr>
                        <a:t>J</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56142">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algn="ctr">
                        <a:spcBef>
                          <a:spcPts val="0"/>
                        </a:spcBef>
                        <a:spcAft>
                          <a:spcPts val="0"/>
                        </a:spcAft>
                      </a:pPr>
                      <a:endParaRPr lang="en-US" sz="900" b="1">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4320">
                <a:tc rowSpan="2">
                  <a:txBody>
                    <a:bodyPr/>
                    <a:lstStyle/>
                    <a:p>
                      <a:pPr marL="0" marR="0">
                        <a:spcBef>
                          <a:spcPts val="0"/>
                        </a:spcBef>
                        <a:spcAft>
                          <a:spcPts val="0"/>
                        </a:spcAft>
                      </a:pPr>
                      <a:r>
                        <a:rPr lang="en-US" sz="900" b="0">
                          <a:solidFill>
                            <a:schemeClr val="tx1"/>
                          </a:solidFill>
                        </a:rPr>
                        <a:t>Last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highlight>
                            <a:srgbClr val="FFFF00"/>
                          </a:highlight>
                        </a:rPr>
                        <a:t>Preferred Name (P)</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Middle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gn="ctr">
                        <a:spcBef>
                          <a:spcPts val="0"/>
                        </a:spcBef>
                        <a:spcAft>
                          <a:spcPts val="0"/>
                        </a:spcAft>
                      </a:pPr>
                      <a:r>
                        <a:rPr lang="en-US" sz="900" b="1">
                          <a:solidFill>
                            <a:schemeClr val="tx1"/>
                          </a:solidFill>
                          <a:highlight>
                            <a:srgbClr val="00FF00"/>
                          </a:highlight>
                        </a:rPr>
                        <a:t>Smarter Balanced</a:t>
                      </a:r>
                    </a:p>
                    <a:p>
                      <a:pPr marL="0" marR="0" algn="ctr">
                        <a:spcBef>
                          <a:spcPts val="0"/>
                        </a:spcBef>
                        <a:spcAft>
                          <a:spcPts val="0"/>
                        </a:spcAft>
                      </a:pPr>
                      <a:r>
                        <a:rPr lang="en-US" sz="900" b="1">
                          <a:solidFill>
                            <a:schemeClr val="tx1"/>
                          </a:solidFill>
                          <a:highlight>
                            <a:srgbClr val="00FF00"/>
                          </a:highlight>
                        </a:rPr>
                        <a:t>Logon Credentials</a:t>
                      </a:r>
                      <a:endParaRPr lang="en-US"/>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Grade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Teacher</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Period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900" b="0">
                          <a:solidFill>
                            <a:schemeClr val="tx1"/>
                          </a:solidFill>
                        </a:rPr>
                        <a:t>District ID                            </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nSpc>
                          <a:spcPts val="1800"/>
                        </a:lnSpc>
                        <a:spcBef>
                          <a:spcPts val="300"/>
                        </a:spcBef>
                        <a:spcAft>
                          <a:spcPts val="300"/>
                        </a:spcAft>
                      </a:pPr>
                      <a:r>
                        <a:rPr lang="en-US" sz="900" b="0">
                          <a:solidFill>
                            <a:schemeClr val="tx1"/>
                          </a:solidFill>
                          <a:highlight>
                            <a:srgbClr val="00FF00"/>
                          </a:highlight>
                        </a:rPr>
                        <a:t>Same (*) First Name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1480">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First Name</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900" b="0">
                          <a:solidFill>
                            <a:schemeClr val="tx1"/>
                          </a:solidFill>
                        </a:rPr>
                        <a:t>SSID                               </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spcBef>
                          <a:spcPts val="0"/>
                        </a:spcBef>
                        <a:spcAft>
                          <a:spcPts val="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a:lnSpc>
                          <a:spcPts val="1800"/>
                        </a:lnSpc>
                        <a:spcBef>
                          <a:spcPts val="300"/>
                        </a:spcBef>
                        <a:spcAft>
                          <a:spcPts val="300"/>
                        </a:spcAft>
                      </a:pPr>
                      <a:endParaRPr lang="en-US" sz="1200">
                        <a:solidFill>
                          <a:schemeClr val="tx1"/>
                        </a:solidFil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68131">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ts val="1800"/>
                        </a:lnSpc>
                        <a:spcBef>
                          <a:spcPts val="300"/>
                        </a:spcBef>
                        <a:spcAft>
                          <a:spcPts val="300"/>
                        </a:spcAft>
                      </a:pPr>
                      <a:endParaRPr lang="en-US" sz="900" b="0">
                        <a:solidFill>
                          <a:schemeClr val="tx1"/>
                        </a:solidFill>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8487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9CA99-F88C-7BEF-E552-C62BE2EA3207}"/>
              </a:ext>
            </a:extLst>
          </p:cNvPr>
          <p:cNvSpPr>
            <a:spLocks noGrp="1"/>
          </p:cNvSpPr>
          <p:nvPr>
            <p:ph type="title"/>
          </p:nvPr>
        </p:nvSpPr>
        <p:spPr/>
        <p:txBody>
          <a:bodyPr/>
          <a:lstStyle/>
          <a:p>
            <a:r>
              <a:rPr lang="en-US"/>
              <a:t>CAASPP Website – Planned Downtime</a:t>
            </a:r>
          </a:p>
        </p:txBody>
      </p:sp>
      <p:sp>
        <p:nvSpPr>
          <p:cNvPr id="4" name="Text Placeholder 3">
            <a:extLst>
              <a:ext uri="{FF2B5EF4-FFF2-40B4-BE49-F238E27FC236}">
                <a16:creationId xmlns:a16="http://schemas.microsoft.com/office/drawing/2014/main" id="{F191F518-4589-4BC8-C3EC-5FC09167A246}"/>
              </a:ext>
            </a:extLst>
          </p:cNvPr>
          <p:cNvSpPr>
            <a:spLocks noGrp="1"/>
          </p:cNvSpPr>
          <p:nvPr>
            <p:ph type="body" idx="1"/>
          </p:nvPr>
        </p:nvSpPr>
        <p:spPr/>
        <p:txBody>
          <a:bodyPr/>
          <a:lstStyle/>
          <a:p>
            <a:pPr marL="139700" indent="0">
              <a:buNone/>
            </a:pPr>
            <a:r>
              <a:rPr lang="en-US">
                <a:latin typeface="Poppins"/>
              </a:rPr>
              <a:t>Indicates downtime and system maintenance dates.</a:t>
            </a:r>
          </a:p>
          <a:p>
            <a:pPr marL="1054100" lvl="1" indent="-457200">
              <a:buFont typeface="+mj-lt"/>
              <a:buAutoNum type="arabicPeriod"/>
            </a:pPr>
            <a:r>
              <a:rPr lang="en-US">
                <a:latin typeface="Poppins"/>
              </a:rPr>
              <a:t>August 19-20</a:t>
            </a:r>
          </a:p>
          <a:p>
            <a:pPr marL="1054100" lvl="1" indent="-457200">
              <a:buFont typeface="+mj-lt"/>
              <a:buAutoNum type="arabicPeriod"/>
            </a:pPr>
            <a:r>
              <a:rPr lang="en-US">
                <a:latin typeface="Poppins"/>
              </a:rPr>
              <a:t>September 9-10 and 16-18</a:t>
            </a:r>
          </a:p>
          <a:p>
            <a:pPr marL="1054100" lvl="1" indent="-457200">
              <a:buFont typeface="+mj-lt"/>
              <a:buAutoNum type="arabicPeriod"/>
            </a:pPr>
            <a:r>
              <a:rPr lang="en-US">
                <a:latin typeface="Poppins"/>
              </a:rPr>
              <a:t>October 7-8</a:t>
            </a:r>
          </a:p>
          <a:p>
            <a:pPr marL="1054100" lvl="1" indent="-457200">
              <a:buFont typeface="+mj-lt"/>
              <a:buAutoNum type="arabicPeriod"/>
            </a:pPr>
            <a:r>
              <a:rPr lang="en-US">
                <a:latin typeface="Poppins"/>
              </a:rPr>
              <a:t>November 11-12</a:t>
            </a:r>
          </a:p>
          <a:p>
            <a:pPr marL="1054100" lvl="1" indent="-457200">
              <a:buFont typeface="+mj-lt"/>
              <a:buAutoNum type="arabicPeriod"/>
            </a:pPr>
            <a:r>
              <a:rPr lang="en-US">
                <a:latin typeface="Poppins"/>
              </a:rPr>
              <a:t>December 9-10</a:t>
            </a:r>
          </a:p>
          <a:p>
            <a:pPr marL="596900" indent="-457200">
              <a:buFont typeface="+mj-lt"/>
              <a:buAutoNum type="arabicPeriod"/>
            </a:pPr>
            <a:endParaRPr lang="en-US"/>
          </a:p>
        </p:txBody>
      </p:sp>
      <p:sp>
        <p:nvSpPr>
          <p:cNvPr id="9" name="Footer Placeholder 8">
            <a:extLst>
              <a:ext uri="{FF2B5EF4-FFF2-40B4-BE49-F238E27FC236}">
                <a16:creationId xmlns:a16="http://schemas.microsoft.com/office/drawing/2014/main" id="{46B361B2-B730-30A2-D0FC-38B521AAA712}"/>
              </a:ext>
            </a:extLst>
          </p:cNvPr>
          <p:cNvSpPr>
            <a:spLocks noGrp="1"/>
          </p:cNvSpPr>
          <p:nvPr>
            <p:ph type="ftr" sz="quarter" idx="11"/>
          </p:nvPr>
        </p:nvSpPr>
        <p:spPr/>
        <p:txBody>
          <a:bodyPr/>
          <a:lstStyle/>
          <a:p>
            <a:r>
              <a:rPr lang="en-US"/>
              <a:t>2023-24 CAASPP Fall Coordinator Training</a:t>
            </a:r>
          </a:p>
        </p:txBody>
      </p:sp>
      <p:pic>
        <p:nvPicPr>
          <p:cNvPr id="8" name="Picture 7" descr="A screenshot of a calendar&#10;&#10;Description automatically generated">
            <a:extLst>
              <a:ext uri="{FF2B5EF4-FFF2-40B4-BE49-F238E27FC236}">
                <a16:creationId xmlns:a16="http://schemas.microsoft.com/office/drawing/2014/main" id="{B9FA6AA4-F335-BFC0-C1DB-DCA38ECAE8A1}"/>
              </a:ext>
            </a:extLst>
          </p:cNvPr>
          <p:cNvPicPr>
            <a:picLocks noChangeAspect="1"/>
          </p:cNvPicPr>
          <p:nvPr/>
        </p:nvPicPr>
        <p:blipFill rotWithShape="1">
          <a:blip r:embed="rId3"/>
          <a:srcRect r="15921"/>
          <a:stretch/>
        </p:blipFill>
        <p:spPr>
          <a:xfrm>
            <a:off x="5117048" y="844719"/>
            <a:ext cx="3305436" cy="3876403"/>
          </a:xfrm>
          <a:prstGeom prst="rect">
            <a:avLst/>
          </a:prstGeom>
          <a:ln>
            <a:solidFill>
              <a:schemeClr val="accent1"/>
            </a:solidFill>
          </a:ln>
        </p:spPr>
      </p:pic>
    </p:spTree>
    <p:extLst>
      <p:ext uri="{BB962C8B-B14F-4D97-AF65-F5344CB8AC3E}">
        <p14:creationId xmlns:p14="http://schemas.microsoft.com/office/powerpoint/2010/main" val="13083597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B415B-1915-8744-A888-0BFB4105C461}"/>
              </a:ext>
            </a:extLst>
          </p:cNvPr>
          <p:cNvPicPr>
            <a:picLocks noChangeAspect="1"/>
          </p:cNvPicPr>
          <p:nvPr/>
        </p:nvPicPr>
        <p:blipFill>
          <a:blip r:embed="rId3"/>
          <a:stretch>
            <a:fillRect/>
          </a:stretch>
        </p:blipFill>
        <p:spPr>
          <a:xfrm>
            <a:off x="2783766" y="1835747"/>
            <a:ext cx="3152517" cy="1388264"/>
          </a:xfrm>
          <a:prstGeom prst="rect">
            <a:avLst/>
          </a:prstGeom>
        </p:spPr>
      </p:pic>
      <p:sp>
        <p:nvSpPr>
          <p:cNvPr id="2" name="Title 1"/>
          <p:cNvSpPr>
            <a:spLocks noGrp="1"/>
          </p:cNvSpPr>
          <p:nvPr>
            <p:ph type="title"/>
          </p:nvPr>
        </p:nvSpPr>
        <p:spPr/>
        <p:txBody>
          <a:bodyPr>
            <a:normAutofit/>
          </a:bodyPr>
          <a:lstStyle/>
          <a:p>
            <a:r>
              <a:rPr lang="en-US" err="1"/>
              <a:t>MiSiS</a:t>
            </a:r>
            <a:r>
              <a:rPr lang="en-US"/>
              <a:t> Labels – Student Logon Credentials</a:t>
            </a:r>
          </a:p>
        </p:txBody>
      </p:sp>
      <p:sp>
        <p:nvSpPr>
          <p:cNvPr id="6" name="Footer Placeholder 5">
            <a:extLst>
              <a:ext uri="{FF2B5EF4-FFF2-40B4-BE49-F238E27FC236}">
                <a16:creationId xmlns:a16="http://schemas.microsoft.com/office/drawing/2014/main" id="{63ADCDEC-5F08-68AA-36FD-9BE3B1ACD3CC}"/>
              </a:ext>
            </a:extLst>
          </p:cNvPr>
          <p:cNvSpPr>
            <a:spLocks noGrp="1"/>
          </p:cNvSpPr>
          <p:nvPr>
            <p:ph type="ftr" sz="quarter" idx="11"/>
          </p:nvPr>
        </p:nvSpPr>
        <p:spPr/>
        <p:txBody>
          <a:bodyPr/>
          <a:lstStyle/>
          <a:p>
            <a:r>
              <a:rPr lang="en-US"/>
              <a:t>2023-24 CAASPP Fall Coordinator Training</a:t>
            </a:r>
          </a:p>
        </p:txBody>
      </p:sp>
      <p:sp>
        <p:nvSpPr>
          <p:cNvPr id="10" name="Rounded Rectangular Callout 9"/>
          <p:cNvSpPr/>
          <p:nvPr/>
        </p:nvSpPr>
        <p:spPr>
          <a:xfrm>
            <a:off x="6407888" y="1381253"/>
            <a:ext cx="1554480" cy="755208"/>
          </a:xfrm>
          <a:prstGeom prst="wedgeRoundRectCallout">
            <a:avLst>
              <a:gd name="adj1" fmla="val -83613"/>
              <a:gd name="adj2" fmla="val 101391"/>
              <a:gd name="adj3" fmla="val 16667"/>
            </a:avLst>
          </a:prstGeom>
          <a:solidFill>
            <a:schemeClr val="accent6">
              <a:lumMod val="20000"/>
              <a:lumOff val="80000"/>
            </a:schemeClr>
          </a:solidFill>
          <a:ln>
            <a:solidFill>
              <a:schemeClr val="accent6"/>
            </a:solidFill>
          </a:ln>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1050" b="1">
                <a:solidFill>
                  <a:schemeClr val="tx1"/>
                </a:solidFill>
                <a:cs typeface="Arial" panose="020B0604020202020204" pitchFamily="34" charset="0"/>
              </a:rPr>
              <a:t>There are two or more students with the same name in the class.</a:t>
            </a:r>
          </a:p>
        </p:txBody>
      </p:sp>
      <p:sp>
        <p:nvSpPr>
          <p:cNvPr id="9" name="Rounded Rectangular Callout 8"/>
          <p:cNvSpPr/>
          <p:nvPr/>
        </p:nvSpPr>
        <p:spPr>
          <a:xfrm>
            <a:off x="678711" y="1381253"/>
            <a:ext cx="1554480" cy="755208"/>
          </a:xfrm>
          <a:prstGeom prst="wedgeRoundRectCallout">
            <a:avLst>
              <a:gd name="adj1" fmla="val 89123"/>
              <a:gd name="adj2" fmla="val 31422"/>
              <a:gd name="adj3" fmla="val 16667"/>
            </a:avLst>
          </a:prstGeom>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r>
              <a:rPr lang="en-US" sz="1050" b="1">
                <a:solidFill>
                  <a:schemeClr val="tx1"/>
                </a:solidFill>
                <a:cs typeface="Arial" panose="020B0604020202020204" pitchFamily="34" charset="0"/>
              </a:rPr>
              <a:t>Logon Credentials:</a:t>
            </a:r>
          </a:p>
          <a:p>
            <a:pPr marL="213995" indent="-213995">
              <a:buFont typeface="Arial" panose="020B0604020202020204" pitchFamily="34" charset="0"/>
              <a:buChar char="•"/>
            </a:pPr>
            <a:r>
              <a:rPr lang="en-US" sz="1050" b="1">
                <a:solidFill>
                  <a:schemeClr val="tx1"/>
                </a:solidFill>
                <a:cs typeface="Arial" panose="020B0604020202020204" pitchFamily="34" charset="0"/>
              </a:rPr>
              <a:t>First Name or Preferred Name</a:t>
            </a:r>
          </a:p>
          <a:p>
            <a:pPr marL="213995" indent="-213995">
              <a:buFont typeface="Arial" panose="020B0604020202020204" pitchFamily="34" charset="0"/>
              <a:buChar char="•"/>
            </a:pPr>
            <a:r>
              <a:rPr lang="en-US" sz="1050" b="1">
                <a:solidFill>
                  <a:schemeClr val="tx1"/>
                </a:solidFill>
                <a:cs typeface="Arial" panose="020B0604020202020204" pitchFamily="34" charset="0"/>
              </a:rPr>
              <a:t>SSID Number</a:t>
            </a:r>
          </a:p>
        </p:txBody>
      </p:sp>
      <p:sp>
        <p:nvSpPr>
          <p:cNvPr id="12" name="Rounded Rectangular Callout 11"/>
          <p:cNvSpPr/>
          <p:nvPr/>
        </p:nvSpPr>
        <p:spPr>
          <a:xfrm>
            <a:off x="4512976" y="3711753"/>
            <a:ext cx="3152517" cy="1021556"/>
          </a:xfrm>
          <a:prstGeom prst="wedgeRoundRectCallout">
            <a:avLst>
              <a:gd name="adj1" fmla="val -26451"/>
              <a:gd name="adj2" fmla="val -132727"/>
              <a:gd name="adj3" fmla="val 16667"/>
            </a:avLst>
          </a:prstGeom>
          <a:solidFill>
            <a:srgbClr val="FAFF6E"/>
          </a:solidFill>
          <a:ln>
            <a:solidFill>
              <a:srgbClr val="FFDE34"/>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marL="171450" indent="-171450">
              <a:buFont typeface="Arial" panose="020B0604020202020204" pitchFamily="34" charset="0"/>
              <a:buChar char="•"/>
            </a:pPr>
            <a:r>
              <a:rPr lang="en-US" sz="1050" b="1">
                <a:solidFill>
                  <a:schemeClr val="tx1"/>
                </a:solidFill>
                <a:ea typeface="Calibri"/>
                <a:cs typeface="Arial" panose="020B0604020202020204" pitchFamily="34" charset="0"/>
              </a:rPr>
              <a:t>Student’s Last Name</a:t>
            </a:r>
          </a:p>
          <a:p>
            <a:pPr marL="171450" indent="-171450">
              <a:buFont typeface="Arial" panose="020B0604020202020204" pitchFamily="34" charset="0"/>
              <a:buChar char="•"/>
            </a:pPr>
            <a:r>
              <a:rPr lang="en-US" sz="1050" b="1">
                <a:solidFill>
                  <a:schemeClr val="tx1"/>
                </a:solidFill>
                <a:ea typeface="Calibri"/>
                <a:cs typeface="Arial" panose="020B0604020202020204" pitchFamily="34" charset="0"/>
              </a:rPr>
              <a:t>Preferred Name:</a:t>
            </a:r>
          </a:p>
          <a:p>
            <a:pPr marL="128270" lvl="1" indent="-128270">
              <a:buFont typeface="Arial" panose="020B0604020202020204" pitchFamily="34" charset="0"/>
              <a:buChar char="•"/>
            </a:pPr>
            <a:r>
              <a:rPr lang="en-US" sz="1050" b="1">
                <a:solidFill>
                  <a:schemeClr val="tx1"/>
                </a:solidFill>
                <a:ea typeface="Calibri"/>
                <a:cs typeface="Arial" panose="020B0604020202020204" pitchFamily="34" charset="0"/>
              </a:rPr>
              <a:t>If preferred name exists, it is bold, and followed by (P).</a:t>
            </a:r>
          </a:p>
          <a:p>
            <a:pPr marL="128270" lvl="1" indent="-128270">
              <a:buFont typeface="Arial" panose="020B0604020202020204" pitchFamily="34" charset="0"/>
              <a:buChar char="•"/>
            </a:pPr>
            <a:r>
              <a:rPr lang="en-US" sz="1050" b="1">
                <a:solidFill>
                  <a:schemeClr val="tx1"/>
                </a:solidFill>
                <a:ea typeface="Calibri"/>
                <a:cs typeface="Arial" panose="020B0604020202020204" pitchFamily="34" charset="0"/>
              </a:rPr>
              <a:t>If preferred name does not exist, only last name and Middle Initial are displayed.</a:t>
            </a:r>
          </a:p>
        </p:txBody>
      </p:sp>
      <p:sp>
        <p:nvSpPr>
          <p:cNvPr id="11" name="Rounded Rectangular Callout 10"/>
          <p:cNvSpPr/>
          <p:nvPr/>
        </p:nvSpPr>
        <p:spPr>
          <a:xfrm>
            <a:off x="2276734" y="3660341"/>
            <a:ext cx="1600200" cy="914400"/>
          </a:xfrm>
          <a:prstGeom prst="wedgeRoundRectCallout">
            <a:avLst>
              <a:gd name="adj1" fmla="val 43228"/>
              <a:gd name="adj2" fmla="val -112156"/>
              <a:gd name="adj3" fmla="val 16667"/>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13995" indent="-213995">
              <a:buFont typeface="Arial" panose="020B0604020202020204" pitchFamily="34" charset="0"/>
              <a:buChar char="•"/>
            </a:pPr>
            <a:r>
              <a:rPr lang="en-US" sz="1050" b="1">
                <a:solidFill>
                  <a:schemeClr val="tx1"/>
                </a:solidFill>
                <a:cs typeface="Arial" panose="020B0604020202020204" pitchFamily="34" charset="0"/>
              </a:rPr>
              <a:t>Grade</a:t>
            </a:r>
          </a:p>
          <a:p>
            <a:pPr marL="213995" indent="-213995">
              <a:buFont typeface="Arial" panose="020B0604020202020204" pitchFamily="34" charset="0"/>
              <a:buChar char="•"/>
            </a:pPr>
            <a:r>
              <a:rPr lang="en-US" sz="1050" b="1">
                <a:solidFill>
                  <a:schemeClr val="tx1"/>
                </a:solidFill>
                <a:cs typeface="Arial" panose="020B0604020202020204" pitchFamily="34" charset="0"/>
              </a:rPr>
              <a:t>Period</a:t>
            </a:r>
          </a:p>
          <a:p>
            <a:pPr marL="213995" indent="-213995">
              <a:buFont typeface="Arial" panose="020B0604020202020204" pitchFamily="34" charset="0"/>
              <a:buChar char="•"/>
            </a:pPr>
            <a:r>
              <a:rPr lang="en-US" sz="1050" b="1">
                <a:solidFill>
                  <a:schemeClr val="tx1"/>
                </a:solidFill>
                <a:cs typeface="Arial" panose="020B0604020202020204" pitchFamily="34" charset="0"/>
              </a:rPr>
              <a:t>LAUSD ID #</a:t>
            </a:r>
          </a:p>
          <a:p>
            <a:pPr marL="213995" indent="-213995">
              <a:buFont typeface="Arial" panose="020B0604020202020204" pitchFamily="34" charset="0"/>
              <a:buChar char="•"/>
            </a:pPr>
            <a:r>
              <a:rPr lang="en-US" sz="1050" b="1">
                <a:solidFill>
                  <a:schemeClr val="tx1"/>
                </a:solidFill>
                <a:cs typeface="Arial" panose="020B0604020202020204" pitchFamily="34" charset="0"/>
              </a:rPr>
              <a:t>Teacher Name</a:t>
            </a:r>
          </a:p>
        </p:txBody>
      </p:sp>
      <p:sp>
        <p:nvSpPr>
          <p:cNvPr id="14" name="TextBox 13">
            <a:extLst>
              <a:ext uri="{FF2B5EF4-FFF2-40B4-BE49-F238E27FC236}">
                <a16:creationId xmlns:a16="http://schemas.microsoft.com/office/drawing/2014/main" id="{B2A92D9F-989D-5546-B738-D4A047A3DA6E}"/>
              </a:ext>
            </a:extLst>
          </p:cNvPr>
          <p:cNvSpPr txBox="1"/>
          <p:nvPr/>
        </p:nvSpPr>
        <p:spPr>
          <a:xfrm>
            <a:off x="2735423" y="1030386"/>
            <a:ext cx="3252557" cy="761747"/>
          </a:xfrm>
          <a:prstGeom prst="rect">
            <a:avLst/>
          </a:prstGeom>
          <a:noFill/>
          <a:ln>
            <a:solidFill>
              <a:srgbClr val="FF0000"/>
            </a:solidFill>
          </a:ln>
        </p:spPr>
        <p:txBody>
          <a:bodyPr wrap="square" lIns="68580" tIns="34290" rIns="68580" bIns="34290" rtlCol="0" anchor="t">
            <a:spAutoFit/>
          </a:bodyPr>
          <a:lstStyle/>
          <a:p>
            <a:pPr marL="257175" indent="-257175">
              <a:buClr>
                <a:srgbClr val="FF0000"/>
              </a:buClr>
              <a:buFont typeface="Arial" panose="020B0604020202020204" pitchFamily="34" charset="0"/>
              <a:buChar char="•"/>
            </a:pPr>
            <a:r>
              <a:rPr lang="en-US" sz="1500" b="1">
                <a:solidFill>
                  <a:srgbClr val="FF0000"/>
                </a:solidFill>
                <a:latin typeface="+mn-lt"/>
                <a:cs typeface="Arial" panose="020B0604020202020204" pitchFamily="34" charset="0"/>
              </a:rPr>
              <a:t>Securely Stored by the Coordinator</a:t>
            </a:r>
          </a:p>
          <a:p>
            <a:pPr marL="257175" indent="-257175">
              <a:buClr>
                <a:srgbClr val="FF0000"/>
              </a:buClr>
              <a:buFont typeface="Arial" panose="020B0604020202020204" pitchFamily="34" charset="0"/>
              <a:buChar char="•"/>
            </a:pPr>
            <a:r>
              <a:rPr lang="en-US" sz="1500" b="1">
                <a:solidFill>
                  <a:srgbClr val="FF0000"/>
                </a:solidFill>
                <a:latin typeface="+mn-lt"/>
                <a:cs typeface="Arial" panose="020B0604020202020204" pitchFamily="34" charset="0"/>
              </a:rPr>
              <a:t>TEs sign out/in daily</a:t>
            </a:r>
          </a:p>
        </p:txBody>
      </p:sp>
    </p:spTree>
    <p:extLst>
      <p:ext uri="{BB962C8B-B14F-4D97-AF65-F5344CB8AC3E}">
        <p14:creationId xmlns:p14="http://schemas.microsoft.com/office/powerpoint/2010/main" val="284795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MiSiS: Labels – Student Logon Credentials</a:t>
            </a:r>
          </a:p>
        </p:txBody>
      </p:sp>
      <p:sp>
        <p:nvSpPr>
          <p:cNvPr id="5" name="Footer Placeholder 4">
            <a:extLst>
              <a:ext uri="{FF2B5EF4-FFF2-40B4-BE49-F238E27FC236}">
                <a16:creationId xmlns:a16="http://schemas.microsoft.com/office/drawing/2014/main" id="{B8D86A99-C298-C8E0-92D9-1F36B888CB14}"/>
              </a:ext>
            </a:extLst>
          </p:cNvPr>
          <p:cNvSpPr>
            <a:spLocks noGrp="1"/>
          </p:cNvSpPr>
          <p:nvPr>
            <p:ph type="ftr" sz="quarter" idx="11"/>
          </p:nvPr>
        </p:nvSpPr>
        <p:spPr/>
        <p:txBody>
          <a:bodyPr/>
          <a:lstStyle/>
          <a:p>
            <a:r>
              <a:rPr lang="en-US"/>
              <a:t>2023-24 CAASPP Fall Coordinator Training</a:t>
            </a:r>
          </a:p>
        </p:txBody>
      </p:sp>
      <p:pic>
        <p:nvPicPr>
          <p:cNvPr id="7" name="Content Placeholder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777" y="952500"/>
            <a:ext cx="4153183" cy="3775434"/>
          </a:xfrm>
          <a:prstGeom prst="rect">
            <a:avLst/>
          </a:prstGeom>
        </p:spPr>
      </p:pic>
      <p:sp>
        <p:nvSpPr>
          <p:cNvPr id="8" name="TextBox 7">
            <a:extLst>
              <a:ext uri="{FF2B5EF4-FFF2-40B4-BE49-F238E27FC236}">
                <a16:creationId xmlns:a16="http://schemas.microsoft.com/office/drawing/2014/main" id="{D4C2C197-D419-5B49-8DB7-ED988EBD2402}"/>
              </a:ext>
            </a:extLst>
          </p:cNvPr>
          <p:cNvSpPr txBox="1"/>
          <p:nvPr/>
        </p:nvSpPr>
        <p:spPr>
          <a:xfrm>
            <a:off x="5636649" y="952500"/>
            <a:ext cx="2384804" cy="299312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91440" tIns="45720" rIns="91440" bIns="45720" rtlCol="0" anchor="t">
            <a:spAutoFit/>
          </a:bodyPr>
          <a:lstStyle/>
          <a:p>
            <a:pPr>
              <a:spcAft>
                <a:spcPts val="1200"/>
              </a:spcAft>
            </a:pPr>
            <a:r>
              <a:rPr lang="en-US" sz="1050">
                <a:latin typeface="+mn-lt"/>
              </a:rPr>
              <a:t>Label Details</a:t>
            </a:r>
          </a:p>
          <a:p>
            <a:pPr marL="213995" indent="-213995">
              <a:spcAft>
                <a:spcPts val="1200"/>
              </a:spcAft>
              <a:buFont typeface="Arial" panose="020B0604020202020204" pitchFamily="34" charset="0"/>
              <a:buChar char="•"/>
            </a:pPr>
            <a:r>
              <a:rPr lang="en-US" sz="1200">
                <a:latin typeface="+mn-lt"/>
              </a:rPr>
              <a:t>30 labels per page</a:t>
            </a:r>
          </a:p>
          <a:p>
            <a:pPr marL="213995" indent="-213995">
              <a:spcAft>
                <a:spcPts val="1200"/>
              </a:spcAft>
              <a:buFont typeface="Arial" panose="020B0604020202020204" pitchFamily="34" charset="0"/>
              <a:buChar char="•"/>
            </a:pPr>
            <a:r>
              <a:rPr lang="en-US" sz="1200">
                <a:latin typeface="+mn-lt"/>
              </a:rPr>
              <a:t>AVERY 5160, MACO 3000 or equivalent </a:t>
            </a:r>
          </a:p>
          <a:p>
            <a:pPr marL="213995" indent="-213995">
              <a:spcAft>
                <a:spcPts val="1200"/>
              </a:spcAft>
              <a:buFont typeface="Arial" panose="020B0604020202020204" pitchFamily="34" charset="0"/>
              <a:buChar char="•"/>
            </a:pPr>
            <a:r>
              <a:rPr lang="en-US" sz="1200">
                <a:latin typeface="+mn-lt"/>
              </a:rPr>
              <a:t>Type:         Address Label</a:t>
            </a:r>
          </a:p>
          <a:p>
            <a:pPr marL="217805" lvl="1">
              <a:spcAft>
                <a:spcPts val="1200"/>
              </a:spcAft>
            </a:pPr>
            <a:r>
              <a:rPr lang="en-US" sz="1200">
                <a:latin typeface="+mn-lt"/>
              </a:rPr>
              <a:t>Height:      1”</a:t>
            </a:r>
          </a:p>
          <a:p>
            <a:pPr marL="217805" lvl="1">
              <a:spcAft>
                <a:spcPts val="1200"/>
              </a:spcAft>
            </a:pPr>
            <a:r>
              <a:rPr lang="en-US" sz="1200">
                <a:latin typeface="+mn-lt"/>
              </a:rPr>
              <a:t>Width:        2.63”</a:t>
            </a:r>
          </a:p>
          <a:p>
            <a:pPr marL="213995" indent="-213995">
              <a:spcAft>
                <a:spcPts val="1200"/>
              </a:spcAft>
              <a:buFont typeface="Arial" panose="020B0604020202020204" pitchFamily="34" charset="0"/>
              <a:buChar char="•"/>
            </a:pPr>
            <a:r>
              <a:rPr lang="en-US" sz="1200">
                <a:latin typeface="+mn-lt"/>
              </a:rPr>
              <a:t>Page size: 8.5” x 11”</a:t>
            </a:r>
          </a:p>
          <a:p>
            <a:pPr marL="213995" indent="-213995">
              <a:spcAft>
                <a:spcPts val="1200"/>
              </a:spcAft>
              <a:buFont typeface="Arial" panose="020B0604020202020204" pitchFamily="34" charset="0"/>
              <a:buChar char="•"/>
            </a:pPr>
            <a:r>
              <a:rPr lang="en-US" sz="1200">
                <a:latin typeface="+mn-lt"/>
                <a:hlinkClick r:id="rId4"/>
              </a:rPr>
              <a:t>Smarter Balanced Labels Job Aid</a:t>
            </a:r>
            <a:endParaRPr lang="en-US" sz="1200">
              <a:latin typeface="+mn-lt"/>
            </a:endParaRPr>
          </a:p>
        </p:txBody>
      </p:sp>
    </p:spTree>
    <p:extLst>
      <p:ext uri="{BB962C8B-B14F-4D97-AF65-F5344CB8AC3E}">
        <p14:creationId xmlns:p14="http://schemas.microsoft.com/office/powerpoint/2010/main" val="37273107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5" y="150"/>
            <a:ext cx="8632151" cy="856359"/>
          </a:xfrm>
          <a:noFill/>
        </p:spPr>
        <p:txBody>
          <a:bodyPr>
            <a:noAutofit/>
          </a:bodyPr>
          <a:lstStyle/>
          <a:p>
            <a:r>
              <a:rPr lang="en-US" sz="2800"/>
              <a:t>Test Security and Student Logon Credentials</a:t>
            </a:r>
            <a:endParaRPr lang="en-US" sz="2250"/>
          </a:p>
        </p:txBody>
      </p:sp>
      <p:sp>
        <p:nvSpPr>
          <p:cNvPr id="7" name="Footer Placeholder 6">
            <a:extLst>
              <a:ext uri="{FF2B5EF4-FFF2-40B4-BE49-F238E27FC236}">
                <a16:creationId xmlns:a16="http://schemas.microsoft.com/office/drawing/2014/main" id="{01BFFB4E-DAD1-DCB1-1CEB-E425C21A87EA}"/>
              </a:ext>
            </a:extLst>
          </p:cNvPr>
          <p:cNvSpPr>
            <a:spLocks noGrp="1"/>
          </p:cNvSpPr>
          <p:nvPr>
            <p:ph type="ftr" sz="quarter" idx="11"/>
          </p:nvPr>
        </p:nvSpPr>
        <p:spPr/>
        <p:txBody>
          <a:bodyPr/>
          <a:lstStyle/>
          <a:p>
            <a:r>
              <a:rPr lang="en-US"/>
              <a:t>2023-24 CAASPP Fall Coordinator Training</a:t>
            </a:r>
          </a:p>
        </p:txBody>
      </p:sp>
      <p:sp>
        <p:nvSpPr>
          <p:cNvPr id="9" name="TextBox 8">
            <a:extLst>
              <a:ext uri="{FF2B5EF4-FFF2-40B4-BE49-F238E27FC236}">
                <a16:creationId xmlns:a16="http://schemas.microsoft.com/office/drawing/2014/main" id="{49EE9084-44B6-09AB-24CA-344285741C3E}"/>
              </a:ext>
            </a:extLst>
          </p:cNvPr>
          <p:cNvSpPr txBox="1"/>
          <p:nvPr/>
        </p:nvSpPr>
        <p:spPr>
          <a:xfrm>
            <a:off x="144379" y="915889"/>
            <a:ext cx="8771021" cy="3416320"/>
          </a:xfrm>
          <a:prstGeom prst="rect">
            <a:avLst/>
          </a:prstGeom>
          <a:noFill/>
        </p:spPr>
        <p:txBody>
          <a:bodyPr wrap="square" lIns="91440" tIns="45720" rIns="91440" bIns="45720" anchor="t">
            <a:spAutoFit/>
          </a:bodyPr>
          <a:lstStyle/>
          <a:p>
            <a:r>
              <a:rPr lang="en-US" sz="1800">
                <a:latin typeface="Poppinns"/>
              </a:rPr>
              <a:t>Student logon credentials (i.e., SSID and Confirmation Code) are to be considered secure and confidential information that grant access to a student’s Personal Identifiable Information (PII).  </a:t>
            </a:r>
            <a:endParaRPr lang="en-US" sz="1800">
              <a:latin typeface="Poppinns"/>
              <a:cs typeface="Arial" panose="020B0604020202020204" pitchFamily="34" charset="0"/>
            </a:endParaRPr>
          </a:p>
          <a:p>
            <a:endParaRPr lang="en-US" sz="1800">
              <a:latin typeface="Poppinns"/>
              <a:cs typeface="Arial" panose="020B0604020202020204" pitchFamily="34" charset="0"/>
            </a:endParaRPr>
          </a:p>
          <a:p>
            <a:pPr marL="285750" indent="-285750">
              <a:buClr>
                <a:schemeClr val="accent2"/>
              </a:buClr>
              <a:buFont typeface="Wingdings" pitchFamily="2" charset="2"/>
              <a:buChar char="§"/>
            </a:pPr>
            <a:r>
              <a:rPr lang="en-US" sz="1800" b="1" u="sng">
                <a:solidFill>
                  <a:srgbClr val="FF0000"/>
                </a:solidFill>
                <a:latin typeface="Poppinns"/>
              </a:rPr>
              <a:t>Schools must establish procedures to maintain all student logon credentials secure by returning them to the CAASPP Coordinator at the end of testing each day.</a:t>
            </a:r>
          </a:p>
          <a:p>
            <a:pPr marL="285750" indent="-285750">
              <a:buClr>
                <a:schemeClr val="accent2"/>
              </a:buClr>
              <a:buFont typeface="Wingdings" pitchFamily="2" charset="2"/>
              <a:buChar char="§"/>
            </a:pPr>
            <a:r>
              <a:rPr lang="en-US" sz="1800">
                <a:latin typeface="Poppinns"/>
                <a:cs typeface="Arial" panose="020B0604020202020204" pitchFamily="34" charset="0"/>
              </a:rPr>
              <a:t>Schools must train all staff that will be handling student logon credentials on the established procedures and guidelines for maintaining the security of student logon credentials</a:t>
            </a:r>
          </a:p>
          <a:p>
            <a:pPr marL="285750" indent="-285750">
              <a:buClr>
                <a:schemeClr val="accent2"/>
              </a:buClr>
              <a:buFont typeface="Wingdings" pitchFamily="2" charset="2"/>
              <a:buChar char="§"/>
            </a:pPr>
            <a:r>
              <a:rPr lang="en-US" sz="1800">
                <a:latin typeface="Poppinns"/>
              </a:rPr>
              <a:t>Schools are to report to the Student Testing Branch if student logon credentials are compromised, using the </a:t>
            </a:r>
            <a:r>
              <a:rPr lang="en-US" sz="1800" b="1" u="sng">
                <a:latin typeface="Poppinns"/>
              </a:rPr>
              <a:t>CAASPP System—Test Administration Testing Incident or Impropriety Report Form</a:t>
            </a:r>
            <a:r>
              <a:rPr lang="en-US" sz="1800">
                <a:latin typeface="Poppinns"/>
              </a:rPr>
              <a:t> located at the Student Testing Branch web site.</a:t>
            </a:r>
            <a:endParaRPr lang="en-US" sz="1800" b="1" u="sng">
              <a:latin typeface="Poppinns"/>
              <a:cs typeface="Arial" panose="020B0604020202020204" pitchFamily="34" charset="0"/>
            </a:endParaRPr>
          </a:p>
        </p:txBody>
      </p:sp>
    </p:spTree>
    <p:extLst>
      <p:ext uri="{BB962C8B-B14F-4D97-AF65-F5344CB8AC3E}">
        <p14:creationId xmlns:p14="http://schemas.microsoft.com/office/powerpoint/2010/main" val="347536087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9900"/>
          </a:solidFill>
        </p:spPr>
        <p:txBody>
          <a:bodyPr>
            <a:noAutofit/>
          </a:bodyPr>
          <a:lstStyle/>
          <a:p>
            <a:r>
              <a:rPr lang="en-US">
                <a:cs typeface="Arial"/>
              </a:rPr>
              <a:t>CAASPP Daily Inventory Control Form</a:t>
            </a:r>
          </a:p>
        </p:txBody>
      </p:sp>
      <p:sp>
        <p:nvSpPr>
          <p:cNvPr id="3" name="Text Placeholder 2"/>
          <p:cNvSpPr>
            <a:spLocks noGrp="1"/>
          </p:cNvSpPr>
          <p:nvPr>
            <p:ph type="body" idx="13"/>
          </p:nvPr>
        </p:nvSpPr>
        <p:spPr>
          <a:xfrm>
            <a:off x="311700" y="946220"/>
            <a:ext cx="4270324" cy="3492009"/>
          </a:xfrm>
        </p:spPr>
        <p:txBody>
          <a:bodyPr spcFirstLastPara="1" wrap="square" lIns="68580" tIns="34290" rIns="68580" bIns="34290" anchor="t" anchorCtr="0">
            <a:normAutofit/>
          </a:bodyPr>
          <a:lstStyle/>
          <a:p>
            <a:pPr marL="139700" indent="0">
              <a:buNone/>
            </a:pPr>
            <a:r>
              <a:rPr lang="en-US">
                <a:ea typeface="Tahoma"/>
                <a:cs typeface="Arial"/>
              </a:rPr>
              <a:t>TAs will check out/in the following materials each day of testing using the Daily Inventory Control Form:</a:t>
            </a:r>
          </a:p>
          <a:p>
            <a:r>
              <a:rPr lang="en-US" sz="1800">
                <a:ea typeface="Tahoma"/>
                <a:cs typeface="Arial"/>
              </a:rPr>
              <a:t>Student Logon Credentials</a:t>
            </a:r>
          </a:p>
          <a:p>
            <a:r>
              <a:rPr lang="en-US" sz="1800">
                <a:ea typeface="Tahoma"/>
                <a:cs typeface="Arial"/>
              </a:rPr>
              <a:t>Scratch paper</a:t>
            </a:r>
          </a:p>
          <a:p>
            <a:r>
              <a:rPr lang="en-US" sz="1800">
                <a:ea typeface="Tahoma"/>
                <a:cs typeface="Arial"/>
              </a:rPr>
              <a:t>CAA DFA (if not using electronic version)*</a:t>
            </a:r>
            <a:endParaRPr lang="en-US" sz="1800">
              <a:ea typeface="Tahoma"/>
            </a:endParaRPr>
          </a:p>
          <a:p>
            <a:r>
              <a:rPr lang="en-US" sz="1800">
                <a:ea typeface="Tahoma"/>
                <a:cs typeface="Arial"/>
              </a:rPr>
              <a:t>CAA for Science Picture Cards*</a:t>
            </a:r>
            <a:endParaRPr lang="en-US" sz="1800"/>
          </a:p>
          <a:p>
            <a:endParaRPr lang="en-US" sz="1600">
              <a:ea typeface="Tahoma"/>
            </a:endParaRPr>
          </a:p>
          <a:p>
            <a:pPr marL="139700" indent="0">
              <a:buNone/>
            </a:pPr>
            <a:r>
              <a:rPr lang="en-US" sz="1600">
                <a:ea typeface="Tahoma"/>
                <a:cs typeface="Arial"/>
              </a:rPr>
              <a:t>*Not applicable to Interim Assessments</a:t>
            </a:r>
            <a:endParaRPr lang="en-US" sz="1600">
              <a:ea typeface="Tahoma"/>
            </a:endParaRPr>
          </a:p>
          <a:p>
            <a:pPr marL="139700" indent="0">
              <a:buNone/>
            </a:pPr>
            <a:endParaRPr lang="en-US"/>
          </a:p>
          <a:p>
            <a:endParaRPr lang="en-US"/>
          </a:p>
          <a:p>
            <a:endParaRPr lang="en-US"/>
          </a:p>
          <a:p>
            <a:endParaRPr lang="en-US"/>
          </a:p>
        </p:txBody>
      </p:sp>
      <p:sp>
        <p:nvSpPr>
          <p:cNvPr id="7" name="Footer Placeholder 6">
            <a:extLst>
              <a:ext uri="{FF2B5EF4-FFF2-40B4-BE49-F238E27FC236}">
                <a16:creationId xmlns:a16="http://schemas.microsoft.com/office/drawing/2014/main" id="{01BFFB4E-DAD1-DCB1-1CEB-E425C21A87EA}"/>
              </a:ext>
            </a:extLst>
          </p:cNvPr>
          <p:cNvSpPr>
            <a:spLocks noGrp="1"/>
          </p:cNvSpPr>
          <p:nvPr>
            <p:ph type="ftr" sz="quarter" idx="11"/>
          </p:nvPr>
        </p:nvSpPr>
        <p:spPr/>
        <p:txBody>
          <a:bodyPr/>
          <a:lstStyle/>
          <a:p>
            <a:r>
              <a:rPr lang="en-US"/>
              <a:t>2023-24 CAASPP Fall Coordinator Training</a:t>
            </a:r>
          </a:p>
        </p:txBody>
      </p:sp>
      <p:sp>
        <p:nvSpPr>
          <p:cNvPr id="6" name="Rectangle 5">
            <a:extLst>
              <a:ext uri="{FF2B5EF4-FFF2-40B4-BE49-F238E27FC236}">
                <a16:creationId xmlns:a16="http://schemas.microsoft.com/office/drawing/2014/main" id="{74ACD744-16CC-750F-5B08-180F3AE2BCB7}"/>
              </a:ext>
            </a:extLst>
          </p:cNvPr>
          <p:cNvSpPr/>
          <p:nvPr/>
        </p:nvSpPr>
        <p:spPr>
          <a:xfrm>
            <a:off x="1177334" y="4167436"/>
            <a:ext cx="2687525" cy="261610"/>
          </a:xfrm>
          <a:prstGeom prst="rect">
            <a:avLst/>
          </a:prstGeom>
          <a:solidFill>
            <a:srgbClr val="FFFF00"/>
          </a:solidFill>
          <a:ln>
            <a:solidFill>
              <a:schemeClr val="tx1"/>
            </a:solidFill>
          </a:ln>
        </p:spPr>
        <p:txBody>
          <a:bodyPr wrap="square" lIns="91440" tIns="45720" rIns="91440" bIns="45720" anchor="t">
            <a:spAutoFit/>
          </a:bodyPr>
          <a:lstStyle/>
          <a:p>
            <a:pPr defTabSz="514350" fontAlgn="base">
              <a:spcBef>
                <a:spcPct val="0"/>
              </a:spcBef>
              <a:spcAft>
                <a:spcPct val="0"/>
              </a:spcAft>
            </a:pPr>
            <a:r>
              <a:rPr lang="en-US" sz="1100">
                <a:latin typeface="Poppins"/>
                <a:cs typeface="Calibri"/>
              </a:rPr>
              <a:t>Located in Coordinator Resources</a:t>
            </a:r>
          </a:p>
        </p:txBody>
      </p:sp>
      <p:pic>
        <p:nvPicPr>
          <p:cNvPr id="4" name="Picture 3" descr="A close-up of a checklist&#10;&#10;Description automatically generated">
            <a:extLst>
              <a:ext uri="{FF2B5EF4-FFF2-40B4-BE49-F238E27FC236}">
                <a16:creationId xmlns:a16="http://schemas.microsoft.com/office/drawing/2014/main" id="{50B62FB3-1D05-2534-EBAB-422BCC738342}"/>
              </a:ext>
            </a:extLst>
          </p:cNvPr>
          <p:cNvPicPr>
            <a:picLocks noChangeAspect="1"/>
          </p:cNvPicPr>
          <p:nvPr/>
        </p:nvPicPr>
        <p:blipFill>
          <a:blip r:embed="rId4"/>
          <a:stretch>
            <a:fillRect/>
          </a:stretch>
        </p:blipFill>
        <p:spPr>
          <a:xfrm>
            <a:off x="4829601" y="1339340"/>
            <a:ext cx="4082387" cy="2831604"/>
          </a:xfrm>
          <a:prstGeom prst="rect">
            <a:avLst/>
          </a:prstGeom>
          <a:ln w="63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1780232"/>
      </p:ext>
    </p:extLst>
  </p:cSld>
  <p:clrMapOvr>
    <a:masterClrMapping/>
  </p:clrMapOvr>
  <p:extLst>
    <p:ext uri="{6950BFC3-D8DA-4A85-94F7-54DA5524770B}">
      <p188:commentRel xmlns:p188="http://schemas.microsoft.com/office/powerpoint/2018/8/main" r:id="rId3"/>
    </p:ext>
  </p:extLs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Session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Accessibility Resources</a:t>
            </a:r>
          </a:p>
        </p:txBody>
      </p:sp>
    </p:spTree>
    <p:extLst>
      <p:ext uri="{BB962C8B-B14F-4D97-AF65-F5344CB8AC3E}">
        <p14:creationId xmlns:p14="http://schemas.microsoft.com/office/powerpoint/2010/main" val="35560461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7B7547-981B-3042-88ED-477275E7D8B7}"/>
              </a:ext>
            </a:extLst>
          </p:cNvPr>
          <p:cNvSpPr>
            <a:spLocks noGrp="1"/>
          </p:cNvSpPr>
          <p:nvPr>
            <p:ph type="title"/>
          </p:nvPr>
        </p:nvSpPr>
        <p:spPr/>
        <p:txBody>
          <a:bodyPr>
            <a:normAutofit/>
          </a:bodyPr>
          <a:lstStyle/>
          <a:p>
            <a:r>
              <a:rPr lang="en-US" sz="2100"/>
              <a:t>LAUSD- Accessibility and Accommodations Guidelines</a:t>
            </a:r>
          </a:p>
        </p:txBody>
      </p:sp>
      <p:sp>
        <p:nvSpPr>
          <p:cNvPr id="8" name="Text Placeholder 7">
            <a:extLst>
              <a:ext uri="{FF2B5EF4-FFF2-40B4-BE49-F238E27FC236}">
                <a16:creationId xmlns:a16="http://schemas.microsoft.com/office/drawing/2014/main" id="{2163DD68-A2F4-C896-E296-FECD14A130FD}"/>
              </a:ext>
            </a:extLst>
          </p:cNvPr>
          <p:cNvSpPr>
            <a:spLocks noGrp="1"/>
          </p:cNvSpPr>
          <p:nvPr>
            <p:ph type="body" idx="13"/>
          </p:nvPr>
        </p:nvSpPr>
        <p:spPr>
          <a:xfrm>
            <a:off x="311700" y="952500"/>
            <a:ext cx="5035387" cy="3768622"/>
          </a:xfrm>
        </p:spPr>
        <p:txBody>
          <a:bodyPr spcFirstLastPara="1" wrap="square" lIns="68580" tIns="34290" rIns="68580" bIns="34290" anchor="t" anchorCtr="0">
            <a:noAutofit/>
          </a:bodyPr>
          <a:lstStyle/>
          <a:p>
            <a:pPr marL="0" indent="0">
              <a:buNone/>
            </a:pPr>
            <a:r>
              <a:rPr lang="en-US" b="1">
                <a:latin typeface="Poppins"/>
                <a:ea typeface="Calibri"/>
                <a:cs typeface="Calibri"/>
              </a:rPr>
              <a:t>REF 133914- </a:t>
            </a:r>
            <a:r>
              <a:rPr lang="en-US" i="1">
                <a:latin typeface="Poppins"/>
                <a:ea typeface="Calibri"/>
                <a:cs typeface="Calibri"/>
              </a:rPr>
              <a:t>2022-23 LAUSD Accessibility and Accommodations Guidelines for English Language Proficiency Assessments for California (ELPAC) and California Assessment of Student Performance and Progress (CAASPP)</a:t>
            </a:r>
            <a:r>
              <a:rPr lang="en-US">
                <a:latin typeface="Poppins"/>
                <a:ea typeface="Calibri"/>
                <a:cs typeface="Calibri"/>
              </a:rPr>
              <a:t>.</a:t>
            </a:r>
            <a:endParaRPr lang="en-US">
              <a:latin typeface="Poppins"/>
              <a:cs typeface="Calibri"/>
            </a:endParaRPr>
          </a:p>
          <a:p>
            <a:pPr marL="342900" indent="-342900"/>
            <a:r>
              <a:rPr lang="en-US" sz="1800">
                <a:latin typeface="Poppins"/>
                <a:ea typeface="Calibri"/>
                <a:cs typeface="Calibri"/>
              </a:rPr>
              <a:t>Contains Attachment B</a:t>
            </a:r>
          </a:p>
          <a:p>
            <a:pPr marL="800100" lvl="1" indent="-342900"/>
            <a:r>
              <a:rPr lang="en-US" sz="1600">
                <a:latin typeface="Poppins"/>
                <a:ea typeface="Calibri"/>
                <a:cs typeface="Calibri"/>
              </a:rPr>
              <a:t>Used to assign </a:t>
            </a:r>
            <a:r>
              <a:rPr lang="en-US" sz="1600" b="1">
                <a:latin typeface="Poppins"/>
                <a:ea typeface="Calibri"/>
                <a:cs typeface="Calibri"/>
              </a:rPr>
              <a:t>designated supports </a:t>
            </a:r>
            <a:r>
              <a:rPr lang="en-US" sz="1600">
                <a:latin typeface="Poppins"/>
                <a:ea typeface="Calibri"/>
                <a:cs typeface="Calibri"/>
              </a:rPr>
              <a:t>to students.</a:t>
            </a:r>
          </a:p>
          <a:p>
            <a:pPr marL="342900" indent="-342900"/>
            <a:r>
              <a:rPr lang="en-US" sz="1800">
                <a:latin typeface="Poppins"/>
                <a:ea typeface="Calibri"/>
                <a:cs typeface="Calibri"/>
              </a:rPr>
              <a:t>Available in </a:t>
            </a:r>
            <a:r>
              <a:rPr lang="en-US" sz="1800" err="1">
                <a:latin typeface="Poppins"/>
                <a:ea typeface="Calibri"/>
                <a:cs typeface="Calibri"/>
              </a:rPr>
              <a:t>eLibrary</a:t>
            </a:r>
            <a:r>
              <a:rPr lang="en-US" sz="1800">
                <a:latin typeface="Poppins"/>
                <a:ea typeface="Calibri"/>
                <a:cs typeface="Calibri"/>
              </a:rPr>
              <a:t> and Coordinator Resources</a:t>
            </a:r>
            <a:endParaRPr lang="en-US" sz="1800">
              <a:latin typeface="Poppins"/>
              <a:cs typeface="Calibri"/>
            </a:endParaRPr>
          </a:p>
          <a:p>
            <a:pPr marL="0" indent="0">
              <a:buNone/>
            </a:pPr>
            <a:endParaRPr lang="en-US" i="1">
              <a:ea typeface="Calibri"/>
            </a:endParaRPr>
          </a:p>
        </p:txBody>
      </p:sp>
      <p:sp>
        <p:nvSpPr>
          <p:cNvPr id="6" name="Footer Placeholder 5">
            <a:extLst>
              <a:ext uri="{FF2B5EF4-FFF2-40B4-BE49-F238E27FC236}">
                <a16:creationId xmlns:a16="http://schemas.microsoft.com/office/drawing/2014/main" id="{B0EDB248-FEA5-5F3F-3C31-558328CAE646}"/>
              </a:ext>
            </a:extLst>
          </p:cNvPr>
          <p:cNvSpPr>
            <a:spLocks noGrp="1"/>
          </p:cNvSpPr>
          <p:nvPr>
            <p:ph type="ftr" sz="quarter" idx="11"/>
          </p:nvPr>
        </p:nvSpPr>
        <p:spPr/>
        <p:txBody>
          <a:bodyPr/>
          <a:lstStyle/>
          <a:p>
            <a:r>
              <a:rPr lang="en-US"/>
              <a:t>2023-24 CAASPP Fall Coordinator Training</a:t>
            </a:r>
          </a:p>
        </p:txBody>
      </p:sp>
      <p:pic>
        <p:nvPicPr>
          <p:cNvPr id="4" name="Picture 4">
            <a:extLst>
              <a:ext uri="{FF2B5EF4-FFF2-40B4-BE49-F238E27FC236}">
                <a16:creationId xmlns:a16="http://schemas.microsoft.com/office/drawing/2014/main" id="{E3DB954B-AF90-5DD9-2ABD-A73CF1373F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6522" y="952500"/>
            <a:ext cx="2852932" cy="3697683"/>
          </a:xfrm>
          <a:prstGeom prst="rect">
            <a:avLst/>
          </a:prstGeom>
          <a:ln>
            <a:solidFill>
              <a:schemeClr val="tx1"/>
            </a:solidFill>
          </a:ln>
        </p:spPr>
      </p:pic>
    </p:spTree>
    <p:extLst>
      <p:ext uri="{BB962C8B-B14F-4D97-AF65-F5344CB8AC3E}">
        <p14:creationId xmlns:p14="http://schemas.microsoft.com/office/powerpoint/2010/main" val="12577054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p:txBody>
          <a:bodyPr>
            <a:normAutofit/>
          </a:bodyPr>
          <a:lstStyle/>
          <a:p>
            <a:r>
              <a:rPr lang="en-US" sz="2100"/>
              <a:t>California Assessment Accessibility Resource Matrix</a:t>
            </a:r>
          </a:p>
        </p:txBody>
      </p:sp>
      <p:sp>
        <p:nvSpPr>
          <p:cNvPr id="5" name="Text Placeholder 2">
            <a:extLst>
              <a:ext uri="{FF2B5EF4-FFF2-40B4-BE49-F238E27FC236}">
                <a16:creationId xmlns:a16="http://schemas.microsoft.com/office/drawing/2014/main" id="{B349EC5F-06AF-7649-AB21-B05C955B32A2}"/>
              </a:ext>
            </a:extLst>
          </p:cNvPr>
          <p:cNvSpPr>
            <a:spLocks noGrp="1"/>
          </p:cNvSpPr>
          <p:nvPr>
            <p:ph type="body" idx="13"/>
          </p:nvPr>
        </p:nvSpPr>
        <p:spPr/>
        <p:txBody>
          <a:bodyPr spcFirstLastPara="1" wrap="square" lIns="68580" tIns="34290" rIns="68580" bIns="34290" anchor="t" anchorCtr="0">
            <a:noAutofit/>
          </a:bodyPr>
          <a:lstStyle/>
          <a:p>
            <a:pPr marL="257175" indent="-257175">
              <a:buFont typeface="Wingdings"/>
              <a:buChar char="§"/>
            </a:pPr>
            <a:r>
              <a:rPr lang="en-US" sz="1600" b="1">
                <a:latin typeface="Poppins Light"/>
                <a:ea typeface="Tahoma"/>
                <a:cs typeface="Calibri"/>
              </a:rPr>
              <a:t>This matrix describes all the available accessibility</a:t>
            </a:r>
            <a:r>
              <a:rPr lang="en-US" sz="1600" b="1">
                <a:latin typeface="Poppins Light"/>
                <a:ea typeface="Calibri"/>
                <a:cs typeface="Calibri"/>
              </a:rPr>
              <a:t> resources for ELPAC and CAASPP</a:t>
            </a:r>
            <a:endParaRPr lang="en-US" sz="1600" b="1">
              <a:latin typeface="Poppins Light"/>
            </a:endParaRPr>
          </a:p>
          <a:p>
            <a:pPr marL="257175" indent="-257175">
              <a:buClr>
                <a:srgbClr val="203864"/>
              </a:buClr>
              <a:buFont typeface="Wingdings"/>
              <a:buChar char="§"/>
            </a:pPr>
            <a:r>
              <a:rPr lang="en-US" sz="1600" b="1">
                <a:latin typeface="Poppins Light"/>
                <a:ea typeface="Calibri"/>
                <a:cs typeface="Calibri"/>
              </a:rPr>
              <a:t>Accessibility resources are features or supports that are part of the assessment.</a:t>
            </a:r>
            <a:endParaRPr lang="en-US" sz="1600" b="1">
              <a:latin typeface="Poppins Light"/>
            </a:endParaRPr>
          </a:p>
          <a:p>
            <a:pPr>
              <a:buClr>
                <a:srgbClr val="203864"/>
              </a:buClr>
              <a:buFont typeface="Wingdings"/>
              <a:buChar char="§"/>
            </a:pPr>
            <a:r>
              <a:rPr lang="en-US" sz="1400" b="1">
                <a:latin typeface="Poppins Light"/>
                <a:ea typeface="Calibri"/>
                <a:cs typeface="Calibri"/>
              </a:rPr>
              <a:t>Accessibility resources allow students to participate in an assessment that results in a fair and accurate estimate of each student’s achievement.</a:t>
            </a:r>
            <a:endParaRPr lang="en-US" sz="1400" b="1">
              <a:latin typeface="Poppins Light"/>
              <a:ea typeface="Tahoma"/>
              <a:cs typeface="Calibri"/>
            </a:endParaRPr>
          </a:p>
          <a:p>
            <a:pPr>
              <a:buClr>
                <a:srgbClr val="203864"/>
              </a:buClr>
              <a:buFont typeface="Wingdings"/>
              <a:buChar char="§"/>
            </a:pPr>
            <a:r>
              <a:rPr lang="en-US" sz="1400" b="1">
                <a:latin typeface="Poppins Light"/>
                <a:ea typeface="Tahoma"/>
                <a:cs typeface="Calibri"/>
                <a:hlinkClick r:id="rId3"/>
              </a:rPr>
              <a:t>https://www.cde.ca.gov/ta/tg/ca/accessibilityresources.asp</a:t>
            </a:r>
            <a:endParaRPr lang="en-US" sz="1400" b="1">
              <a:latin typeface="Poppins Light"/>
              <a:ea typeface="Tahoma"/>
              <a:cs typeface="Calibri"/>
            </a:endParaRPr>
          </a:p>
          <a:p>
            <a:pPr lvl="1"/>
            <a:endParaRPr lang="en-US" b="1">
              <a:latin typeface="Poppins Light"/>
            </a:endParaRPr>
          </a:p>
          <a:p>
            <a:endParaRPr lang="en-US"/>
          </a:p>
        </p:txBody>
      </p:sp>
      <p:sp>
        <p:nvSpPr>
          <p:cNvPr id="9" name="Footer Placeholder 8">
            <a:extLst>
              <a:ext uri="{FF2B5EF4-FFF2-40B4-BE49-F238E27FC236}">
                <a16:creationId xmlns:a16="http://schemas.microsoft.com/office/drawing/2014/main" id="{29BCEFCB-E014-6A53-E2CB-D6B730596369}"/>
              </a:ext>
            </a:extLst>
          </p:cNvPr>
          <p:cNvSpPr>
            <a:spLocks noGrp="1"/>
          </p:cNvSpPr>
          <p:nvPr>
            <p:ph type="ftr" sz="quarter" idx="11"/>
          </p:nvPr>
        </p:nvSpPr>
        <p:spPr/>
        <p:txBody>
          <a:bodyPr/>
          <a:lstStyle/>
          <a:p>
            <a:r>
              <a:rPr lang="en-US"/>
              <a:t>2023-24 CAASPP Fall Coordinator Training</a:t>
            </a:r>
          </a:p>
        </p:txBody>
      </p:sp>
      <p:pic>
        <p:nvPicPr>
          <p:cNvPr id="3" name="Picture 2">
            <a:extLst>
              <a:ext uri="{FF2B5EF4-FFF2-40B4-BE49-F238E27FC236}">
                <a16:creationId xmlns:a16="http://schemas.microsoft.com/office/drawing/2014/main" id="{012CFCD7-DE4E-304B-9077-D5C77BA7AA6A}"/>
              </a:ext>
            </a:extLst>
          </p:cNvPr>
          <p:cNvPicPr>
            <a:picLocks noChangeAspect="1"/>
          </p:cNvPicPr>
          <p:nvPr/>
        </p:nvPicPr>
        <p:blipFill>
          <a:blip r:embed="rId4"/>
          <a:stretch>
            <a:fillRect/>
          </a:stretch>
        </p:blipFill>
        <p:spPr>
          <a:xfrm>
            <a:off x="1247675" y="2851762"/>
            <a:ext cx="2779284" cy="1310721"/>
          </a:xfrm>
          <a:prstGeom prst="rect">
            <a:avLst/>
          </a:prstGeom>
          <a:ln>
            <a:solidFill>
              <a:schemeClr val="tx1"/>
            </a:solidFill>
          </a:ln>
        </p:spPr>
      </p:pic>
      <p:pic>
        <p:nvPicPr>
          <p:cNvPr id="8" name="Picture 7">
            <a:extLst>
              <a:ext uri="{FF2B5EF4-FFF2-40B4-BE49-F238E27FC236}">
                <a16:creationId xmlns:a16="http://schemas.microsoft.com/office/drawing/2014/main" id="{48F30ACA-EB34-8741-982B-1AA26562E67B}"/>
              </a:ext>
            </a:extLst>
          </p:cNvPr>
          <p:cNvPicPr>
            <a:picLocks noChangeAspect="1"/>
          </p:cNvPicPr>
          <p:nvPr/>
        </p:nvPicPr>
        <p:blipFill>
          <a:blip r:embed="rId5"/>
          <a:stretch>
            <a:fillRect/>
          </a:stretch>
        </p:blipFill>
        <p:spPr>
          <a:xfrm>
            <a:off x="4851706" y="2851207"/>
            <a:ext cx="2675789" cy="1310721"/>
          </a:xfrm>
          <a:prstGeom prst="rect">
            <a:avLst/>
          </a:prstGeom>
          <a:ln>
            <a:solidFill>
              <a:schemeClr val="tx1"/>
            </a:solidFill>
          </a:ln>
        </p:spPr>
      </p:pic>
      <p:sp>
        <p:nvSpPr>
          <p:cNvPr id="2" name="Rectangle 1">
            <a:extLst>
              <a:ext uri="{FF2B5EF4-FFF2-40B4-BE49-F238E27FC236}">
                <a16:creationId xmlns:a16="http://schemas.microsoft.com/office/drawing/2014/main" id="{4F3EBA64-97FD-FFDF-7DEF-541C777CBDD1}"/>
              </a:ext>
            </a:extLst>
          </p:cNvPr>
          <p:cNvSpPr/>
          <p:nvPr/>
        </p:nvSpPr>
        <p:spPr>
          <a:xfrm>
            <a:off x="1965751" y="4408915"/>
            <a:ext cx="5206953" cy="261610"/>
          </a:xfrm>
          <a:prstGeom prst="rect">
            <a:avLst/>
          </a:prstGeom>
          <a:solidFill>
            <a:srgbClr val="FFFF00"/>
          </a:solidFill>
          <a:ln>
            <a:solidFill>
              <a:schemeClr val="tx1"/>
            </a:solidFill>
          </a:ln>
        </p:spPr>
        <p:txBody>
          <a:bodyPr wrap="square" lIns="91440" tIns="45720" rIns="91440" bIns="45720" anchor="t">
            <a:spAutoFit/>
          </a:bodyPr>
          <a:lstStyle/>
          <a:p>
            <a:pPr defTabSz="514350" fontAlgn="base">
              <a:spcBef>
                <a:spcPct val="0"/>
              </a:spcBef>
              <a:spcAft>
                <a:spcPct val="0"/>
              </a:spcAft>
            </a:pPr>
            <a:r>
              <a:rPr lang="en-US" sz="1100">
                <a:latin typeface="Poppins"/>
                <a:cs typeface="Calibri"/>
              </a:rPr>
              <a:t>Share with IEP Team members and download a copy for your resources!</a:t>
            </a:r>
          </a:p>
        </p:txBody>
      </p:sp>
    </p:spTree>
    <p:extLst>
      <p:ext uri="{BB962C8B-B14F-4D97-AF65-F5344CB8AC3E}">
        <p14:creationId xmlns:p14="http://schemas.microsoft.com/office/powerpoint/2010/main" val="3795373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5A3DA176-15A7-4CFB-5BBD-377F2ADFA7E3}"/>
              </a:ext>
            </a:extLst>
          </p:cNvPr>
          <p:cNvPicPr>
            <a:picLocks noChangeAspect="1"/>
          </p:cNvPicPr>
          <p:nvPr/>
        </p:nvPicPr>
        <p:blipFill>
          <a:blip r:embed="rId3"/>
          <a:stretch>
            <a:fillRect/>
          </a:stretch>
        </p:blipFill>
        <p:spPr>
          <a:xfrm>
            <a:off x="4038489" y="1116880"/>
            <a:ext cx="4441556" cy="2661283"/>
          </a:xfrm>
          <a:prstGeom prst="rect">
            <a:avLst/>
          </a:prstGeom>
          <a:ln>
            <a:solidFill>
              <a:schemeClr val="tx1"/>
            </a:solidFill>
          </a:ln>
        </p:spPr>
      </p:pic>
      <p:sp>
        <p:nvSpPr>
          <p:cNvPr id="6" name="Title 1">
            <a:extLst>
              <a:ext uri="{FF2B5EF4-FFF2-40B4-BE49-F238E27FC236}">
                <a16:creationId xmlns:a16="http://schemas.microsoft.com/office/drawing/2014/main" id="{D6CEE3FB-1A2E-6342-B336-376EB475A8E8}"/>
              </a:ext>
            </a:extLst>
          </p:cNvPr>
          <p:cNvSpPr>
            <a:spLocks noGrp="1"/>
          </p:cNvSpPr>
          <p:nvPr>
            <p:ph type="title"/>
          </p:nvPr>
        </p:nvSpPr>
        <p:spPr/>
        <p:txBody>
          <a:bodyPr>
            <a:normAutofit/>
          </a:bodyPr>
          <a:lstStyle/>
          <a:p>
            <a:r>
              <a:rPr lang="en-US" sz="2100"/>
              <a:t>California Assessment Accessibility Resource Matrix </a:t>
            </a:r>
          </a:p>
        </p:txBody>
      </p:sp>
      <p:sp>
        <p:nvSpPr>
          <p:cNvPr id="8" name="Footer Placeholder 7">
            <a:extLst>
              <a:ext uri="{FF2B5EF4-FFF2-40B4-BE49-F238E27FC236}">
                <a16:creationId xmlns:a16="http://schemas.microsoft.com/office/drawing/2014/main" id="{2503D3C2-B2C5-4AA0-69CE-78A7900606C1}"/>
              </a:ext>
            </a:extLst>
          </p:cNvPr>
          <p:cNvSpPr>
            <a:spLocks noGrp="1"/>
          </p:cNvSpPr>
          <p:nvPr>
            <p:ph type="ftr" sz="quarter" idx="11"/>
          </p:nvPr>
        </p:nvSpPr>
        <p:spPr/>
        <p:txBody>
          <a:bodyPr/>
          <a:lstStyle/>
          <a:p>
            <a:r>
              <a:rPr lang="en-US"/>
              <a:t>2023-24 CAASPP Fall Coordinator Training</a:t>
            </a:r>
          </a:p>
        </p:txBody>
      </p:sp>
      <p:sp>
        <p:nvSpPr>
          <p:cNvPr id="11" name="Rectangle 10">
            <a:extLst>
              <a:ext uri="{FF2B5EF4-FFF2-40B4-BE49-F238E27FC236}">
                <a16:creationId xmlns:a16="http://schemas.microsoft.com/office/drawing/2014/main" id="{A6ED7AFA-7509-0D40-BBC4-B8AB7C0B3251}"/>
              </a:ext>
            </a:extLst>
          </p:cNvPr>
          <p:cNvSpPr/>
          <p:nvPr/>
        </p:nvSpPr>
        <p:spPr>
          <a:xfrm>
            <a:off x="484615" y="4026970"/>
            <a:ext cx="8230221" cy="407804"/>
          </a:xfrm>
          <a:prstGeom prst="rect">
            <a:avLst/>
          </a:prstGeom>
          <a:solidFill>
            <a:srgbClr val="FFFF00"/>
          </a:solidFill>
          <a:ln>
            <a:solidFill>
              <a:schemeClr val="tx1"/>
            </a:solidFill>
          </a:ln>
        </p:spPr>
        <p:txBody>
          <a:bodyPr wrap="square" lIns="68580" tIns="34290" rIns="68580" bIns="34290" anchor="t">
            <a:spAutoFit/>
          </a:bodyPr>
          <a:lstStyle/>
          <a:p>
            <a:pPr defTabSz="514350" fontAlgn="base">
              <a:spcBef>
                <a:spcPct val="0"/>
              </a:spcBef>
              <a:spcAft>
                <a:spcPct val="0"/>
              </a:spcAft>
            </a:pPr>
            <a:r>
              <a:rPr lang="en-US" sz="1100" b="1">
                <a:latin typeface="Poppins"/>
                <a:ea typeface="Calibri"/>
                <a:cs typeface="Calibri"/>
              </a:rPr>
              <a:t>Embedded: </a:t>
            </a:r>
            <a:r>
              <a:rPr lang="en-US" sz="1100">
                <a:latin typeface="Poppins"/>
                <a:ea typeface="Calibri"/>
                <a:cs typeface="Calibri"/>
              </a:rPr>
              <a:t>The resource is provided as digitally delivered components of the secure browser</a:t>
            </a:r>
            <a:endParaRPr lang="en-US" sz="1100">
              <a:latin typeface="Poppins"/>
              <a:ea typeface="Calibri"/>
              <a:cs typeface="Calibri" panose="020F0502020204030204" pitchFamily="34" charset="0"/>
            </a:endParaRPr>
          </a:p>
          <a:p>
            <a:pPr defTabSz="514350" fontAlgn="base">
              <a:spcBef>
                <a:spcPct val="0"/>
              </a:spcBef>
              <a:spcAft>
                <a:spcPct val="0"/>
              </a:spcAft>
            </a:pPr>
            <a:r>
              <a:rPr lang="en-US" sz="1100" b="1">
                <a:latin typeface="Poppins"/>
                <a:ea typeface="Calibri"/>
                <a:cs typeface="Calibri"/>
              </a:rPr>
              <a:t>Non-embedded: </a:t>
            </a:r>
            <a:r>
              <a:rPr lang="en-US" sz="1100">
                <a:latin typeface="Poppins"/>
                <a:ea typeface="Calibri"/>
                <a:cs typeface="Calibri"/>
              </a:rPr>
              <a:t>The resource is provided separately from the secure browser and must be provided by the school.</a:t>
            </a:r>
          </a:p>
        </p:txBody>
      </p:sp>
      <p:pic>
        <p:nvPicPr>
          <p:cNvPr id="5" name="Picture 6" descr="Table&#10;&#10;Description automatically generated">
            <a:extLst>
              <a:ext uri="{FF2B5EF4-FFF2-40B4-BE49-F238E27FC236}">
                <a16:creationId xmlns:a16="http://schemas.microsoft.com/office/drawing/2014/main" id="{747CAA03-25F0-BE91-3F58-C99193938C09}"/>
              </a:ext>
            </a:extLst>
          </p:cNvPr>
          <p:cNvPicPr>
            <a:picLocks noChangeAspect="1"/>
          </p:cNvPicPr>
          <p:nvPr/>
        </p:nvPicPr>
        <p:blipFill>
          <a:blip r:embed="rId4"/>
          <a:stretch>
            <a:fillRect/>
          </a:stretch>
        </p:blipFill>
        <p:spPr>
          <a:xfrm>
            <a:off x="633792" y="1104346"/>
            <a:ext cx="2893825" cy="2673350"/>
          </a:xfrm>
          <a:prstGeom prst="rect">
            <a:avLst/>
          </a:prstGeom>
          <a:ln>
            <a:solidFill>
              <a:schemeClr val="tx1"/>
            </a:solidFill>
          </a:ln>
        </p:spPr>
      </p:pic>
    </p:spTree>
    <p:extLst>
      <p:ext uri="{BB962C8B-B14F-4D97-AF65-F5344CB8AC3E}">
        <p14:creationId xmlns:p14="http://schemas.microsoft.com/office/powerpoint/2010/main" val="9951631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3"/>
          </p:nvPr>
        </p:nvSpPr>
        <p:spPr/>
        <p:txBody>
          <a:bodyPr spcFirstLastPara="1" wrap="square" lIns="68580" tIns="34290" rIns="68580" bIns="34290" anchor="t" anchorCtr="0">
            <a:normAutofit/>
          </a:bodyPr>
          <a:lstStyle/>
          <a:p>
            <a:pPr marL="596900" indent="-457200">
              <a:lnSpc>
                <a:spcPct val="150000"/>
              </a:lnSpc>
              <a:buAutoNum type="arabicPeriod"/>
            </a:pPr>
            <a:r>
              <a:rPr lang="en-US" b="1">
                <a:latin typeface="Poppins"/>
              </a:rPr>
              <a:t>Universal Tools</a:t>
            </a:r>
            <a:endParaRPr lang="en-US"/>
          </a:p>
          <a:p>
            <a:pPr lvl="1">
              <a:lnSpc>
                <a:spcPct val="150000"/>
              </a:lnSpc>
            </a:pPr>
            <a:r>
              <a:rPr lang="en-US" sz="2000">
                <a:latin typeface="Poppins"/>
                <a:ea typeface="Tahoma"/>
                <a:cs typeface="Calibri"/>
              </a:rPr>
              <a:t>Available to all students on the basis of student preference and selection</a:t>
            </a:r>
          </a:p>
          <a:p>
            <a:pPr lvl="2" indent="-302895">
              <a:lnSpc>
                <a:spcPct val="150000"/>
              </a:lnSpc>
            </a:pPr>
            <a:r>
              <a:rPr lang="en-US" sz="2000">
                <a:latin typeface="Poppins"/>
                <a:cs typeface="Poppins"/>
              </a:rPr>
              <a:t>Breaks</a:t>
            </a:r>
          </a:p>
          <a:p>
            <a:pPr lvl="2" indent="-302895">
              <a:lnSpc>
                <a:spcPct val="150000"/>
              </a:lnSpc>
            </a:pPr>
            <a:r>
              <a:rPr lang="en-US" sz="2000">
                <a:latin typeface="Poppins"/>
                <a:cs typeface="Poppins"/>
              </a:rPr>
              <a:t>Digital Notepad</a:t>
            </a:r>
          </a:p>
          <a:p>
            <a:pPr lvl="2" indent="-302895">
              <a:lnSpc>
                <a:spcPct val="150000"/>
              </a:lnSpc>
            </a:pPr>
            <a:r>
              <a:rPr lang="en-US" sz="2000">
                <a:latin typeface="Poppins"/>
                <a:cs typeface="Poppins"/>
              </a:rPr>
              <a:t>Embedded highlighter</a:t>
            </a:r>
          </a:p>
        </p:txBody>
      </p:sp>
      <p:sp>
        <p:nvSpPr>
          <p:cNvPr id="5" name="Footer Placeholder 4">
            <a:extLst>
              <a:ext uri="{FF2B5EF4-FFF2-40B4-BE49-F238E27FC236}">
                <a16:creationId xmlns:a16="http://schemas.microsoft.com/office/drawing/2014/main" id="{80D55939-72CE-3E2F-66E9-1A49E48EBB30}"/>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2820423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7A5F55FB-DF93-3BD7-A3DC-72F3972E2FB4}"/>
              </a:ext>
            </a:extLst>
          </p:cNvPr>
          <p:cNvSpPr>
            <a:spLocks noGrp="1"/>
          </p:cNvSpPr>
          <p:nvPr>
            <p:ph type="body" idx="13"/>
          </p:nvPr>
        </p:nvSpPr>
        <p:spPr>
          <a:xfrm>
            <a:off x="311700" y="952500"/>
            <a:ext cx="5049578" cy="3768622"/>
          </a:xfrm>
        </p:spPr>
        <p:txBody>
          <a:bodyPr spcFirstLastPara="1" wrap="square" lIns="68580" tIns="34290" rIns="68580" bIns="34290" anchor="t" anchorCtr="0">
            <a:normAutofit/>
          </a:bodyPr>
          <a:lstStyle/>
          <a:p>
            <a:pPr>
              <a:buFont typeface="+mj-lt"/>
              <a:buAutoNum type="arabicPeriod" startAt="2"/>
            </a:pPr>
            <a:r>
              <a:rPr lang="en-US" sz="1650" b="1">
                <a:latin typeface="Poppins"/>
                <a:ea typeface="Tahoma"/>
                <a:cs typeface="Calibri"/>
              </a:rPr>
              <a:t>Designated Supports</a:t>
            </a:r>
            <a:endParaRPr lang="en-US" sz="1650" b="1">
              <a:latin typeface="Poppins"/>
            </a:endParaRPr>
          </a:p>
          <a:p>
            <a:pPr lvl="1">
              <a:buClr>
                <a:srgbClr val="2F5597"/>
              </a:buClr>
            </a:pPr>
            <a:r>
              <a:rPr lang="en-US" sz="1500">
                <a:latin typeface="Poppins"/>
                <a:ea typeface="Tahoma"/>
                <a:cs typeface="Calibri"/>
              </a:rPr>
              <a:t>Available for use by any student for</a:t>
            </a:r>
            <a:br>
              <a:rPr lang="en-US" sz="1500">
                <a:latin typeface="Poppins"/>
                <a:cs typeface="Calibri"/>
              </a:rPr>
            </a:br>
            <a:r>
              <a:rPr lang="en-US" sz="1500">
                <a:latin typeface="Poppins"/>
                <a:ea typeface="Tahoma"/>
                <a:cs typeface="Calibri"/>
              </a:rPr>
              <a:t>whom the need has been indicated by an educator or team of educators (with parent or guardian and student input as appropriate) and are regularly</a:t>
            </a:r>
            <a:br>
              <a:rPr lang="en-US" sz="1500">
                <a:latin typeface="Poppins"/>
                <a:cs typeface="Calibri"/>
              </a:rPr>
            </a:br>
            <a:r>
              <a:rPr lang="en-US" sz="1500">
                <a:latin typeface="Poppins"/>
                <a:ea typeface="Tahoma"/>
                <a:cs typeface="Calibri"/>
              </a:rPr>
              <a:t>used in the classroom.</a:t>
            </a:r>
            <a:endParaRPr lang="en-US" sz="1500">
              <a:latin typeface="Poppins"/>
              <a:ea typeface="Tahoma"/>
            </a:endParaRPr>
          </a:p>
          <a:p>
            <a:pPr lvl="1" indent="-302895"/>
            <a:r>
              <a:rPr lang="en-US" sz="1500">
                <a:latin typeface="Poppins"/>
                <a:ea typeface="Tahoma"/>
                <a:cs typeface="Calibri"/>
              </a:rPr>
              <a:t>Use</a:t>
            </a:r>
            <a:r>
              <a:rPr lang="en-US" sz="1500" b="1">
                <a:latin typeface="Poppins"/>
                <a:ea typeface="Tahoma"/>
                <a:cs typeface="Calibri"/>
              </a:rPr>
              <a:t> </a:t>
            </a:r>
            <a:r>
              <a:rPr lang="en-US" sz="1500">
                <a:latin typeface="Poppins"/>
                <a:ea typeface="Tahoma"/>
                <a:cs typeface="Calibri"/>
              </a:rPr>
              <a:t>Attachment B from </a:t>
            </a:r>
            <a:r>
              <a:rPr lang="en-US" sz="1500" b="1">
                <a:latin typeface="Poppins"/>
                <a:ea typeface="Tahoma"/>
                <a:cs typeface="Calibri"/>
              </a:rPr>
              <a:t>REF-133914</a:t>
            </a:r>
            <a:endParaRPr lang="en-US" sz="1500">
              <a:latin typeface="Poppins"/>
              <a:ea typeface="Tahoma"/>
              <a:cs typeface="Calibri"/>
            </a:endParaRPr>
          </a:p>
          <a:p>
            <a:pPr lvl="2" indent="-302895"/>
            <a:r>
              <a:rPr lang="en-US" sz="1350">
                <a:latin typeface="Poppins"/>
                <a:ea typeface="Tahoma"/>
                <a:cs typeface="Calibri"/>
              </a:rPr>
              <a:t>Principal needs to sign ATT B before the coordinator enters the designated supports in TOMS.</a:t>
            </a:r>
          </a:p>
          <a:p>
            <a:pPr lvl="1"/>
            <a:r>
              <a:rPr lang="en-US" sz="1500">
                <a:latin typeface="Poppins"/>
                <a:ea typeface="Tahoma"/>
                <a:cs typeface="Calibri"/>
              </a:rPr>
              <a:t>A student’s IEP or Section 504</a:t>
            </a:r>
            <a:br>
              <a:rPr lang="en-US" sz="1500">
                <a:latin typeface="Poppins"/>
              </a:rPr>
            </a:br>
            <a:r>
              <a:rPr lang="en-US" sz="1500">
                <a:latin typeface="Poppins"/>
                <a:ea typeface="Tahoma"/>
                <a:cs typeface="Calibri"/>
              </a:rPr>
              <a:t>plan may indicate the need for a designated support.</a:t>
            </a:r>
          </a:p>
          <a:p>
            <a:pPr>
              <a:buAutoNum type="arabicPeriod" startAt="2"/>
            </a:pPr>
            <a:endParaRPr lang="en-US"/>
          </a:p>
        </p:txBody>
      </p:sp>
      <p:sp>
        <p:nvSpPr>
          <p:cNvPr id="7" name="Footer Placeholder 6">
            <a:extLst>
              <a:ext uri="{FF2B5EF4-FFF2-40B4-BE49-F238E27FC236}">
                <a16:creationId xmlns:a16="http://schemas.microsoft.com/office/drawing/2014/main" id="{0B887BFC-8678-7D05-7718-F945A7A475EC}"/>
              </a:ext>
            </a:extLst>
          </p:cNvPr>
          <p:cNvSpPr>
            <a:spLocks noGrp="1"/>
          </p:cNvSpPr>
          <p:nvPr>
            <p:ph type="ftr" sz="quarter" idx="11"/>
          </p:nvPr>
        </p:nvSpPr>
        <p:spPr/>
        <p:txBody>
          <a:bodyPr/>
          <a:lstStyle/>
          <a:p>
            <a:r>
              <a:rPr lang="en-US"/>
              <a:t>2023-24 CAASPP Fall Coordinator Training</a:t>
            </a:r>
          </a:p>
        </p:txBody>
      </p:sp>
      <p:pic>
        <p:nvPicPr>
          <p:cNvPr id="5" name="Picture 4">
            <a:extLst>
              <a:ext uri="{FF2B5EF4-FFF2-40B4-BE49-F238E27FC236}">
                <a16:creationId xmlns:a16="http://schemas.microsoft.com/office/drawing/2014/main" id="{54F86C72-CE22-5671-1C2D-98CF5A0653F3}"/>
              </a:ext>
            </a:extLst>
          </p:cNvPr>
          <p:cNvPicPr>
            <a:picLocks noChangeAspect="1"/>
          </p:cNvPicPr>
          <p:nvPr/>
        </p:nvPicPr>
        <p:blipFill>
          <a:blip r:embed="rId3"/>
          <a:stretch>
            <a:fillRect/>
          </a:stretch>
        </p:blipFill>
        <p:spPr>
          <a:xfrm>
            <a:off x="5401101" y="1319293"/>
            <a:ext cx="3655894" cy="2811987"/>
          </a:xfrm>
          <a:prstGeom prst="rect">
            <a:avLst/>
          </a:prstGeom>
        </p:spPr>
      </p:pic>
    </p:spTree>
    <p:extLst>
      <p:ext uri="{BB962C8B-B14F-4D97-AF65-F5344CB8AC3E}">
        <p14:creationId xmlns:p14="http://schemas.microsoft.com/office/powerpoint/2010/main" val="296542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F2B1-2864-5397-60D4-7A3B6FCE4CA6}"/>
              </a:ext>
            </a:extLst>
          </p:cNvPr>
          <p:cNvSpPr>
            <a:spLocks noGrp="1"/>
          </p:cNvSpPr>
          <p:nvPr>
            <p:ph type="title"/>
          </p:nvPr>
        </p:nvSpPr>
        <p:spPr>
          <a:xfrm>
            <a:off x="41374" y="150"/>
            <a:ext cx="8790925" cy="773400"/>
          </a:xfrm>
        </p:spPr>
        <p:txBody>
          <a:bodyPr/>
          <a:lstStyle/>
          <a:p>
            <a:r>
              <a:rPr lang="en-US"/>
              <a:t>CAASPP Coordinator Primary Responsibilities</a:t>
            </a:r>
          </a:p>
        </p:txBody>
      </p:sp>
      <p:sp>
        <p:nvSpPr>
          <p:cNvPr id="3" name="Text Placeholder 2">
            <a:extLst>
              <a:ext uri="{FF2B5EF4-FFF2-40B4-BE49-F238E27FC236}">
                <a16:creationId xmlns:a16="http://schemas.microsoft.com/office/drawing/2014/main" id="{E5188B9C-57DA-2363-F7CF-6B5B71E01CA0}"/>
              </a:ext>
            </a:extLst>
          </p:cNvPr>
          <p:cNvSpPr>
            <a:spLocks noGrp="1"/>
          </p:cNvSpPr>
          <p:nvPr>
            <p:ph type="body" idx="13"/>
          </p:nvPr>
        </p:nvSpPr>
        <p:spPr>
          <a:xfrm>
            <a:off x="311700" y="952500"/>
            <a:ext cx="8520600" cy="3768622"/>
          </a:xfrm>
        </p:spPr>
        <p:txBody>
          <a:bodyPr>
            <a:normAutofit fontScale="92500"/>
          </a:bodyPr>
          <a:lstStyle/>
          <a:p>
            <a:r>
              <a:rPr lang="en-US"/>
              <a:t>Maintain test security</a:t>
            </a:r>
          </a:p>
          <a:p>
            <a:r>
              <a:rPr lang="en-US"/>
              <a:t>Manage Test Operations Management System (TOMS) accounts</a:t>
            </a:r>
          </a:p>
          <a:p>
            <a:r>
              <a:rPr lang="en-US"/>
              <a:t>Work with technology personnel to ensure timely device setup</a:t>
            </a:r>
          </a:p>
          <a:p>
            <a:r>
              <a:rPr lang="en-US"/>
              <a:t>Report and manage testing incidents and irregularities</a:t>
            </a:r>
          </a:p>
          <a:p>
            <a:r>
              <a:rPr lang="en-US"/>
              <a:t>Under the direction of the Principal, oversee all before, during, and after testing responsibilities</a:t>
            </a:r>
          </a:p>
          <a:p>
            <a:r>
              <a:rPr lang="en-US"/>
              <a:t>Attend and/or complete all requirements and trainings</a:t>
            </a:r>
          </a:p>
          <a:p>
            <a:r>
              <a:rPr lang="en-US"/>
              <a:t>Read and become familiar with all Student Testing Branch publications, including policy documents, Administration Instructions and Testing Updates</a:t>
            </a:r>
          </a:p>
          <a:p>
            <a:r>
              <a:rPr lang="en-US"/>
              <a:t>Reference Guides and Memorandums</a:t>
            </a:r>
          </a:p>
          <a:p>
            <a:endParaRPr lang="en-US"/>
          </a:p>
        </p:txBody>
      </p:sp>
      <p:sp>
        <p:nvSpPr>
          <p:cNvPr id="4" name="Footer Placeholder 3">
            <a:extLst>
              <a:ext uri="{FF2B5EF4-FFF2-40B4-BE49-F238E27FC236}">
                <a16:creationId xmlns:a16="http://schemas.microsoft.com/office/drawing/2014/main" id="{907B9775-E494-745A-AF80-CF4442B4D8B9}"/>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0226004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a:normAutofit fontScale="90000"/>
          </a:bodyPr>
          <a:lstStyle/>
          <a:p>
            <a:r>
              <a:rPr lang="en-US" sz="2100"/>
              <a:t>California Assessment Accessibility Resource Matrix</a:t>
            </a:r>
            <a:br>
              <a:rPr lang="en-US" sz="2100"/>
            </a:br>
            <a:r>
              <a:rPr lang="en-US" sz="2100"/>
              <a:t>Designated Supports </a:t>
            </a:r>
            <a:endParaRPr lang="en-US"/>
          </a:p>
        </p:txBody>
      </p:sp>
      <p:sp>
        <p:nvSpPr>
          <p:cNvPr id="7" name="Footer Placeholder 6">
            <a:extLst>
              <a:ext uri="{FF2B5EF4-FFF2-40B4-BE49-F238E27FC236}">
                <a16:creationId xmlns:a16="http://schemas.microsoft.com/office/drawing/2014/main" id="{0B887BFC-8678-7D05-7718-F945A7A475EC}"/>
              </a:ext>
            </a:extLst>
          </p:cNvPr>
          <p:cNvSpPr>
            <a:spLocks noGrp="1"/>
          </p:cNvSpPr>
          <p:nvPr>
            <p:ph type="ftr" sz="quarter" idx="11"/>
          </p:nvPr>
        </p:nvSpPr>
        <p:spPr/>
        <p:txBody>
          <a:bodyPr/>
          <a:lstStyle/>
          <a:p>
            <a:r>
              <a:rPr lang="en-US"/>
              <a:t>2023-24 CAASPP Fall Coordinator Training</a:t>
            </a:r>
          </a:p>
        </p:txBody>
      </p:sp>
      <p:pic>
        <p:nvPicPr>
          <p:cNvPr id="6" name="Picture 5">
            <a:extLst>
              <a:ext uri="{FF2B5EF4-FFF2-40B4-BE49-F238E27FC236}">
                <a16:creationId xmlns:a16="http://schemas.microsoft.com/office/drawing/2014/main" id="{899CF98F-6FED-A921-09B8-D0193D735779}"/>
              </a:ext>
            </a:extLst>
          </p:cNvPr>
          <p:cNvPicPr>
            <a:picLocks noChangeAspect="1"/>
          </p:cNvPicPr>
          <p:nvPr/>
        </p:nvPicPr>
        <p:blipFill>
          <a:blip r:embed="rId3"/>
          <a:stretch>
            <a:fillRect/>
          </a:stretch>
        </p:blipFill>
        <p:spPr>
          <a:xfrm>
            <a:off x="1816770" y="984248"/>
            <a:ext cx="5064292" cy="3659292"/>
          </a:xfrm>
          <a:prstGeom prst="rect">
            <a:avLst/>
          </a:prstGeom>
        </p:spPr>
      </p:pic>
    </p:spTree>
    <p:extLst>
      <p:ext uri="{BB962C8B-B14F-4D97-AF65-F5344CB8AC3E}">
        <p14:creationId xmlns:p14="http://schemas.microsoft.com/office/powerpoint/2010/main" val="26913357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FE7D3-E221-8740-A35C-E4DDF16282CD}"/>
              </a:ext>
            </a:extLst>
          </p:cNvPr>
          <p:cNvSpPr>
            <a:spLocks noGrp="1"/>
          </p:cNvSpPr>
          <p:nvPr>
            <p:ph type="title"/>
          </p:nvPr>
        </p:nvSpPr>
        <p:spPr/>
        <p:txBody>
          <a:bodyPr spcFirstLastPara="1" wrap="square" lIns="91425" tIns="91425" rIns="91425" bIns="91425" anchor="t" anchorCtr="0">
            <a:normAutofit fontScale="90000"/>
          </a:bodyPr>
          <a:lstStyle/>
          <a:p>
            <a:r>
              <a:rPr lang="en-US" sz="2100"/>
              <a:t>California Assessment Accessibility Resource Matrix</a:t>
            </a:r>
            <a:br>
              <a:rPr lang="en-US" sz="2100"/>
            </a:br>
            <a:r>
              <a:rPr lang="en-US" sz="2100"/>
              <a:t>Designated Support – Stacked Translation </a:t>
            </a:r>
            <a:endParaRPr lang="en-US"/>
          </a:p>
        </p:txBody>
      </p:sp>
      <p:sp>
        <p:nvSpPr>
          <p:cNvPr id="7" name="Footer Placeholder 6">
            <a:extLst>
              <a:ext uri="{FF2B5EF4-FFF2-40B4-BE49-F238E27FC236}">
                <a16:creationId xmlns:a16="http://schemas.microsoft.com/office/drawing/2014/main" id="{0B887BFC-8678-7D05-7718-F945A7A475EC}"/>
              </a:ext>
            </a:extLst>
          </p:cNvPr>
          <p:cNvSpPr>
            <a:spLocks noGrp="1"/>
          </p:cNvSpPr>
          <p:nvPr>
            <p:ph type="ftr" sz="quarter" idx="11"/>
          </p:nvPr>
        </p:nvSpPr>
        <p:spPr/>
        <p:txBody>
          <a:bodyPr/>
          <a:lstStyle/>
          <a:p>
            <a:r>
              <a:rPr lang="en-US"/>
              <a:t>2023-24 CAASPP Fall Coordinator Training</a:t>
            </a:r>
          </a:p>
        </p:txBody>
      </p:sp>
      <p:pic>
        <p:nvPicPr>
          <p:cNvPr id="2" name="Content Placeholder 8" descr="Screen Shot 2014-01-30 at 7.50.18 AM.png">
            <a:extLst>
              <a:ext uri="{FF2B5EF4-FFF2-40B4-BE49-F238E27FC236}">
                <a16:creationId xmlns:a16="http://schemas.microsoft.com/office/drawing/2014/main" id="{B2FA8F68-B313-46E8-022B-CB542C0DCA1B}"/>
              </a:ext>
            </a:extLst>
          </p:cNvPr>
          <p:cNvPicPr>
            <a:picLocks noChangeAspect="1"/>
          </p:cNvPicPr>
          <p:nvPr/>
        </p:nvPicPr>
        <p:blipFill rotWithShape="1">
          <a:blip r:embed="rId3">
            <a:extLst>
              <a:ext uri="{28A0092B-C50C-407E-A947-70E740481C1C}">
                <a14:useLocalDpi xmlns:a14="http://schemas.microsoft.com/office/drawing/2010/main" val="0"/>
              </a:ext>
            </a:extLst>
          </a:blip>
          <a:srcRect l="21162" t="12877" r="25658" b="-4077"/>
          <a:stretch/>
        </p:blipFill>
        <p:spPr>
          <a:xfrm>
            <a:off x="757989" y="902370"/>
            <a:ext cx="7134727" cy="3766747"/>
          </a:xfrm>
          <a:prstGeom prst="rect">
            <a:avLst/>
          </a:prstGeom>
          <a:ln>
            <a:solidFill>
              <a:schemeClr val="tx1"/>
            </a:solidFill>
          </a:ln>
        </p:spPr>
      </p:pic>
    </p:spTree>
    <p:extLst>
      <p:ext uri="{BB962C8B-B14F-4D97-AF65-F5344CB8AC3E}">
        <p14:creationId xmlns:p14="http://schemas.microsoft.com/office/powerpoint/2010/main" val="18078681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100"/>
              <a:t>California Assessment Accessibility Resource Matrix </a:t>
            </a:r>
          </a:p>
        </p:txBody>
      </p:sp>
      <p:sp>
        <p:nvSpPr>
          <p:cNvPr id="3" name="Text Placeholder 2">
            <a:extLst>
              <a:ext uri="{FF2B5EF4-FFF2-40B4-BE49-F238E27FC236}">
                <a16:creationId xmlns:a16="http://schemas.microsoft.com/office/drawing/2014/main" id="{D5BA96B1-A198-4ED9-20CB-AB7290928D4B}"/>
              </a:ext>
            </a:extLst>
          </p:cNvPr>
          <p:cNvSpPr>
            <a:spLocks noGrp="1"/>
          </p:cNvSpPr>
          <p:nvPr>
            <p:ph type="body" idx="13"/>
          </p:nvPr>
        </p:nvSpPr>
        <p:spPr/>
        <p:txBody>
          <a:bodyPr>
            <a:normAutofit/>
          </a:bodyPr>
          <a:lstStyle/>
          <a:p>
            <a:pPr>
              <a:buFont typeface="+mj-lt"/>
              <a:buAutoNum type="arabicPeriod" startAt="3"/>
            </a:pPr>
            <a:r>
              <a:rPr lang="en-US" b="1">
                <a:latin typeface="Poppins"/>
              </a:rPr>
              <a:t>Accommodations</a:t>
            </a:r>
          </a:p>
          <a:p>
            <a:pPr lvl="1">
              <a:buFont typeface="Arial" panose="020B0604020202020204" pitchFamily="34" charset="0"/>
              <a:buChar char="•"/>
            </a:pPr>
            <a:r>
              <a:rPr lang="en-US">
                <a:latin typeface="Poppins"/>
              </a:rPr>
              <a:t>Only for students who have an IEP or Section 504 Plan</a:t>
            </a:r>
          </a:p>
          <a:p>
            <a:pPr lvl="1">
              <a:buFont typeface="Arial" panose="020B0604020202020204" pitchFamily="34" charset="0"/>
              <a:buChar char="•"/>
            </a:pPr>
            <a:r>
              <a:rPr lang="en-US">
                <a:latin typeface="Poppins"/>
              </a:rPr>
              <a:t>Accommodations are listed on the IEP or Section 504 Plan</a:t>
            </a:r>
          </a:p>
          <a:p>
            <a:pPr lvl="2">
              <a:buFont typeface="Courier New" panose="02070309020205020404" pitchFamily="49" charset="0"/>
              <a:buChar char="o"/>
            </a:pPr>
            <a:r>
              <a:rPr lang="en-US">
                <a:latin typeface="Poppins"/>
              </a:rPr>
              <a:t>Text to Speech</a:t>
            </a:r>
          </a:p>
          <a:p>
            <a:pPr lvl="2">
              <a:buFont typeface="Courier New" panose="02070309020205020404" pitchFamily="49" charset="0"/>
              <a:buChar char="o"/>
            </a:pPr>
            <a:r>
              <a:rPr lang="en-US">
                <a:latin typeface="Poppins"/>
              </a:rPr>
              <a:t>ASL</a:t>
            </a:r>
          </a:p>
          <a:p>
            <a:pPr>
              <a:buAutoNum type="arabicPeriod" startAt="3"/>
            </a:pPr>
            <a:r>
              <a:rPr lang="en-US" b="1">
                <a:latin typeface="Poppins"/>
              </a:rPr>
              <a:t>Unlisted Resources </a:t>
            </a:r>
          </a:p>
          <a:p>
            <a:pPr lvl="1">
              <a:buFont typeface="Arial" panose="020B0604020202020204" pitchFamily="34" charset="0"/>
              <a:buChar char="•"/>
            </a:pPr>
            <a:r>
              <a:rPr lang="en-US">
                <a:latin typeface="Poppins"/>
              </a:rPr>
              <a:t>Are non-embedded supports specified in IEP or Section 504 Plan. </a:t>
            </a:r>
          </a:p>
          <a:p>
            <a:pPr lvl="1">
              <a:buFont typeface="Arial" panose="020B0604020202020204" pitchFamily="34" charset="0"/>
              <a:buChar char="•"/>
            </a:pPr>
            <a:r>
              <a:rPr lang="en-US">
                <a:latin typeface="Poppins"/>
              </a:rPr>
              <a:t>If the unlisted resource changes the construct of the test, the student will be given the lowest obtainable scale score. </a:t>
            </a:r>
          </a:p>
          <a:p>
            <a:pPr>
              <a:buAutoNum type="arabicPeriod" startAt="3"/>
            </a:pPr>
            <a:endParaRPr lang="en-US"/>
          </a:p>
        </p:txBody>
      </p:sp>
      <p:sp>
        <p:nvSpPr>
          <p:cNvPr id="5" name="Footer Placeholder 4">
            <a:extLst>
              <a:ext uri="{FF2B5EF4-FFF2-40B4-BE49-F238E27FC236}">
                <a16:creationId xmlns:a16="http://schemas.microsoft.com/office/drawing/2014/main" id="{3BF08A20-335B-B70D-0F5F-23FFDED8F3D9}"/>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41255561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a:noFill/>
        </p:spPr>
        <p:txBody>
          <a:bodyPr>
            <a:normAutofit/>
          </a:bodyPr>
          <a:lstStyle/>
          <a:p>
            <a:r>
              <a:rPr lang="en-US" sz="2100">
                <a:solidFill>
                  <a:schemeClr val="bg1"/>
                </a:solidFill>
              </a:rPr>
              <a:t>California Assessment Accessibility Resource Matrix </a:t>
            </a:r>
            <a:endParaRPr lang="en-US" sz="2100">
              <a:solidFill>
                <a:schemeClr val="accent2"/>
              </a:solidFill>
            </a:endParaRP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spcFirstLastPara="1" wrap="square" lIns="68580" tIns="34290" rIns="68580" bIns="34290" anchor="t" anchorCtr="0">
            <a:normAutofit/>
          </a:bodyPr>
          <a:lstStyle/>
          <a:p>
            <a:pPr marL="139700" indent="0">
              <a:buNone/>
            </a:pPr>
            <a:r>
              <a:rPr lang="en-US" sz="1800">
                <a:latin typeface="Poppins"/>
                <a:ea typeface="Tahoma"/>
                <a:cs typeface="Calibri"/>
              </a:rPr>
              <a:t>Part 4 of the Matrix provides guidance regarding designated supports and accommodations for alternate assessments.</a:t>
            </a:r>
            <a:endParaRPr lang="en-US"/>
          </a:p>
          <a:p>
            <a:endParaRPr lang="en-US" sz="1800">
              <a:latin typeface="Poppins"/>
              <a:ea typeface="Tahoma"/>
              <a:cs typeface="Calibri"/>
            </a:endParaRPr>
          </a:p>
          <a:p>
            <a:endParaRPr lang="en-US"/>
          </a:p>
          <a:p>
            <a:endParaRPr lang="en-US"/>
          </a:p>
        </p:txBody>
      </p:sp>
      <p:sp>
        <p:nvSpPr>
          <p:cNvPr id="6" name="Footer Placeholder 5">
            <a:extLst>
              <a:ext uri="{FF2B5EF4-FFF2-40B4-BE49-F238E27FC236}">
                <a16:creationId xmlns:a16="http://schemas.microsoft.com/office/drawing/2014/main" id="{7C26562E-3A60-B69D-BD6B-2AC5A53E9ADF}"/>
              </a:ext>
            </a:extLst>
          </p:cNvPr>
          <p:cNvSpPr>
            <a:spLocks noGrp="1"/>
          </p:cNvSpPr>
          <p:nvPr>
            <p:ph type="ftr" sz="quarter" idx="11"/>
          </p:nvPr>
        </p:nvSpPr>
        <p:spPr/>
        <p:txBody>
          <a:bodyPr/>
          <a:lstStyle/>
          <a:p>
            <a:r>
              <a:rPr lang="en-US"/>
              <a:t>2023-24 CAASPP Fall Coordinator Training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289" y="1673423"/>
            <a:ext cx="4531215" cy="2920577"/>
          </a:xfrm>
          <a:prstGeom prst="rect">
            <a:avLst/>
          </a:prstGeom>
          <a:ln>
            <a:solidFill>
              <a:schemeClr val="tx1"/>
            </a:solidFill>
          </a:ln>
        </p:spPr>
      </p:pic>
    </p:spTree>
    <p:extLst>
      <p:ext uri="{BB962C8B-B14F-4D97-AF65-F5344CB8AC3E}">
        <p14:creationId xmlns:p14="http://schemas.microsoft.com/office/powerpoint/2010/main" val="8091881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100"/>
              <a:t>Accessibility Resources Demonstration Videos</a:t>
            </a:r>
          </a:p>
        </p:txBody>
      </p:sp>
      <p:sp>
        <p:nvSpPr>
          <p:cNvPr id="5" name="Text Placeholder 4">
            <a:extLst>
              <a:ext uri="{FF2B5EF4-FFF2-40B4-BE49-F238E27FC236}">
                <a16:creationId xmlns:a16="http://schemas.microsoft.com/office/drawing/2014/main" id="{3A12ADC7-9A29-8E4B-F600-31C13578C6A5}"/>
              </a:ext>
            </a:extLst>
          </p:cNvPr>
          <p:cNvSpPr>
            <a:spLocks noGrp="1"/>
          </p:cNvSpPr>
          <p:nvPr>
            <p:ph type="body" idx="13"/>
          </p:nvPr>
        </p:nvSpPr>
        <p:spPr/>
        <p:txBody>
          <a:bodyPr>
            <a:normAutofit/>
          </a:bodyPr>
          <a:lstStyle/>
          <a:p>
            <a:pPr marL="0" indent="0">
              <a:buNone/>
            </a:pPr>
            <a:r>
              <a:rPr lang="en-US" sz="1800">
                <a:latin typeface="Poppins"/>
                <a:cs typeface="Poppins"/>
              </a:rPr>
              <a:t>The following link provides demonstrations of select universal tools, designated supports, and accommodations allowed as part of the CAASPP.</a:t>
            </a:r>
          </a:p>
          <a:p>
            <a:pPr lvl="1"/>
            <a:r>
              <a:rPr lang="en-US" sz="1600">
                <a:latin typeface="Poppins"/>
                <a:cs typeface="Poppins"/>
                <a:hlinkClick r:id="rId3"/>
              </a:rPr>
              <a:t>http://www.caaspp.org/training/caaspp/uaag.html</a:t>
            </a:r>
            <a:r>
              <a:rPr lang="en-US" sz="1600">
                <a:latin typeface="Poppins"/>
                <a:cs typeface="Poppins"/>
              </a:rPr>
              <a:t> </a:t>
            </a:r>
            <a:endParaRPr lang="en-US" sz="1600">
              <a:latin typeface="Poppins"/>
            </a:endParaRPr>
          </a:p>
          <a:p>
            <a:pPr lvl="1"/>
            <a:r>
              <a:rPr lang="en-US" sz="1600">
                <a:latin typeface="Poppins"/>
                <a:cs typeface="Poppins"/>
              </a:rPr>
              <a:t>Beneficial for students, teachers, and IEP teams.</a:t>
            </a:r>
          </a:p>
          <a:p>
            <a:pPr lvl="1"/>
            <a:r>
              <a:rPr lang="en-US" sz="1600">
                <a:latin typeface="Poppins"/>
                <a:cs typeface="Poppins"/>
              </a:rPr>
              <a:t>Available in Spanish.</a:t>
            </a:r>
          </a:p>
          <a:p>
            <a:endParaRPr lang="en-US"/>
          </a:p>
        </p:txBody>
      </p:sp>
      <p:sp>
        <p:nvSpPr>
          <p:cNvPr id="9" name="Footer Placeholder 8">
            <a:extLst>
              <a:ext uri="{FF2B5EF4-FFF2-40B4-BE49-F238E27FC236}">
                <a16:creationId xmlns:a16="http://schemas.microsoft.com/office/drawing/2014/main" id="{1A4906F9-B367-63A8-5E6C-05EE705BBCF8}"/>
              </a:ext>
            </a:extLst>
          </p:cNvPr>
          <p:cNvSpPr>
            <a:spLocks noGrp="1"/>
          </p:cNvSpPr>
          <p:nvPr>
            <p:ph type="ftr" sz="quarter" idx="11"/>
          </p:nvPr>
        </p:nvSpPr>
        <p:spPr/>
        <p:txBody>
          <a:bodyPr/>
          <a:lstStyle/>
          <a:p>
            <a:r>
              <a:rPr lang="en-US"/>
              <a:t>2023-24 CAASPP Fall Coordinator Training</a:t>
            </a:r>
          </a:p>
        </p:txBody>
      </p:sp>
      <p:pic>
        <p:nvPicPr>
          <p:cNvPr id="2" name="Picture 1">
            <a:extLst>
              <a:ext uri="{FF2B5EF4-FFF2-40B4-BE49-F238E27FC236}">
                <a16:creationId xmlns:a16="http://schemas.microsoft.com/office/drawing/2014/main" id="{EF65DF79-2DFB-1C42-8B88-827F4265227A}"/>
              </a:ext>
            </a:extLst>
          </p:cNvPr>
          <p:cNvPicPr>
            <a:picLocks noChangeAspect="1"/>
          </p:cNvPicPr>
          <p:nvPr/>
        </p:nvPicPr>
        <p:blipFill>
          <a:blip r:embed="rId4"/>
          <a:stretch>
            <a:fillRect/>
          </a:stretch>
        </p:blipFill>
        <p:spPr>
          <a:xfrm>
            <a:off x="3928058" y="2726185"/>
            <a:ext cx="2326794" cy="1881965"/>
          </a:xfrm>
          <a:prstGeom prst="rect">
            <a:avLst/>
          </a:prstGeom>
          <a:ln>
            <a:solidFill>
              <a:schemeClr val="tx1"/>
            </a:solidFill>
          </a:ln>
        </p:spPr>
      </p:pic>
      <p:pic>
        <p:nvPicPr>
          <p:cNvPr id="4" name="Picture 3">
            <a:extLst>
              <a:ext uri="{FF2B5EF4-FFF2-40B4-BE49-F238E27FC236}">
                <a16:creationId xmlns:a16="http://schemas.microsoft.com/office/drawing/2014/main" id="{66F43015-3F63-824C-A0F6-39FA5419F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993" y="2726185"/>
            <a:ext cx="1895603" cy="1900526"/>
          </a:xfrm>
          <a:prstGeom prst="rect">
            <a:avLst/>
          </a:prstGeom>
          <a:ln>
            <a:solidFill>
              <a:schemeClr val="tx1"/>
            </a:solidFill>
          </a:ln>
        </p:spPr>
      </p:pic>
      <p:sp>
        <p:nvSpPr>
          <p:cNvPr id="3" name="Rectangle 2">
            <a:extLst>
              <a:ext uri="{FF2B5EF4-FFF2-40B4-BE49-F238E27FC236}">
                <a16:creationId xmlns:a16="http://schemas.microsoft.com/office/drawing/2014/main" id="{DCE9380F-3C9E-116C-C515-90CA09F58134}"/>
              </a:ext>
            </a:extLst>
          </p:cNvPr>
          <p:cNvSpPr/>
          <p:nvPr/>
        </p:nvSpPr>
        <p:spPr>
          <a:xfrm>
            <a:off x="754582" y="3438599"/>
            <a:ext cx="1876990" cy="769441"/>
          </a:xfrm>
          <a:prstGeom prst="rect">
            <a:avLst/>
          </a:prstGeom>
          <a:solidFill>
            <a:srgbClr val="FFFF00"/>
          </a:solidFill>
          <a:ln>
            <a:solidFill>
              <a:schemeClr val="tx1"/>
            </a:solidFill>
          </a:ln>
        </p:spPr>
        <p:txBody>
          <a:bodyPr wrap="square" lIns="91440" tIns="45720" rIns="91440" bIns="45720" anchor="t">
            <a:spAutoFit/>
          </a:bodyPr>
          <a:lstStyle/>
          <a:p>
            <a:pPr algn="ctr" defTabSz="514350" fontAlgn="base">
              <a:spcBef>
                <a:spcPct val="0"/>
              </a:spcBef>
              <a:spcAft>
                <a:spcPct val="0"/>
              </a:spcAft>
            </a:pPr>
            <a:r>
              <a:rPr lang="en-US" sz="1100">
                <a:latin typeface="Poppins Light"/>
                <a:cs typeface="Calibri"/>
              </a:rPr>
              <a:t>Start reviewing with teachers now for Summative CAASPP administration!</a:t>
            </a:r>
          </a:p>
        </p:txBody>
      </p:sp>
    </p:spTree>
    <p:extLst>
      <p:ext uri="{BB962C8B-B14F-4D97-AF65-F5344CB8AC3E}">
        <p14:creationId xmlns:p14="http://schemas.microsoft.com/office/powerpoint/2010/main" val="39349289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21DB10-BDC8-F048-8125-8BDD9BD94741}"/>
              </a:ext>
            </a:extLst>
          </p:cNvPr>
          <p:cNvSpPr>
            <a:spLocks noGrp="1"/>
          </p:cNvSpPr>
          <p:nvPr>
            <p:ph type="title"/>
          </p:nvPr>
        </p:nvSpPr>
        <p:spPr/>
        <p:txBody>
          <a:bodyPr>
            <a:normAutofit/>
          </a:bodyPr>
          <a:lstStyle/>
          <a:p>
            <a:r>
              <a:rPr lang="en-US" sz="2100">
                <a:solidFill>
                  <a:schemeClr val="bg1"/>
                </a:solidFill>
              </a:rPr>
              <a:t>Professional Development for Staff</a:t>
            </a:r>
          </a:p>
        </p:txBody>
      </p:sp>
      <p:sp>
        <p:nvSpPr>
          <p:cNvPr id="3" name="Text Placeholder 2">
            <a:extLst>
              <a:ext uri="{FF2B5EF4-FFF2-40B4-BE49-F238E27FC236}">
                <a16:creationId xmlns:a16="http://schemas.microsoft.com/office/drawing/2014/main" id="{3EF2A6E6-E39C-F971-D768-8D6C2A4D690A}"/>
              </a:ext>
            </a:extLst>
          </p:cNvPr>
          <p:cNvSpPr>
            <a:spLocks noGrp="1"/>
          </p:cNvSpPr>
          <p:nvPr>
            <p:ph type="body" idx="13"/>
          </p:nvPr>
        </p:nvSpPr>
        <p:spPr/>
        <p:txBody>
          <a:bodyPr>
            <a:normAutofit/>
          </a:bodyPr>
          <a:lstStyle/>
          <a:p>
            <a:pPr marL="596900" indent="-457200">
              <a:buFont typeface="+mj-lt"/>
              <a:buAutoNum type="arabicPeriod"/>
            </a:pPr>
            <a:r>
              <a:rPr lang="en-US">
                <a:latin typeface="Poppins"/>
                <a:cs typeface="Poppins"/>
              </a:rPr>
              <a:t>Review Matrix and demonstration videos</a:t>
            </a:r>
          </a:p>
          <a:p>
            <a:pPr lvl="1">
              <a:buFont typeface="Arial" panose="020B0604020202020204" pitchFamily="34" charset="0"/>
              <a:buChar char="•"/>
            </a:pPr>
            <a:r>
              <a:rPr lang="en-US">
                <a:latin typeface="Poppins"/>
                <a:cs typeface="Poppins"/>
              </a:rPr>
              <a:t>Teachers will be prepared for Summative CAASPP</a:t>
            </a:r>
            <a:endParaRPr lang="en-US">
              <a:latin typeface="Poppins"/>
            </a:endParaRPr>
          </a:p>
          <a:p>
            <a:pPr marL="596900" indent="-457200">
              <a:buFont typeface="+mj-lt"/>
              <a:buAutoNum type="arabicPeriod"/>
            </a:pPr>
            <a:r>
              <a:rPr lang="en-US">
                <a:latin typeface="Poppins"/>
                <a:cs typeface="Poppins"/>
                <a:hlinkClick r:id="rId3"/>
              </a:rPr>
              <a:t>Accessibility Resources Virtual Training Series</a:t>
            </a:r>
          </a:p>
          <a:p>
            <a:pPr lvl="1">
              <a:buFont typeface="Arial" panose="020B0604020202020204" pitchFamily="34" charset="0"/>
              <a:buChar char="•"/>
            </a:pPr>
            <a:r>
              <a:rPr lang="en-US" sz="1650">
                <a:latin typeface="Poppins"/>
                <a:cs typeface="Poppins"/>
              </a:rPr>
              <a:t>Module A: Matching Accessibility Resources to Students' Needs</a:t>
            </a:r>
          </a:p>
          <a:p>
            <a:pPr lvl="1">
              <a:buFont typeface="Arial" panose="020B0604020202020204" pitchFamily="34" charset="0"/>
              <a:buChar char="•"/>
            </a:pPr>
            <a:r>
              <a:rPr lang="en-US" sz="1650">
                <a:latin typeface="Poppins"/>
                <a:cs typeface="Poppins"/>
              </a:rPr>
              <a:t>Module B: Using Accessibility Resources in Daily Instruction</a:t>
            </a:r>
          </a:p>
          <a:p>
            <a:endParaRPr lang="en-US"/>
          </a:p>
        </p:txBody>
      </p:sp>
      <p:sp>
        <p:nvSpPr>
          <p:cNvPr id="6" name="Footer Placeholder 5">
            <a:extLst>
              <a:ext uri="{FF2B5EF4-FFF2-40B4-BE49-F238E27FC236}">
                <a16:creationId xmlns:a16="http://schemas.microsoft.com/office/drawing/2014/main" id="{22E1E927-F2DB-AD28-6B6E-28E6B1AC8D9D}"/>
              </a:ext>
            </a:extLst>
          </p:cNvPr>
          <p:cNvSpPr>
            <a:spLocks noGrp="1"/>
          </p:cNvSpPr>
          <p:nvPr>
            <p:ph type="ftr" sz="quarter" idx="11"/>
          </p:nvPr>
        </p:nvSpPr>
        <p:spPr/>
        <p:txBody>
          <a:bodyPr/>
          <a:lstStyle/>
          <a:p>
            <a:r>
              <a:rPr lang="en-US"/>
              <a:t>2023-24 CAASPP Fall Coordinator Training</a:t>
            </a:r>
          </a:p>
        </p:txBody>
      </p:sp>
      <p:pic>
        <p:nvPicPr>
          <p:cNvPr id="4" name="Picture 3">
            <a:extLst>
              <a:ext uri="{FF2B5EF4-FFF2-40B4-BE49-F238E27FC236}">
                <a16:creationId xmlns:a16="http://schemas.microsoft.com/office/drawing/2014/main" id="{4EBAF285-5EEA-7556-DC5F-E427523C9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32" y="3349999"/>
            <a:ext cx="1964531" cy="1307306"/>
          </a:xfrm>
          <a:prstGeom prst="rect">
            <a:avLst/>
          </a:prstGeom>
        </p:spPr>
      </p:pic>
    </p:spTree>
    <p:extLst>
      <p:ext uri="{BB962C8B-B14F-4D97-AF65-F5344CB8AC3E}">
        <p14:creationId xmlns:p14="http://schemas.microsoft.com/office/powerpoint/2010/main" val="41147565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fontScale="90000"/>
          </a:bodyPr>
          <a:lstStyle/>
          <a:p>
            <a:br>
              <a:rPr lang="en-US"/>
            </a:br>
            <a:r>
              <a:rPr lang="en-US"/>
              <a:t>Action Items</a:t>
            </a:r>
            <a:br>
              <a:rPr lang="en-US"/>
            </a:br>
            <a:endParaRPr lang="en-US">
              <a:solidFill>
                <a:schemeClr val="lt1"/>
              </a:solidFill>
              <a:ea typeface="Lato"/>
            </a:endParaRP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7" name="Footer Placeholder 6">
            <a:extLst>
              <a:ext uri="{FF2B5EF4-FFF2-40B4-BE49-F238E27FC236}">
                <a16:creationId xmlns:a16="http://schemas.microsoft.com/office/drawing/2014/main" id="{9C7E2F85-416E-40BF-7DBB-7794AAFA9394}"/>
              </a:ext>
            </a:extLst>
          </p:cNvPr>
          <p:cNvSpPr>
            <a:spLocks noGrp="1"/>
          </p:cNvSpPr>
          <p:nvPr>
            <p:ph type="ftr" sz="quarter" idx="11"/>
          </p:nvPr>
        </p:nvSpPr>
        <p:spPr/>
        <p:txBody>
          <a:bodyPr/>
          <a:lstStyle/>
          <a:p>
            <a:r>
              <a:rPr lang="en-US"/>
              <a:t>2023-24 CAASPP Fall Coordinator Training</a:t>
            </a:r>
          </a:p>
        </p:txBody>
      </p:sp>
      <p:sp>
        <p:nvSpPr>
          <p:cNvPr id="4" name="Text Placeholder 2">
            <a:extLst>
              <a:ext uri="{FF2B5EF4-FFF2-40B4-BE49-F238E27FC236}">
                <a16:creationId xmlns:a16="http://schemas.microsoft.com/office/drawing/2014/main" id="{DAE7F9DB-ED16-7448-3135-A2A6B5F8F7F9}"/>
              </a:ext>
            </a:extLst>
          </p:cNvPr>
          <p:cNvSpPr txBox="1">
            <a:spLocks/>
          </p:cNvSpPr>
          <p:nvPr/>
        </p:nvSpPr>
        <p:spPr>
          <a:xfrm>
            <a:off x="1485900" y="857251"/>
            <a:ext cx="617220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endParaRPr lang="en-US" sz="1500"/>
          </a:p>
          <a:p>
            <a:pPr>
              <a:buClr>
                <a:srgbClr val="203864"/>
              </a:buClr>
              <a:buFont typeface="Tw Cen MT"/>
              <a:buAutoNum type="arabicPeriod"/>
            </a:pPr>
            <a:endParaRPr lang="en-US" sz="1350"/>
          </a:p>
          <a:p>
            <a:pPr>
              <a:buClr>
                <a:srgbClr val="203864"/>
              </a:buClr>
              <a:buFont typeface="Tw Cen MT"/>
              <a:buAutoNum type="arabicPeriod"/>
            </a:pPr>
            <a:endParaRPr lang="en-US" sz="1350"/>
          </a:p>
        </p:txBody>
      </p:sp>
      <p:sp>
        <p:nvSpPr>
          <p:cNvPr id="3" name="TextBox 2">
            <a:extLst>
              <a:ext uri="{FF2B5EF4-FFF2-40B4-BE49-F238E27FC236}">
                <a16:creationId xmlns:a16="http://schemas.microsoft.com/office/drawing/2014/main" id="{8251C85B-8BA1-5301-FA54-65C810714AD7}"/>
              </a:ext>
            </a:extLst>
          </p:cNvPr>
          <p:cNvSpPr txBox="1"/>
          <p:nvPr/>
        </p:nvSpPr>
        <p:spPr>
          <a:xfrm>
            <a:off x="310703" y="950622"/>
            <a:ext cx="845015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a:latin typeface="Poppins"/>
              </a:rPr>
              <a:t>Collaborate with your school's </a:t>
            </a:r>
            <a:r>
              <a:rPr lang="en-US" sz="2000" err="1">
                <a:latin typeface="Poppins"/>
              </a:rPr>
              <a:t>SpEd</a:t>
            </a:r>
            <a:r>
              <a:rPr lang="en-US" sz="2000">
                <a:latin typeface="Poppins"/>
              </a:rPr>
              <a:t> Team to discuss and review the accessibility resources available for the current school year.​</a:t>
            </a:r>
            <a:endParaRPr lang="en-US"/>
          </a:p>
          <a:p>
            <a:pPr marL="457200" indent="-457200">
              <a:buAutoNum type="arabicPeriod"/>
            </a:pPr>
            <a:r>
              <a:rPr lang="en-US" sz="2000">
                <a:latin typeface="Poppins"/>
              </a:rPr>
              <a:t>Familiarize yourself with the California Assessment Accessibility Resource Matrix.​ and share with </a:t>
            </a:r>
            <a:r>
              <a:rPr lang="en-US" sz="2000" err="1">
                <a:latin typeface="Poppins"/>
              </a:rPr>
              <a:t>SpEd</a:t>
            </a:r>
            <a:r>
              <a:rPr lang="en-US" sz="2000">
                <a:latin typeface="Poppins"/>
              </a:rPr>
              <a:t> Team and TEs.​</a:t>
            </a:r>
            <a:endParaRPr lang="en-US"/>
          </a:p>
          <a:p>
            <a:pPr marL="457200" indent="-457200">
              <a:buAutoNum type="arabicPeriod"/>
            </a:pPr>
            <a:r>
              <a:rPr lang="en-US" sz="2000">
                <a:latin typeface="Poppins"/>
              </a:rPr>
              <a:t>Review Accessibility Resources Demonstration videos with TEs.​</a:t>
            </a:r>
            <a:endParaRPr lang="en-US"/>
          </a:p>
          <a:p>
            <a:pPr marL="457200" indent="-457200">
              <a:buAutoNum type="arabicPeriod"/>
            </a:pPr>
            <a:r>
              <a:rPr lang="en-US" sz="2000">
                <a:latin typeface="Poppins"/>
              </a:rPr>
              <a:t>Plan Accessibility Resources PD for TEs.</a:t>
            </a:r>
          </a:p>
          <a:p>
            <a:endParaRPr lang="en-US"/>
          </a:p>
        </p:txBody>
      </p:sp>
    </p:spTree>
    <p:extLst>
      <p:ext uri="{BB962C8B-B14F-4D97-AF65-F5344CB8AC3E}">
        <p14:creationId xmlns:p14="http://schemas.microsoft.com/office/powerpoint/2010/main" val="21045897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Session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Entering Supports and Accommodations</a:t>
            </a:r>
          </a:p>
        </p:txBody>
      </p:sp>
    </p:spTree>
    <p:extLst>
      <p:ext uri="{BB962C8B-B14F-4D97-AF65-F5344CB8AC3E}">
        <p14:creationId xmlns:p14="http://schemas.microsoft.com/office/powerpoint/2010/main" val="31187248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403A-0372-6213-816F-86AA87AD3A35}"/>
              </a:ext>
            </a:extLst>
          </p:cNvPr>
          <p:cNvSpPr>
            <a:spLocks noGrp="1"/>
          </p:cNvSpPr>
          <p:nvPr>
            <p:ph type="title"/>
          </p:nvPr>
        </p:nvSpPr>
        <p:spPr/>
        <p:txBody>
          <a:bodyPr/>
          <a:lstStyle/>
          <a:p>
            <a:r>
              <a:rPr lang="en-US" dirty="0"/>
              <a:t>Entering Supports and Accommodations for CAA Science</a:t>
            </a:r>
          </a:p>
        </p:txBody>
      </p:sp>
      <p:sp>
        <p:nvSpPr>
          <p:cNvPr id="3" name="Text Placeholder 2">
            <a:extLst>
              <a:ext uri="{FF2B5EF4-FFF2-40B4-BE49-F238E27FC236}">
                <a16:creationId xmlns:a16="http://schemas.microsoft.com/office/drawing/2014/main" id="{586A0891-1BA5-78C0-497D-3138C87250ED}"/>
              </a:ext>
            </a:extLst>
          </p:cNvPr>
          <p:cNvSpPr>
            <a:spLocks noGrp="1"/>
          </p:cNvSpPr>
          <p:nvPr>
            <p:ph type="body" idx="13"/>
          </p:nvPr>
        </p:nvSpPr>
        <p:spPr/>
        <p:txBody>
          <a:bodyPr/>
          <a:lstStyle/>
          <a:p>
            <a:r>
              <a:rPr lang="en-US" b="1" dirty="0">
                <a:latin typeface="Poppins"/>
                <a:cs typeface="Arial"/>
              </a:rPr>
              <a:t>Supports must be entered in TOMS by the CAASPP Coordinator at least </a:t>
            </a:r>
            <a:r>
              <a:rPr lang="en-US" b="1" dirty="0">
                <a:solidFill>
                  <a:srgbClr val="FF0000"/>
                </a:solidFill>
                <a:latin typeface="Poppins"/>
                <a:cs typeface="Arial"/>
              </a:rPr>
              <a:t>2 days</a:t>
            </a:r>
            <a:r>
              <a:rPr lang="en-US" b="1" dirty="0">
                <a:latin typeface="Poppins"/>
                <a:cs typeface="Arial"/>
              </a:rPr>
              <a:t> before the student logs into a test.</a:t>
            </a:r>
            <a:endParaRPr lang="en-US" dirty="0">
              <a:latin typeface="Poppins"/>
            </a:endParaRPr>
          </a:p>
          <a:p>
            <a:r>
              <a:rPr lang="en-US" dirty="0">
                <a:latin typeface="Poppins"/>
                <a:cs typeface="Arial"/>
              </a:rPr>
              <a:t>Obtain the following from Elementary APEIS or Special Education Administrator/Designee for eligible students with existing IEPs:</a:t>
            </a:r>
            <a:endParaRPr lang="en-US" dirty="0">
              <a:latin typeface="Poppins"/>
            </a:endParaRPr>
          </a:p>
          <a:p>
            <a:pPr lvl="1"/>
            <a:r>
              <a:rPr lang="en-US" dirty="0">
                <a:latin typeface="Poppins"/>
                <a:cs typeface="Poppins"/>
              </a:rPr>
              <a:t>CAA for Science </a:t>
            </a:r>
            <a:r>
              <a:rPr lang="en-US" dirty="0">
                <a:latin typeface="Poppins"/>
                <a:cs typeface="Arial"/>
              </a:rPr>
              <a:t>Section K </a:t>
            </a:r>
            <a:endParaRPr lang="en-US" dirty="0">
              <a:latin typeface="Poppins"/>
              <a:cs typeface="Poppins"/>
            </a:endParaRPr>
          </a:p>
          <a:p>
            <a:pPr lvl="2"/>
            <a:r>
              <a:rPr lang="en-US" dirty="0">
                <a:latin typeface="Poppins"/>
                <a:cs typeface="Arial"/>
              </a:rPr>
              <a:t>Indicates Alternate ELPAC for eligible students.</a:t>
            </a:r>
            <a:endParaRPr lang="en-US" dirty="0">
              <a:latin typeface="Poppins"/>
            </a:endParaRPr>
          </a:p>
          <a:p>
            <a:pPr lvl="2"/>
            <a:r>
              <a:rPr lang="en-US" dirty="0">
                <a:latin typeface="Poppins"/>
                <a:cs typeface="Arial"/>
              </a:rPr>
              <a:t>Indicates required Accessibility Resources listed in IEP.</a:t>
            </a:r>
            <a:endParaRPr lang="en-US" dirty="0">
              <a:latin typeface="Poppins"/>
            </a:endParaRPr>
          </a:p>
          <a:p>
            <a:endParaRPr lang="en-US" dirty="0"/>
          </a:p>
        </p:txBody>
      </p:sp>
      <p:sp>
        <p:nvSpPr>
          <p:cNvPr id="4" name="Footer Placeholder 3">
            <a:extLst>
              <a:ext uri="{FF2B5EF4-FFF2-40B4-BE49-F238E27FC236}">
                <a16:creationId xmlns:a16="http://schemas.microsoft.com/office/drawing/2014/main" id="{972F2F1A-F976-A0B9-7468-64A8084BCE4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9182149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t>Preparing to Enter Supports &amp; Accommodations </a:t>
            </a:r>
          </a:p>
        </p:txBody>
      </p:sp>
      <p:sp>
        <p:nvSpPr>
          <p:cNvPr id="3" name="Text Placeholder 2">
            <a:extLst>
              <a:ext uri="{FF2B5EF4-FFF2-40B4-BE49-F238E27FC236}">
                <a16:creationId xmlns:a16="http://schemas.microsoft.com/office/drawing/2014/main" id="{0DFA6562-E725-F3BE-2939-3B43B5709CD0}"/>
              </a:ext>
            </a:extLst>
          </p:cNvPr>
          <p:cNvSpPr>
            <a:spLocks noGrp="1"/>
          </p:cNvSpPr>
          <p:nvPr>
            <p:ph type="body" idx="13"/>
          </p:nvPr>
        </p:nvSpPr>
        <p:spPr>
          <a:xfrm>
            <a:off x="311700" y="952500"/>
            <a:ext cx="7713777" cy="3768622"/>
          </a:xfrm>
        </p:spPr>
        <p:txBody>
          <a:bodyPr spcFirstLastPara="1" wrap="square" lIns="68580" tIns="34290" rIns="68580" bIns="34290" anchor="t" anchorCtr="0">
            <a:noAutofit/>
          </a:bodyPr>
          <a:lstStyle/>
          <a:p>
            <a:pPr lvl="2"/>
            <a:endParaRPr lang="en-US">
              <a:ea typeface="Tahoma"/>
            </a:endParaRPr>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pic>
        <p:nvPicPr>
          <p:cNvPr id="2" name="Picture 1">
            <a:extLst>
              <a:ext uri="{FF2B5EF4-FFF2-40B4-BE49-F238E27FC236}">
                <a16:creationId xmlns:a16="http://schemas.microsoft.com/office/drawing/2014/main" id="{EB26928B-E835-B3B8-38F4-ABA07524B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00" y="1291994"/>
            <a:ext cx="8435258" cy="3076823"/>
          </a:xfrm>
          <a:prstGeom prst="rect">
            <a:avLst/>
          </a:prstGeom>
          <a:ln>
            <a:solidFill>
              <a:schemeClr val="tx1"/>
            </a:solidFill>
          </a:ln>
        </p:spPr>
      </p:pic>
      <p:sp>
        <p:nvSpPr>
          <p:cNvPr id="4" name="Speech Bubble: Rectangle 7">
            <a:extLst>
              <a:ext uri="{FF2B5EF4-FFF2-40B4-BE49-F238E27FC236}">
                <a16:creationId xmlns:a16="http://schemas.microsoft.com/office/drawing/2014/main" id="{FA502D60-6315-AD36-F45F-D9158A7DFAE0}"/>
              </a:ext>
            </a:extLst>
          </p:cNvPr>
          <p:cNvSpPr/>
          <p:nvPr/>
        </p:nvSpPr>
        <p:spPr>
          <a:xfrm>
            <a:off x="6232358" y="1507453"/>
            <a:ext cx="2514600" cy="533400"/>
          </a:xfrm>
          <a:prstGeom prst="wedgeRectCallout">
            <a:avLst>
              <a:gd name="adj1" fmla="val -84556"/>
              <a:gd name="adj2" fmla="val 337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450"/>
              </a:spcBef>
            </a:pPr>
            <a:r>
              <a:rPr lang="en-US" sz="1400" b="1">
                <a:solidFill>
                  <a:schemeClr val="tx1"/>
                </a:solidFill>
                <a:latin typeface="Arial" panose="020B0604020202020204" pitchFamily="34" charset="0"/>
                <a:cs typeface="Arial" panose="020B0604020202020204" pitchFamily="34" charset="0"/>
              </a:rPr>
              <a:t>Indicates Accommodations and Designated Supports</a:t>
            </a:r>
          </a:p>
        </p:txBody>
      </p:sp>
    </p:spTree>
    <p:extLst>
      <p:ext uri="{BB962C8B-B14F-4D97-AF65-F5344CB8AC3E}">
        <p14:creationId xmlns:p14="http://schemas.microsoft.com/office/powerpoint/2010/main" val="311839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C73A-F473-6C35-8300-DA1AFCC04D64}"/>
              </a:ext>
            </a:extLst>
          </p:cNvPr>
          <p:cNvSpPr>
            <a:spLocks noGrp="1"/>
          </p:cNvSpPr>
          <p:nvPr>
            <p:ph type="title"/>
          </p:nvPr>
        </p:nvSpPr>
        <p:spPr>
          <a:xfrm>
            <a:off x="41375" y="150"/>
            <a:ext cx="8938996" cy="773400"/>
          </a:xfrm>
        </p:spPr>
        <p:txBody>
          <a:bodyPr/>
          <a:lstStyle/>
          <a:p>
            <a:r>
              <a:rPr lang="en-US"/>
              <a:t>CAASPP Coordinator Primary Responsibilities</a:t>
            </a:r>
          </a:p>
        </p:txBody>
      </p:sp>
      <p:sp>
        <p:nvSpPr>
          <p:cNvPr id="3" name="Text Placeholder 2">
            <a:extLst>
              <a:ext uri="{FF2B5EF4-FFF2-40B4-BE49-F238E27FC236}">
                <a16:creationId xmlns:a16="http://schemas.microsoft.com/office/drawing/2014/main" id="{C5D672BD-AA6F-608C-7B64-E6FAC7BD5355}"/>
              </a:ext>
            </a:extLst>
          </p:cNvPr>
          <p:cNvSpPr>
            <a:spLocks noGrp="1"/>
          </p:cNvSpPr>
          <p:nvPr>
            <p:ph type="body" idx="13"/>
          </p:nvPr>
        </p:nvSpPr>
        <p:spPr/>
        <p:txBody>
          <a:bodyPr/>
          <a:lstStyle/>
          <a:p>
            <a:r>
              <a:rPr lang="en-US">
                <a:latin typeface="Poppins"/>
                <a:cs typeface="Poppins"/>
              </a:rPr>
              <a:t>Provide information to parents about State and National mandated assessments</a:t>
            </a:r>
          </a:p>
          <a:p>
            <a:r>
              <a:rPr lang="en-US">
                <a:latin typeface="Poppins"/>
                <a:cs typeface="Poppins"/>
              </a:rPr>
              <a:t>Review the following documents:</a:t>
            </a:r>
            <a:endParaRPr lang="en-US"/>
          </a:p>
          <a:p>
            <a:pPr lvl="1"/>
            <a:r>
              <a:rPr lang="en-US">
                <a:latin typeface="Poppins"/>
                <a:cs typeface="Poppins"/>
              </a:rPr>
              <a:t>State and National Mandated Testing Calendars</a:t>
            </a:r>
          </a:p>
          <a:p>
            <a:pPr lvl="1"/>
            <a:r>
              <a:rPr lang="en-US">
                <a:latin typeface="Poppins"/>
                <a:cs typeface="Poppins"/>
              </a:rPr>
              <a:t>CAA for Science and Interim Assessments Requirements for Principals, Coordinators and Support Staff</a:t>
            </a:r>
          </a:p>
          <a:p>
            <a:pPr lvl="1"/>
            <a:r>
              <a:rPr lang="en-US">
                <a:latin typeface="Poppins"/>
                <a:cs typeface="Poppins"/>
              </a:rPr>
              <a:t>CAASPP Summative Assessments Requirements for Principals, Coordinators and Support Staff</a:t>
            </a:r>
          </a:p>
          <a:p>
            <a:pPr lvl="1"/>
            <a:r>
              <a:rPr lang="en-US">
                <a:latin typeface="Poppins"/>
                <a:cs typeface="Poppins"/>
              </a:rPr>
              <a:t>Differential Memorandum</a:t>
            </a:r>
          </a:p>
        </p:txBody>
      </p:sp>
      <p:sp>
        <p:nvSpPr>
          <p:cNvPr id="4" name="Footer Placeholder 3">
            <a:extLst>
              <a:ext uri="{FF2B5EF4-FFF2-40B4-BE49-F238E27FC236}">
                <a16:creationId xmlns:a16="http://schemas.microsoft.com/office/drawing/2014/main" id="{2C660826-CA51-5361-76E1-CC15E9B8BB87}"/>
              </a:ext>
            </a:extLst>
          </p:cNvPr>
          <p:cNvSpPr>
            <a:spLocks noGrp="1"/>
          </p:cNvSpPr>
          <p:nvPr>
            <p:ph type="ftr" sz="quarter" idx="11"/>
          </p:nvPr>
        </p:nvSpPr>
        <p:spPr/>
        <p:txBody>
          <a:bodyPr/>
          <a:lstStyle/>
          <a:p>
            <a:r>
              <a:rPr lang="en-US"/>
              <a:t>2023-24 CAASPP Fall Coordinator Training</a:t>
            </a:r>
          </a:p>
        </p:txBody>
      </p:sp>
      <p:sp>
        <p:nvSpPr>
          <p:cNvPr id="6" name="TextBox 5">
            <a:extLst>
              <a:ext uri="{FF2B5EF4-FFF2-40B4-BE49-F238E27FC236}">
                <a16:creationId xmlns:a16="http://schemas.microsoft.com/office/drawing/2014/main" id="{0CD14AE3-5EEF-D7C2-1101-98887F7D43B0}"/>
              </a:ext>
            </a:extLst>
          </p:cNvPr>
          <p:cNvSpPr txBox="1"/>
          <p:nvPr/>
        </p:nvSpPr>
        <p:spPr>
          <a:xfrm>
            <a:off x="2253841" y="4431378"/>
            <a:ext cx="4168417" cy="307777"/>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Poppins"/>
                <a:ea typeface="Tahoma"/>
                <a:cs typeface="Poppins"/>
              </a:rPr>
              <a:t>Don't hesitate to seek guidance from STB</a:t>
            </a:r>
            <a:endParaRPr lang="en-US" b="1">
              <a:latin typeface="Poppins" panose="00000500000000000000" pitchFamily="2" charset="0"/>
              <a:ea typeface="Tahoma"/>
              <a:cs typeface="Poppins" panose="00000500000000000000" pitchFamily="2" charset="0"/>
            </a:endParaRPr>
          </a:p>
        </p:txBody>
      </p:sp>
    </p:spTree>
    <p:extLst>
      <p:ext uri="{BB962C8B-B14F-4D97-AF65-F5344CB8AC3E}">
        <p14:creationId xmlns:p14="http://schemas.microsoft.com/office/powerpoint/2010/main" val="5298018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403A-0372-6213-816F-86AA87AD3A35}"/>
              </a:ext>
            </a:extLst>
          </p:cNvPr>
          <p:cNvSpPr>
            <a:spLocks noGrp="1"/>
          </p:cNvSpPr>
          <p:nvPr>
            <p:ph type="title"/>
          </p:nvPr>
        </p:nvSpPr>
        <p:spPr/>
        <p:txBody>
          <a:bodyPr/>
          <a:lstStyle/>
          <a:p>
            <a:r>
              <a:rPr lang="en-US" dirty="0"/>
              <a:t>Entering Supports and Accommodations for CAA Science</a:t>
            </a:r>
          </a:p>
        </p:txBody>
      </p:sp>
      <p:sp>
        <p:nvSpPr>
          <p:cNvPr id="4" name="Footer Placeholder 3">
            <a:extLst>
              <a:ext uri="{FF2B5EF4-FFF2-40B4-BE49-F238E27FC236}">
                <a16:creationId xmlns:a16="http://schemas.microsoft.com/office/drawing/2014/main" id="{972F2F1A-F976-A0B9-7468-64A8084BCE47}"/>
              </a:ext>
            </a:extLst>
          </p:cNvPr>
          <p:cNvSpPr>
            <a:spLocks noGrp="1"/>
          </p:cNvSpPr>
          <p:nvPr>
            <p:ph type="ftr" sz="quarter" idx="11"/>
          </p:nvPr>
        </p:nvSpPr>
        <p:spPr/>
        <p:txBody>
          <a:bodyPr/>
          <a:lstStyle/>
          <a:p>
            <a:r>
              <a:rPr lang="en-US"/>
              <a:t>2023-24 CAASPP Fall Coordinator Training</a:t>
            </a:r>
          </a:p>
        </p:txBody>
      </p:sp>
      <p:pic>
        <p:nvPicPr>
          <p:cNvPr id="8" name="Picture 7">
            <a:extLst>
              <a:ext uri="{FF2B5EF4-FFF2-40B4-BE49-F238E27FC236}">
                <a16:creationId xmlns:a16="http://schemas.microsoft.com/office/drawing/2014/main" id="{D8315EEE-1914-4AD7-9DC9-F9BA8CA47958}"/>
              </a:ext>
            </a:extLst>
          </p:cNvPr>
          <p:cNvPicPr>
            <a:picLocks noChangeAspect="1"/>
          </p:cNvPicPr>
          <p:nvPr/>
        </p:nvPicPr>
        <p:blipFill>
          <a:blip r:embed="rId2"/>
          <a:stretch>
            <a:fillRect/>
          </a:stretch>
        </p:blipFill>
        <p:spPr>
          <a:xfrm>
            <a:off x="1049804" y="1006829"/>
            <a:ext cx="6758167" cy="3433677"/>
          </a:xfrm>
          <a:prstGeom prst="rect">
            <a:avLst/>
          </a:prstGeom>
          <a:ln>
            <a:solidFill>
              <a:schemeClr val="tx1"/>
            </a:solidFill>
          </a:ln>
        </p:spPr>
      </p:pic>
    </p:spTree>
    <p:extLst>
      <p:ext uri="{BB962C8B-B14F-4D97-AF65-F5344CB8AC3E}">
        <p14:creationId xmlns:p14="http://schemas.microsoft.com/office/powerpoint/2010/main" val="843177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BEFB-80C6-A336-BB64-14059262C8F1}"/>
              </a:ext>
            </a:extLst>
          </p:cNvPr>
          <p:cNvSpPr>
            <a:spLocks noGrp="1"/>
          </p:cNvSpPr>
          <p:nvPr>
            <p:ph type="title"/>
          </p:nvPr>
        </p:nvSpPr>
        <p:spPr>
          <a:xfrm>
            <a:off x="41374" y="150"/>
            <a:ext cx="8958626" cy="773400"/>
          </a:xfrm>
        </p:spPr>
        <p:txBody>
          <a:bodyPr>
            <a:normAutofit fontScale="90000"/>
          </a:bodyPr>
          <a:lstStyle/>
          <a:p>
            <a:r>
              <a:rPr lang="en-US" dirty="0"/>
              <a:t>Entering Supports and Accommodations for CAA Science</a:t>
            </a:r>
          </a:p>
        </p:txBody>
      </p:sp>
      <p:sp>
        <p:nvSpPr>
          <p:cNvPr id="3" name="Text Placeholder 2">
            <a:extLst>
              <a:ext uri="{FF2B5EF4-FFF2-40B4-BE49-F238E27FC236}">
                <a16:creationId xmlns:a16="http://schemas.microsoft.com/office/drawing/2014/main" id="{AF59F3B4-B9FE-435E-6050-24FF98046680}"/>
              </a:ext>
            </a:extLst>
          </p:cNvPr>
          <p:cNvSpPr>
            <a:spLocks noGrp="1"/>
          </p:cNvSpPr>
          <p:nvPr>
            <p:ph type="body" idx="1"/>
          </p:nvPr>
        </p:nvSpPr>
        <p:spPr>
          <a:xfrm>
            <a:off x="311700" y="942110"/>
            <a:ext cx="8482277" cy="3779012"/>
          </a:xfrm>
        </p:spPr>
        <p:txBody>
          <a:bodyPr/>
          <a:lstStyle/>
          <a:p>
            <a:r>
              <a:rPr lang="en-US" dirty="0">
                <a:latin typeface="Poppins"/>
                <a:cs typeface="Poppins"/>
              </a:rPr>
              <a:t>Have your Section K Report handy.</a:t>
            </a:r>
            <a:endParaRPr lang="en-US" dirty="0"/>
          </a:p>
          <a:p>
            <a:r>
              <a:rPr lang="en-US" dirty="0">
                <a:latin typeface="Poppins"/>
                <a:cs typeface="Poppins"/>
              </a:rPr>
              <a:t>Log in to TOMS and search students by SSID.</a:t>
            </a:r>
            <a:endParaRPr lang="en-US" dirty="0"/>
          </a:p>
          <a:p>
            <a:r>
              <a:rPr lang="en-US" dirty="0">
                <a:latin typeface="Poppins"/>
                <a:cs typeface="Poppins"/>
              </a:rPr>
              <a:t>Click the magnifying glass.</a:t>
            </a:r>
            <a:endParaRPr lang="en-US" dirty="0"/>
          </a:p>
          <a:p>
            <a:r>
              <a:rPr lang="en-US" dirty="0">
                <a:latin typeface="Poppins"/>
                <a:cs typeface="Poppins"/>
              </a:rPr>
              <a:t>Click </a:t>
            </a:r>
            <a:r>
              <a:rPr lang="en-US" b="1" dirty="0">
                <a:latin typeface="Poppins"/>
                <a:cs typeface="Poppins"/>
              </a:rPr>
              <a:t>TEST SETTINGS</a:t>
            </a:r>
            <a:r>
              <a:rPr lang="en-US" dirty="0">
                <a:latin typeface="Poppins"/>
                <a:cs typeface="Poppins"/>
              </a:rPr>
              <a:t>.</a:t>
            </a:r>
            <a:endParaRPr lang="en-US" dirty="0"/>
          </a:p>
        </p:txBody>
      </p:sp>
      <p:sp>
        <p:nvSpPr>
          <p:cNvPr id="5" name="Footer Placeholder 4">
            <a:extLst>
              <a:ext uri="{FF2B5EF4-FFF2-40B4-BE49-F238E27FC236}">
                <a16:creationId xmlns:a16="http://schemas.microsoft.com/office/drawing/2014/main" id="{B60E091A-CA07-FA18-84A4-55F20368128E}"/>
              </a:ext>
            </a:extLst>
          </p:cNvPr>
          <p:cNvSpPr>
            <a:spLocks noGrp="1"/>
          </p:cNvSpPr>
          <p:nvPr>
            <p:ph type="ftr" sz="quarter" idx="11"/>
          </p:nvPr>
        </p:nvSpPr>
        <p:spPr/>
        <p:txBody>
          <a:bodyPr/>
          <a:lstStyle/>
          <a:p>
            <a:r>
              <a:rPr lang="en-US"/>
              <a:t>2023-24 CAASPP Fall Coordinator Training</a:t>
            </a:r>
          </a:p>
        </p:txBody>
      </p:sp>
      <p:pic>
        <p:nvPicPr>
          <p:cNvPr id="7" name="Picture 6" descr="A screenshot of a computer&#10;&#10;Description automatically generated">
            <a:extLst>
              <a:ext uri="{FF2B5EF4-FFF2-40B4-BE49-F238E27FC236}">
                <a16:creationId xmlns:a16="http://schemas.microsoft.com/office/drawing/2014/main" id="{7E2E46C7-756E-5E7C-01D1-E91051E86D18}"/>
              </a:ext>
            </a:extLst>
          </p:cNvPr>
          <p:cNvPicPr>
            <a:picLocks noChangeAspect="1"/>
          </p:cNvPicPr>
          <p:nvPr/>
        </p:nvPicPr>
        <p:blipFill rotWithShape="1">
          <a:blip r:embed="rId2"/>
          <a:srcRect t="51938" r="254" b="775"/>
          <a:stretch/>
        </p:blipFill>
        <p:spPr>
          <a:xfrm>
            <a:off x="310551" y="2738851"/>
            <a:ext cx="8490567" cy="1299682"/>
          </a:xfrm>
          <a:prstGeom prst="rect">
            <a:avLst/>
          </a:prstGeom>
          <a:ln>
            <a:solidFill>
              <a:schemeClr val="tx1"/>
            </a:solidFill>
          </a:ln>
        </p:spPr>
      </p:pic>
    </p:spTree>
    <p:extLst>
      <p:ext uri="{BB962C8B-B14F-4D97-AF65-F5344CB8AC3E}">
        <p14:creationId xmlns:p14="http://schemas.microsoft.com/office/powerpoint/2010/main" val="220589506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BEFB-80C6-A336-BB64-14059262C8F1}"/>
              </a:ext>
            </a:extLst>
          </p:cNvPr>
          <p:cNvSpPr>
            <a:spLocks noGrp="1"/>
          </p:cNvSpPr>
          <p:nvPr>
            <p:ph type="title"/>
          </p:nvPr>
        </p:nvSpPr>
        <p:spPr>
          <a:xfrm>
            <a:off x="41374" y="150"/>
            <a:ext cx="9009025" cy="773400"/>
          </a:xfrm>
        </p:spPr>
        <p:txBody>
          <a:bodyPr>
            <a:normAutofit fontScale="90000"/>
          </a:bodyPr>
          <a:lstStyle/>
          <a:p>
            <a:r>
              <a:rPr lang="en-US" dirty="0"/>
              <a:t>Entering Supports and Accommodations for CAA Science</a:t>
            </a:r>
          </a:p>
        </p:txBody>
      </p:sp>
      <p:sp>
        <p:nvSpPr>
          <p:cNvPr id="5" name="Footer Placeholder 4">
            <a:extLst>
              <a:ext uri="{FF2B5EF4-FFF2-40B4-BE49-F238E27FC236}">
                <a16:creationId xmlns:a16="http://schemas.microsoft.com/office/drawing/2014/main" id="{B60E091A-CA07-FA18-84A4-55F20368128E}"/>
              </a:ext>
            </a:extLst>
          </p:cNvPr>
          <p:cNvSpPr>
            <a:spLocks noGrp="1"/>
          </p:cNvSpPr>
          <p:nvPr>
            <p:ph type="ftr" sz="quarter" idx="11"/>
          </p:nvPr>
        </p:nvSpPr>
        <p:spPr/>
        <p:txBody>
          <a:bodyPr/>
          <a:lstStyle/>
          <a:p>
            <a:r>
              <a:rPr lang="en-US"/>
              <a:t>2023-24 CAASPP Fall Coordinator Training</a:t>
            </a:r>
          </a:p>
        </p:txBody>
      </p:sp>
      <p:pic>
        <p:nvPicPr>
          <p:cNvPr id="12" name="Picture 11" descr="A white sheet with black squares and black text&#10;&#10;Description automatically generated">
            <a:extLst>
              <a:ext uri="{FF2B5EF4-FFF2-40B4-BE49-F238E27FC236}">
                <a16:creationId xmlns:a16="http://schemas.microsoft.com/office/drawing/2014/main" id="{A88E609F-6A8E-5103-54A1-2E5C601268C2}"/>
              </a:ext>
            </a:extLst>
          </p:cNvPr>
          <p:cNvPicPr>
            <a:picLocks noChangeAspect="1"/>
          </p:cNvPicPr>
          <p:nvPr/>
        </p:nvPicPr>
        <p:blipFill>
          <a:blip r:embed="rId2"/>
          <a:stretch>
            <a:fillRect/>
          </a:stretch>
        </p:blipFill>
        <p:spPr>
          <a:xfrm>
            <a:off x="299973" y="1096281"/>
            <a:ext cx="8456315" cy="2834640"/>
          </a:xfrm>
          <a:prstGeom prst="rect">
            <a:avLst/>
          </a:prstGeom>
          <a:ln>
            <a:solidFill>
              <a:schemeClr val="tx1"/>
            </a:solidFill>
          </a:ln>
        </p:spPr>
      </p:pic>
      <p:sp>
        <p:nvSpPr>
          <p:cNvPr id="3" name="Arrow: Right 2">
            <a:extLst>
              <a:ext uri="{FF2B5EF4-FFF2-40B4-BE49-F238E27FC236}">
                <a16:creationId xmlns:a16="http://schemas.microsoft.com/office/drawing/2014/main" id="{0E64D445-10BF-5ED2-BDF3-45271BCC481E}"/>
              </a:ext>
            </a:extLst>
          </p:cNvPr>
          <p:cNvSpPr/>
          <p:nvPr/>
        </p:nvSpPr>
        <p:spPr>
          <a:xfrm>
            <a:off x="119973" y="1756800"/>
            <a:ext cx="274320" cy="27432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FFBD0FD4-9C64-23F2-6C4D-0273B045BBD0}"/>
              </a:ext>
            </a:extLst>
          </p:cNvPr>
          <p:cNvSpPr/>
          <p:nvPr/>
        </p:nvSpPr>
        <p:spPr>
          <a:xfrm rot="5400000">
            <a:off x="3569973" y="1128015"/>
            <a:ext cx="274320" cy="27432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551FC03-FB18-CA3C-B8BD-C4C6C87A292A}"/>
              </a:ext>
            </a:extLst>
          </p:cNvPr>
          <p:cNvSpPr/>
          <p:nvPr/>
        </p:nvSpPr>
        <p:spPr>
          <a:xfrm rot="5400000">
            <a:off x="4390970" y="1128015"/>
            <a:ext cx="274320" cy="27432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B679D514-A39C-C76F-B120-9CC1CFE67643}"/>
              </a:ext>
            </a:extLst>
          </p:cNvPr>
          <p:cNvSpPr/>
          <p:nvPr/>
        </p:nvSpPr>
        <p:spPr>
          <a:xfrm rot="5400000">
            <a:off x="5010482" y="1128015"/>
            <a:ext cx="274320" cy="27432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1C0C6637-3C01-41EF-087B-493281E3F077}"/>
              </a:ext>
            </a:extLst>
          </p:cNvPr>
          <p:cNvSpPr/>
          <p:nvPr/>
        </p:nvSpPr>
        <p:spPr>
          <a:xfrm rot="5400000">
            <a:off x="5629994" y="1133550"/>
            <a:ext cx="274320" cy="27432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0614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BEFB-80C6-A336-BB64-14059262C8F1}"/>
              </a:ext>
            </a:extLst>
          </p:cNvPr>
          <p:cNvSpPr>
            <a:spLocks noGrp="1"/>
          </p:cNvSpPr>
          <p:nvPr>
            <p:ph type="title"/>
          </p:nvPr>
        </p:nvSpPr>
        <p:spPr>
          <a:xfrm>
            <a:off x="41374" y="150"/>
            <a:ext cx="9016226" cy="773400"/>
          </a:xfrm>
        </p:spPr>
        <p:txBody>
          <a:bodyPr>
            <a:normAutofit fontScale="90000"/>
          </a:bodyPr>
          <a:lstStyle/>
          <a:p>
            <a:r>
              <a:rPr lang="en-US" dirty="0"/>
              <a:t>Entering Supports and Accommodations for CAA Science</a:t>
            </a:r>
          </a:p>
        </p:txBody>
      </p:sp>
      <p:sp>
        <p:nvSpPr>
          <p:cNvPr id="5" name="Footer Placeholder 4">
            <a:extLst>
              <a:ext uri="{FF2B5EF4-FFF2-40B4-BE49-F238E27FC236}">
                <a16:creationId xmlns:a16="http://schemas.microsoft.com/office/drawing/2014/main" id="{B60E091A-CA07-FA18-84A4-55F20368128E}"/>
              </a:ext>
            </a:extLst>
          </p:cNvPr>
          <p:cNvSpPr>
            <a:spLocks noGrp="1"/>
          </p:cNvSpPr>
          <p:nvPr>
            <p:ph type="ftr" sz="quarter" idx="11"/>
          </p:nvPr>
        </p:nvSpPr>
        <p:spPr/>
        <p:txBody>
          <a:bodyPr/>
          <a:lstStyle/>
          <a:p>
            <a:r>
              <a:rPr lang="en-US"/>
              <a:t>2023-24 CAASPP Fall Coordinator Training</a:t>
            </a:r>
          </a:p>
        </p:txBody>
      </p:sp>
      <p:pic>
        <p:nvPicPr>
          <p:cNvPr id="10" name="Picture 9" descr="A screenshot of a survey&#10;&#10;Description automatically generated">
            <a:extLst>
              <a:ext uri="{FF2B5EF4-FFF2-40B4-BE49-F238E27FC236}">
                <a16:creationId xmlns:a16="http://schemas.microsoft.com/office/drawing/2014/main" id="{99F09891-9A14-5C44-F71B-5D1B789465CC}"/>
              </a:ext>
            </a:extLst>
          </p:cNvPr>
          <p:cNvPicPr>
            <a:picLocks noChangeAspect="1"/>
          </p:cNvPicPr>
          <p:nvPr/>
        </p:nvPicPr>
        <p:blipFill>
          <a:blip r:embed="rId2"/>
          <a:stretch>
            <a:fillRect/>
          </a:stretch>
        </p:blipFill>
        <p:spPr>
          <a:xfrm>
            <a:off x="2122098" y="967715"/>
            <a:ext cx="4899803" cy="3637422"/>
          </a:xfrm>
          <a:prstGeom prst="rect">
            <a:avLst/>
          </a:prstGeom>
          <a:ln>
            <a:solidFill>
              <a:schemeClr val="tx1"/>
            </a:solidFill>
          </a:ln>
        </p:spPr>
      </p:pic>
    </p:spTree>
    <p:extLst>
      <p:ext uri="{BB962C8B-B14F-4D97-AF65-F5344CB8AC3E}">
        <p14:creationId xmlns:p14="http://schemas.microsoft.com/office/powerpoint/2010/main" val="17204129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BEFB-80C6-A336-BB64-14059262C8F1}"/>
              </a:ext>
            </a:extLst>
          </p:cNvPr>
          <p:cNvSpPr>
            <a:spLocks noGrp="1"/>
          </p:cNvSpPr>
          <p:nvPr>
            <p:ph type="title"/>
          </p:nvPr>
        </p:nvSpPr>
        <p:spPr>
          <a:xfrm>
            <a:off x="41374" y="150"/>
            <a:ext cx="9001825" cy="773400"/>
          </a:xfrm>
        </p:spPr>
        <p:txBody>
          <a:bodyPr>
            <a:normAutofit fontScale="90000"/>
          </a:bodyPr>
          <a:lstStyle/>
          <a:p>
            <a:r>
              <a:rPr lang="en-US" dirty="0"/>
              <a:t>Entering Supports and Accommodations for CAA Science</a:t>
            </a:r>
          </a:p>
        </p:txBody>
      </p:sp>
      <p:sp>
        <p:nvSpPr>
          <p:cNvPr id="5" name="Footer Placeholder 4">
            <a:extLst>
              <a:ext uri="{FF2B5EF4-FFF2-40B4-BE49-F238E27FC236}">
                <a16:creationId xmlns:a16="http://schemas.microsoft.com/office/drawing/2014/main" id="{B60E091A-CA07-FA18-84A4-55F20368128E}"/>
              </a:ext>
            </a:extLst>
          </p:cNvPr>
          <p:cNvSpPr>
            <a:spLocks noGrp="1"/>
          </p:cNvSpPr>
          <p:nvPr>
            <p:ph type="ftr" sz="quarter" idx="11"/>
          </p:nvPr>
        </p:nvSpPr>
        <p:spPr/>
        <p:txBody>
          <a:bodyPr/>
          <a:lstStyle/>
          <a:p>
            <a:r>
              <a:rPr lang="en-US"/>
              <a:t>2023-24 CAASPP Fall Coordinator Training</a:t>
            </a:r>
          </a:p>
        </p:txBody>
      </p:sp>
      <p:pic>
        <p:nvPicPr>
          <p:cNvPr id="9" name="Picture 8" descr="A screenshot of a computer&#10;&#10;Description automatically generated">
            <a:extLst>
              <a:ext uri="{FF2B5EF4-FFF2-40B4-BE49-F238E27FC236}">
                <a16:creationId xmlns:a16="http://schemas.microsoft.com/office/drawing/2014/main" id="{72666013-C8B6-410B-130A-639C0604B8B8}"/>
              </a:ext>
            </a:extLst>
          </p:cNvPr>
          <p:cNvPicPr>
            <a:picLocks noChangeAspect="1"/>
          </p:cNvPicPr>
          <p:nvPr/>
        </p:nvPicPr>
        <p:blipFill>
          <a:blip r:embed="rId2"/>
          <a:stretch>
            <a:fillRect/>
          </a:stretch>
        </p:blipFill>
        <p:spPr>
          <a:xfrm>
            <a:off x="1507466" y="950623"/>
            <a:ext cx="6129067" cy="3738272"/>
          </a:xfrm>
          <a:prstGeom prst="rect">
            <a:avLst/>
          </a:prstGeom>
        </p:spPr>
      </p:pic>
    </p:spTree>
    <p:extLst>
      <p:ext uri="{BB962C8B-B14F-4D97-AF65-F5344CB8AC3E}">
        <p14:creationId xmlns:p14="http://schemas.microsoft.com/office/powerpoint/2010/main" val="20002805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DA83-C505-9DA7-E630-D64F25FF9606}"/>
              </a:ext>
            </a:extLst>
          </p:cNvPr>
          <p:cNvSpPr>
            <a:spLocks noGrp="1"/>
          </p:cNvSpPr>
          <p:nvPr>
            <p:ph type="title"/>
          </p:nvPr>
        </p:nvSpPr>
        <p:spPr>
          <a:xfrm>
            <a:off x="41374" y="150"/>
            <a:ext cx="9045025" cy="773400"/>
          </a:xfrm>
        </p:spPr>
        <p:txBody>
          <a:bodyPr>
            <a:normAutofit fontScale="90000"/>
          </a:bodyPr>
          <a:lstStyle/>
          <a:p>
            <a:r>
              <a:rPr lang="en-US" dirty="0"/>
              <a:t>Entering Supports and Accommodations for CAA Science</a:t>
            </a:r>
          </a:p>
        </p:txBody>
      </p:sp>
      <p:sp>
        <p:nvSpPr>
          <p:cNvPr id="3" name="Text Placeholder 2">
            <a:extLst>
              <a:ext uri="{FF2B5EF4-FFF2-40B4-BE49-F238E27FC236}">
                <a16:creationId xmlns:a16="http://schemas.microsoft.com/office/drawing/2014/main" id="{89E7D881-FB91-20D2-38FF-B5380AD53AB3}"/>
              </a:ext>
            </a:extLst>
          </p:cNvPr>
          <p:cNvSpPr>
            <a:spLocks noGrp="1"/>
          </p:cNvSpPr>
          <p:nvPr>
            <p:ph type="body" idx="1"/>
          </p:nvPr>
        </p:nvSpPr>
        <p:spPr>
          <a:xfrm>
            <a:off x="311700" y="952500"/>
            <a:ext cx="2837661" cy="3768622"/>
          </a:xfrm>
        </p:spPr>
        <p:txBody>
          <a:bodyPr/>
          <a:lstStyle/>
          <a:p>
            <a:r>
              <a:rPr lang="en-US" dirty="0">
                <a:latin typeface="Poppins"/>
                <a:cs typeface="Poppins"/>
              </a:rPr>
              <a:t>Don't forget to click</a:t>
            </a:r>
            <a:r>
              <a:rPr lang="en-US" b="1" dirty="0">
                <a:latin typeface="Poppins"/>
                <a:cs typeface="Poppins"/>
              </a:rPr>
              <a:t> UPDATE</a:t>
            </a:r>
            <a:r>
              <a:rPr lang="en-US" dirty="0">
                <a:latin typeface="Poppins"/>
                <a:cs typeface="Poppins"/>
              </a:rPr>
              <a:t> at the bottom of the page to save your entries.</a:t>
            </a:r>
            <a:endParaRPr lang="en-US" dirty="0"/>
          </a:p>
        </p:txBody>
      </p:sp>
      <p:sp>
        <p:nvSpPr>
          <p:cNvPr id="5" name="Footer Placeholder 4">
            <a:extLst>
              <a:ext uri="{FF2B5EF4-FFF2-40B4-BE49-F238E27FC236}">
                <a16:creationId xmlns:a16="http://schemas.microsoft.com/office/drawing/2014/main" id="{8296ABC2-E27F-2BD3-2A7C-1E901CB1E375}"/>
              </a:ext>
            </a:extLst>
          </p:cNvPr>
          <p:cNvSpPr>
            <a:spLocks noGrp="1"/>
          </p:cNvSpPr>
          <p:nvPr>
            <p:ph type="ftr" sz="quarter" idx="11"/>
          </p:nvPr>
        </p:nvSpPr>
        <p:spPr/>
        <p:txBody>
          <a:bodyPr/>
          <a:lstStyle/>
          <a:p>
            <a:r>
              <a:rPr lang="en-US"/>
              <a:t>2023-24 CAASPP Fall Coordinator Training</a:t>
            </a:r>
          </a:p>
        </p:txBody>
      </p:sp>
      <p:pic>
        <p:nvPicPr>
          <p:cNvPr id="6" name="Picture 5" descr="A yellow and black survey&#10;&#10;Description automatically generated">
            <a:extLst>
              <a:ext uri="{FF2B5EF4-FFF2-40B4-BE49-F238E27FC236}">
                <a16:creationId xmlns:a16="http://schemas.microsoft.com/office/drawing/2014/main" id="{C7908946-2E0E-BD0F-61D6-E91A90C1EC71}"/>
              </a:ext>
            </a:extLst>
          </p:cNvPr>
          <p:cNvPicPr>
            <a:picLocks noChangeAspect="1"/>
          </p:cNvPicPr>
          <p:nvPr/>
        </p:nvPicPr>
        <p:blipFill>
          <a:blip r:embed="rId2"/>
          <a:stretch>
            <a:fillRect/>
          </a:stretch>
        </p:blipFill>
        <p:spPr>
          <a:xfrm>
            <a:off x="3653287" y="902802"/>
            <a:ext cx="4781190" cy="3779999"/>
          </a:xfrm>
          <a:prstGeom prst="rect">
            <a:avLst/>
          </a:prstGeom>
        </p:spPr>
      </p:pic>
    </p:spTree>
    <p:extLst>
      <p:ext uri="{BB962C8B-B14F-4D97-AF65-F5344CB8AC3E}">
        <p14:creationId xmlns:p14="http://schemas.microsoft.com/office/powerpoint/2010/main" val="4592633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t>Entering Supports &amp; Accommodations for</a:t>
            </a:r>
            <a:br>
              <a:rPr lang="en-US"/>
            </a:br>
            <a:r>
              <a:rPr lang="en-US"/>
              <a:t>Interim Assessments</a:t>
            </a:r>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grpSp>
        <p:nvGrpSpPr>
          <p:cNvPr id="12" name="Group 11">
            <a:extLst>
              <a:ext uri="{FF2B5EF4-FFF2-40B4-BE49-F238E27FC236}">
                <a16:creationId xmlns:a16="http://schemas.microsoft.com/office/drawing/2014/main" id="{DFFC0169-BEDC-D03F-081E-DC09C26D9E5F}"/>
              </a:ext>
            </a:extLst>
          </p:cNvPr>
          <p:cNvGrpSpPr/>
          <p:nvPr/>
        </p:nvGrpSpPr>
        <p:grpSpPr>
          <a:xfrm>
            <a:off x="266700" y="1644319"/>
            <a:ext cx="8610600" cy="2967789"/>
            <a:chOff x="266700" y="1331493"/>
            <a:chExt cx="8610600" cy="2967789"/>
          </a:xfrm>
        </p:grpSpPr>
        <p:pic>
          <p:nvPicPr>
            <p:cNvPr id="11" name="Picture 2">
              <a:extLst>
                <a:ext uri="{FF2B5EF4-FFF2-40B4-BE49-F238E27FC236}">
                  <a16:creationId xmlns:a16="http://schemas.microsoft.com/office/drawing/2014/main" id="{A3B53A10-7AB3-6D25-8A53-BCD44B349C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331493"/>
              <a:ext cx="8610600" cy="278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8CF4011-12C8-2CE3-44FC-AF127439C7B0}"/>
                </a:ext>
              </a:extLst>
            </p:cNvPr>
            <p:cNvSpPr/>
            <p:nvPr/>
          </p:nvSpPr>
          <p:spPr>
            <a:xfrm>
              <a:off x="6840006" y="3730247"/>
              <a:ext cx="551962" cy="5690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4" name="TextBox 13">
            <a:extLst>
              <a:ext uri="{FF2B5EF4-FFF2-40B4-BE49-F238E27FC236}">
                <a16:creationId xmlns:a16="http://schemas.microsoft.com/office/drawing/2014/main" id="{871D5C0E-74AD-AFA3-C051-336D0EF3F40A}"/>
              </a:ext>
            </a:extLst>
          </p:cNvPr>
          <p:cNvSpPr txBox="1"/>
          <p:nvPr/>
        </p:nvSpPr>
        <p:spPr>
          <a:xfrm>
            <a:off x="266700" y="855429"/>
            <a:ext cx="8610599" cy="738664"/>
          </a:xfrm>
          <a:prstGeom prst="rect">
            <a:avLst/>
          </a:prstGeom>
          <a:noFill/>
          <a:ln>
            <a:solidFill>
              <a:schemeClr val="tx1"/>
            </a:solidFill>
          </a:ln>
        </p:spPr>
        <p:txBody>
          <a:bodyPr wrap="square">
            <a:spAutoFit/>
          </a:bodyPr>
          <a:lstStyle/>
          <a:p>
            <a:pPr algn="ctr"/>
            <a:r>
              <a:rPr lang="en-US" sz="1400">
                <a:highlight>
                  <a:srgbClr val="FFFF00"/>
                </a:highlight>
                <a:latin typeface="Tahoma"/>
                <a:ea typeface="Tahoma"/>
                <a:cs typeface="Tahoma"/>
              </a:rPr>
              <a:t>For the Interim Assessments</a:t>
            </a:r>
          </a:p>
          <a:p>
            <a:pPr algn="ctr"/>
            <a:r>
              <a:rPr lang="en-US">
                <a:highlight>
                  <a:srgbClr val="FFFF00"/>
                </a:highlight>
                <a:latin typeface="Tahoma"/>
                <a:ea typeface="Tahoma"/>
                <a:cs typeface="Tahoma"/>
              </a:rPr>
              <a:t>The </a:t>
            </a:r>
            <a:r>
              <a:rPr lang="en-US" sz="1400">
                <a:highlight>
                  <a:srgbClr val="FFFF00"/>
                </a:highlight>
                <a:latin typeface="Tahoma"/>
                <a:ea typeface="Tahoma"/>
                <a:cs typeface="Tahoma"/>
              </a:rPr>
              <a:t>Test Administrator Sets Accommodations or Designated Supports for Each Interim Assessment at the time that they will approve the student to start the assessment</a:t>
            </a:r>
            <a:endParaRPr lang="en-US">
              <a:highlight>
                <a:srgbClr val="FFFF00"/>
              </a:highlight>
            </a:endParaRPr>
          </a:p>
        </p:txBody>
      </p:sp>
    </p:spTree>
    <p:extLst>
      <p:ext uri="{BB962C8B-B14F-4D97-AF65-F5344CB8AC3E}">
        <p14:creationId xmlns:p14="http://schemas.microsoft.com/office/powerpoint/2010/main" val="22839577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t>Entering Supports &amp; Accommodations for</a:t>
            </a:r>
            <a:br>
              <a:rPr lang="en-US"/>
            </a:br>
            <a:r>
              <a:rPr lang="en-US"/>
              <a:t>Interim Assessments</a:t>
            </a:r>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pic>
        <p:nvPicPr>
          <p:cNvPr id="2" name="Picture 1">
            <a:extLst>
              <a:ext uri="{FF2B5EF4-FFF2-40B4-BE49-F238E27FC236}">
                <a16:creationId xmlns:a16="http://schemas.microsoft.com/office/drawing/2014/main" id="{FF5B264A-E5A5-8557-BE0F-C104FD1B63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8" t="6334"/>
          <a:stretch/>
        </p:blipFill>
        <p:spPr>
          <a:xfrm>
            <a:off x="1047436" y="1010652"/>
            <a:ext cx="4467035" cy="3721428"/>
          </a:xfrm>
          <a:prstGeom prst="rect">
            <a:avLst/>
          </a:prstGeom>
          <a:effectLst>
            <a:outerShdw blurRad="292100" dist="139700" dir="2700000" algn="ctr" rotWithShape="0">
              <a:srgbClr val="000000">
                <a:alpha val="65000"/>
              </a:srgbClr>
            </a:outerShdw>
          </a:effectLst>
        </p:spPr>
      </p:pic>
      <p:pic>
        <p:nvPicPr>
          <p:cNvPr id="3" name="Picture 2">
            <a:extLst>
              <a:ext uri="{FF2B5EF4-FFF2-40B4-BE49-F238E27FC236}">
                <a16:creationId xmlns:a16="http://schemas.microsoft.com/office/drawing/2014/main" id="{8F531B35-A866-2EAF-737D-EB56A913F4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78552" y="3423920"/>
            <a:ext cx="4307720" cy="86872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5196299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a:xfrm>
            <a:off x="41375" y="150"/>
            <a:ext cx="8946097" cy="773400"/>
          </a:xfrm>
        </p:spPr>
        <p:txBody>
          <a:bodyPr>
            <a:normAutofit fontScale="90000"/>
          </a:bodyPr>
          <a:lstStyle/>
          <a:p>
            <a:r>
              <a:rPr lang="en-US"/>
              <a:t>Getting to Know the Supports and Accommodations</a:t>
            </a:r>
          </a:p>
        </p:txBody>
      </p:sp>
      <p:sp>
        <p:nvSpPr>
          <p:cNvPr id="3" name="Text Placeholder 2">
            <a:extLst>
              <a:ext uri="{FF2B5EF4-FFF2-40B4-BE49-F238E27FC236}">
                <a16:creationId xmlns:a16="http://schemas.microsoft.com/office/drawing/2014/main" id="{D4465C92-4148-E286-BAD8-CA478B0D8BD0}"/>
              </a:ext>
            </a:extLst>
          </p:cNvPr>
          <p:cNvSpPr>
            <a:spLocks noGrp="1"/>
          </p:cNvSpPr>
          <p:nvPr>
            <p:ph type="body" idx="13"/>
          </p:nvPr>
        </p:nvSpPr>
        <p:spPr/>
        <p:txBody>
          <a:bodyPr/>
          <a:lstStyle/>
          <a:p>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6" name="Rectangle 5">
            <a:extLst>
              <a:ext uri="{FF2B5EF4-FFF2-40B4-BE49-F238E27FC236}">
                <a16:creationId xmlns:a16="http://schemas.microsoft.com/office/drawing/2014/main" id="{58A069CF-988F-DBBC-C9A5-0799DB82E45E}"/>
              </a:ext>
            </a:extLst>
          </p:cNvPr>
          <p:cNvSpPr/>
          <p:nvPr/>
        </p:nvSpPr>
        <p:spPr>
          <a:xfrm>
            <a:off x="2284202" y="4358555"/>
            <a:ext cx="4984288" cy="369332"/>
          </a:xfrm>
          <a:prstGeom prst="rect">
            <a:avLst/>
          </a:prstGeom>
          <a:ln>
            <a:solidFill>
              <a:schemeClr val="tx1"/>
            </a:solidFill>
          </a:ln>
        </p:spPr>
        <p:txBody>
          <a:bodyPr wrap="square" lIns="91440" tIns="45720" rIns="91440" bIns="45720" anchor="t">
            <a:spAutoFit/>
          </a:bodyPr>
          <a:lstStyle/>
          <a:p>
            <a:pPr algn="ctr"/>
            <a:r>
              <a:rPr lang="en-US" sz="1800">
                <a:hlinkClick r:id="rId3"/>
              </a:rPr>
              <a:t>http://sampleitems.smarterbalanced.org/</a:t>
            </a:r>
            <a:r>
              <a:rPr lang="en-US" sz="1800"/>
              <a:t> </a:t>
            </a:r>
          </a:p>
        </p:txBody>
      </p:sp>
      <p:pic>
        <p:nvPicPr>
          <p:cNvPr id="2" name="Picture 1" descr="A screenshot of a website&#10;&#10;Description automatically generated">
            <a:extLst>
              <a:ext uri="{FF2B5EF4-FFF2-40B4-BE49-F238E27FC236}">
                <a16:creationId xmlns:a16="http://schemas.microsoft.com/office/drawing/2014/main" id="{CBCB71AA-5FAA-8F90-A82F-0836944EE86A}"/>
              </a:ext>
            </a:extLst>
          </p:cNvPr>
          <p:cNvPicPr>
            <a:picLocks noChangeAspect="1"/>
          </p:cNvPicPr>
          <p:nvPr/>
        </p:nvPicPr>
        <p:blipFill>
          <a:blip r:embed="rId4"/>
          <a:stretch>
            <a:fillRect/>
          </a:stretch>
        </p:blipFill>
        <p:spPr>
          <a:xfrm>
            <a:off x="240542" y="864345"/>
            <a:ext cx="8662915" cy="3372162"/>
          </a:xfrm>
          <a:prstGeom prst="rect">
            <a:avLst/>
          </a:prstGeom>
        </p:spPr>
      </p:pic>
    </p:spTree>
    <p:extLst>
      <p:ext uri="{BB962C8B-B14F-4D97-AF65-F5344CB8AC3E}">
        <p14:creationId xmlns:p14="http://schemas.microsoft.com/office/powerpoint/2010/main" val="9047658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r>
              <a:rPr lang="en-US">
                <a:latin typeface="Tahoma"/>
                <a:ea typeface="Tahoma"/>
                <a:cs typeface="Tahoma"/>
              </a:rPr>
              <a:t>Process for Assigning Accommodations and Designated Supports</a:t>
            </a:r>
            <a:endParaRPr lang="en-US"/>
          </a:p>
        </p:txBody>
      </p:sp>
      <p:sp>
        <p:nvSpPr>
          <p:cNvPr id="4" name="Text Placeholder 3">
            <a:extLst>
              <a:ext uri="{FF2B5EF4-FFF2-40B4-BE49-F238E27FC236}">
                <a16:creationId xmlns:a16="http://schemas.microsoft.com/office/drawing/2014/main" id="{36079703-7CAE-7FB7-1AA6-3D177596C121}"/>
              </a:ext>
            </a:extLst>
          </p:cNvPr>
          <p:cNvSpPr>
            <a:spLocks noGrp="1"/>
          </p:cNvSpPr>
          <p:nvPr>
            <p:ph type="body" idx="13"/>
          </p:nvPr>
        </p:nvSpPr>
        <p:spPr/>
        <p:txBody>
          <a:bodyPr/>
          <a:lstStyle/>
          <a:p>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2" name="Content Placeholder 2">
            <a:extLst>
              <a:ext uri="{FF2B5EF4-FFF2-40B4-BE49-F238E27FC236}">
                <a16:creationId xmlns:a16="http://schemas.microsoft.com/office/drawing/2014/main" id="{E6A62136-4E9D-5887-5644-E771D4283564}"/>
              </a:ext>
            </a:extLst>
          </p:cNvPr>
          <p:cNvSpPr txBox="1">
            <a:spLocks/>
          </p:cNvSpPr>
          <p:nvPr/>
        </p:nvSpPr>
        <p:spPr>
          <a:xfrm>
            <a:off x="605590" y="854232"/>
            <a:ext cx="3384882" cy="3934520"/>
          </a:xfrm>
          <a:prstGeom prst="rect">
            <a:avLst/>
          </a:prstGeom>
        </p:spPr>
        <p:style>
          <a:lnRef idx="1">
            <a:schemeClr val="accent2"/>
          </a:lnRef>
          <a:fillRef idx="2">
            <a:schemeClr val="accent2"/>
          </a:fillRef>
          <a:effectRef idx="1">
            <a:schemeClr val="accent2"/>
          </a:effectRef>
          <a:fontRef idx="minor">
            <a:schemeClr val="dk1"/>
          </a:fontRef>
        </p:style>
        <p:txBody>
          <a:bodyPr lIns="91440" tIns="45720" rIns="91440" bIns="45720" anchor="t">
            <a:normAutofit fontScale="85000" lnSpcReduction="10000"/>
          </a:bodyPr>
          <a:lstStyle>
            <a:lvl1pPr marL="320040" indent="-320040" algn="l" rtl="0" eaLnBrk="1" latinLnBrk="0" hangingPunct="1">
              <a:spcBef>
                <a:spcPts val="700"/>
              </a:spcBef>
              <a:buClr>
                <a:schemeClr val="accent2"/>
              </a:buClr>
              <a:buSzPct val="60000"/>
              <a:buFont typeface="Wingdings"/>
              <a:buChar char=""/>
              <a:defRPr sz="2900" kern="1200">
                <a:solidFill>
                  <a:schemeClr val="dk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dk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dk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dk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dk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dk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dk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dk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dk1"/>
                </a:solidFill>
                <a:latin typeface="+mn-lt"/>
                <a:ea typeface="+mn-ea"/>
                <a:cs typeface="+mn-cs"/>
              </a:defRPr>
            </a:lvl9pPr>
          </a:lstStyle>
          <a:p>
            <a:pPr marL="0" indent="0" algn="ctr">
              <a:buFont typeface="Wingdings"/>
              <a:buNone/>
            </a:pPr>
            <a:r>
              <a:rPr lang="en-US" sz="2000">
                <a:latin typeface="Arial"/>
                <a:cs typeface="Arial"/>
              </a:rPr>
              <a:t>Accommodations or Designated Supports for</a:t>
            </a:r>
          </a:p>
          <a:p>
            <a:pPr marL="0" indent="0" algn="ctr">
              <a:buFont typeface="Wingdings"/>
              <a:buNone/>
            </a:pPr>
            <a:r>
              <a:rPr lang="en-US" sz="2000">
                <a:latin typeface="Arial"/>
                <a:cs typeface="Arial"/>
              </a:rPr>
              <a:t>Students </a:t>
            </a:r>
            <a:r>
              <a:rPr lang="en-US" sz="2000">
                <a:highlight>
                  <a:srgbClr val="FFFF00"/>
                </a:highlight>
                <a:latin typeface="Arial"/>
                <a:cs typeface="Arial"/>
              </a:rPr>
              <a:t>WITH IEP or Section 504 Plan</a:t>
            </a:r>
          </a:p>
          <a:p>
            <a:pPr marL="228600" indent="-228600">
              <a:buClrTx/>
              <a:buSzPct val="100000"/>
              <a:buFont typeface="+mj-lt"/>
              <a:buAutoNum type="arabicPeriod"/>
            </a:pPr>
            <a:r>
              <a:rPr lang="en-US" sz="1050">
                <a:latin typeface="Arial Narrow"/>
                <a:cs typeface="Arial"/>
              </a:rPr>
              <a:t>Coordinators may start to input Accommodations and Designated Supports in TOMS as per IEP or Section 504 Plan for the CAA for Science.</a:t>
            </a:r>
          </a:p>
          <a:p>
            <a:pPr marL="228600" indent="-228600">
              <a:buClrTx/>
              <a:buSzPct val="100000"/>
              <a:buFont typeface="+mj-lt"/>
              <a:buAutoNum type="arabicPeriod"/>
            </a:pPr>
            <a:r>
              <a:rPr lang="en-US" sz="1050">
                <a:latin typeface="Arial Narrow"/>
                <a:cs typeface="Arial"/>
              </a:rPr>
              <a:t>Teachers MUST set Accommodation or Designated Supports in teacher interface at the time of taking the Interim Assessment.</a:t>
            </a:r>
          </a:p>
          <a:p>
            <a:pPr marL="228600" indent="-228600">
              <a:buClrTx/>
              <a:buSzPct val="100000"/>
              <a:buFont typeface="+mj-lt"/>
              <a:buAutoNum type="arabicPeriod"/>
            </a:pPr>
            <a:r>
              <a:rPr lang="en-US" sz="1050">
                <a:latin typeface="Arial Narrow"/>
                <a:cs typeface="Arial"/>
              </a:rPr>
              <a:t>Teacher may allow students to try Accommodations or Designated Supports other than the ones specified on the IEP or Section 504 Plan during Interim Assessments.</a:t>
            </a:r>
          </a:p>
          <a:p>
            <a:pPr marL="228600" indent="-228600">
              <a:buClrTx/>
              <a:buSzPct val="100000"/>
              <a:buFont typeface="+mj-lt"/>
              <a:buAutoNum type="arabicPeriod"/>
            </a:pPr>
            <a:r>
              <a:rPr lang="en-US" sz="1050">
                <a:latin typeface="Arial Narrow"/>
                <a:cs typeface="Arial"/>
              </a:rPr>
              <a:t>All Accommodations or Designated Supports used for assessments should also be part of the student’s instructional program.</a:t>
            </a:r>
          </a:p>
          <a:p>
            <a:pPr marL="228600" indent="-228600">
              <a:buClrTx/>
              <a:buSzPct val="100000"/>
              <a:buFont typeface="+mj-lt"/>
              <a:buAutoNum type="arabicPeriod"/>
            </a:pPr>
            <a:r>
              <a:rPr lang="en-US" sz="1050">
                <a:latin typeface="Arial Narrow"/>
                <a:cs typeface="Arial"/>
              </a:rPr>
              <a:t>If an Accommodation or Designated Support will be used for the Summative Assessment that is not on the IEP or Section 504 Plan, the school is to hold an IEP team meeting to add the Accommodation or Designated Support to student’s IEP prior to the beginning of the Smarter Balanced Summative Assessments.</a:t>
            </a:r>
          </a:p>
          <a:p>
            <a:pPr marL="228600" indent="-228600">
              <a:buClrTx/>
              <a:buSzPct val="100000"/>
              <a:buAutoNum type="arabicPeriod"/>
            </a:pPr>
            <a:r>
              <a:rPr lang="en-US" sz="1050">
                <a:latin typeface="Arial Narrow"/>
                <a:cs typeface="Arial"/>
              </a:rPr>
              <a:t>Attachment B from REF-133914 can be used to document any additional Designated Supports not in IEP/Section 504 prior to the beginning of the Smarter Balanced Summative Assessments.</a:t>
            </a:r>
          </a:p>
          <a:p>
            <a:pPr marL="457200" indent="-457200">
              <a:buClrTx/>
              <a:buSzPct val="100000"/>
              <a:buFont typeface="Arial"/>
              <a:buAutoNum type="arabicPeriod"/>
            </a:pPr>
            <a:endParaRPr lang="en-US" sz="1050">
              <a:cs typeface="Arial"/>
            </a:endParaRPr>
          </a:p>
        </p:txBody>
      </p:sp>
      <p:sp>
        <p:nvSpPr>
          <p:cNvPr id="3" name="Content Placeholder 2">
            <a:extLst>
              <a:ext uri="{FF2B5EF4-FFF2-40B4-BE49-F238E27FC236}">
                <a16:creationId xmlns:a16="http://schemas.microsoft.com/office/drawing/2014/main" id="{0F6FC4CD-0108-6673-3085-670464AA6918}"/>
              </a:ext>
            </a:extLst>
          </p:cNvPr>
          <p:cNvSpPr txBox="1">
            <a:spLocks/>
          </p:cNvSpPr>
          <p:nvPr/>
        </p:nvSpPr>
        <p:spPr>
          <a:xfrm>
            <a:off x="5101390" y="864783"/>
            <a:ext cx="3384882" cy="3934520"/>
          </a:xfrm>
          <a:prstGeom prst="rect">
            <a:avLst/>
          </a:prstGeom>
          <a:ln/>
        </p:spPr>
        <p:style>
          <a:lnRef idx="1">
            <a:schemeClr val="accent5"/>
          </a:lnRef>
          <a:fillRef idx="2">
            <a:schemeClr val="accent5"/>
          </a:fillRef>
          <a:effectRef idx="1">
            <a:schemeClr val="accent5"/>
          </a:effectRef>
          <a:fontRef idx="minor">
            <a:schemeClr val="dk1"/>
          </a:fontRef>
        </p:style>
        <p:txBody>
          <a:bodyPr vert="horz" lIns="91440" tIns="45720" rIns="91440" bIns="45720" anchor="t">
            <a:normAutofit fontScale="70000" lnSpcReduction="20000"/>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a:buFont typeface="Wingdings"/>
              <a:buNone/>
            </a:pPr>
            <a:r>
              <a:rPr lang="en-US" sz="1900">
                <a:latin typeface="Arial"/>
                <a:cs typeface="Arial"/>
              </a:rPr>
              <a:t>Designated Supports for</a:t>
            </a:r>
          </a:p>
          <a:p>
            <a:pPr marL="0" indent="0" algn="ctr">
              <a:buFont typeface="Wingdings"/>
              <a:buNone/>
            </a:pPr>
            <a:r>
              <a:rPr lang="en-US" sz="1900">
                <a:latin typeface="Arial"/>
                <a:cs typeface="Arial"/>
              </a:rPr>
              <a:t>Students </a:t>
            </a:r>
            <a:r>
              <a:rPr lang="en-US" sz="1900">
                <a:highlight>
                  <a:srgbClr val="FFFF00"/>
                </a:highlight>
                <a:latin typeface="Arial"/>
                <a:cs typeface="Arial"/>
              </a:rPr>
              <a:t>WITH NO IEP or Section 504 Plan</a:t>
            </a:r>
          </a:p>
          <a:p>
            <a:pPr marL="228600" indent="-228600">
              <a:buClrTx/>
              <a:buSzPct val="100000"/>
              <a:buFont typeface="+mj-lt"/>
              <a:buAutoNum type="arabicPeriod"/>
            </a:pPr>
            <a:r>
              <a:rPr lang="en-US" sz="1600">
                <a:latin typeface="Arial"/>
                <a:cs typeface="Arial"/>
              </a:rPr>
              <a:t>Coordinators may start to input Designated Supports in TOMS as per Attachment  B from REF-133914 for CAA for Science.</a:t>
            </a:r>
          </a:p>
          <a:p>
            <a:pPr marL="228600" indent="-228600">
              <a:buClrTx/>
              <a:buSzPct val="100000"/>
              <a:buFont typeface="+mj-lt"/>
              <a:buAutoNum type="arabicPeriod"/>
            </a:pPr>
            <a:r>
              <a:rPr lang="en-US" sz="1600">
                <a:latin typeface="Arial"/>
                <a:cs typeface="Arial"/>
              </a:rPr>
              <a:t>Teachers MUST set Designated Supports in teacher interface at the time of taking the Interim Assessment.</a:t>
            </a:r>
          </a:p>
          <a:p>
            <a:pPr marL="228600" indent="-228600">
              <a:buClrTx/>
              <a:buSzPct val="100000"/>
              <a:buFont typeface="+mj-lt"/>
              <a:buAutoNum type="arabicPeriod"/>
            </a:pPr>
            <a:r>
              <a:rPr lang="en-US" sz="1600">
                <a:latin typeface="Arial"/>
                <a:cs typeface="Arial"/>
              </a:rPr>
              <a:t>Teacher may allow students to try Designated Supports other than the ones specified on Attachment B from REF-133914 during Interim Assessments.</a:t>
            </a:r>
          </a:p>
          <a:p>
            <a:pPr marL="228600" indent="-228600">
              <a:buClrTx/>
              <a:buSzPct val="100000"/>
              <a:buFont typeface="+mj-lt"/>
              <a:buAutoNum type="arabicPeriod"/>
            </a:pPr>
            <a:r>
              <a:rPr lang="en-US" sz="1600">
                <a:latin typeface="Arial"/>
                <a:cs typeface="Arial"/>
              </a:rPr>
              <a:t>All Designated Supports used for assessments should also be part of the student’s instructional program.</a:t>
            </a:r>
          </a:p>
          <a:p>
            <a:pPr marL="228600" indent="-228600">
              <a:buClrTx/>
              <a:buSzPct val="100000"/>
              <a:buFont typeface="+mj-lt"/>
              <a:buAutoNum type="arabicPeriod"/>
            </a:pPr>
            <a:r>
              <a:rPr lang="en-US" sz="1600">
                <a:latin typeface="Arial"/>
                <a:cs typeface="Arial"/>
              </a:rPr>
              <a:t>If a Designated Support will be used for the Summative Assessment, it must be documented on Attachment B from REF-133914 prior to the beginning of the Smarter Balanced Summative Assessments.</a:t>
            </a:r>
          </a:p>
          <a:p>
            <a:pPr marL="457200" indent="-457200">
              <a:buClrTx/>
              <a:buSzPct val="100000"/>
              <a:buFont typeface="+mj-lt"/>
              <a:buAutoNum type="arabicPeriod"/>
            </a:pPr>
            <a:endParaRPr lang="en-US" sz="1600"/>
          </a:p>
        </p:txBody>
      </p:sp>
    </p:spTree>
    <p:extLst>
      <p:ext uri="{BB962C8B-B14F-4D97-AF65-F5344CB8AC3E}">
        <p14:creationId xmlns:p14="http://schemas.microsoft.com/office/powerpoint/2010/main" val="2835446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F671-4D7B-67E8-0EA3-9C924111929C}"/>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97A9227C-1C74-DA9B-90EB-4CD106F050BF}"/>
              </a:ext>
            </a:extLst>
          </p:cNvPr>
          <p:cNvSpPr>
            <a:spLocks noGrp="1"/>
          </p:cNvSpPr>
          <p:nvPr>
            <p:ph type="body" idx="13"/>
          </p:nvPr>
        </p:nvSpPr>
        <p:spPr/>
        <p:txBody>
          <a:bodyPr/>
          <a:lstStyle/>
          <a:p>
            <a:pPr marL="596900" indent="-457200">
              <a:buFont typeface="+mj-lt"/>
              <a:buAutoNum type="arabicPeriod"/>
            </a:pPr>
            <a:r>
              <a:rPr lang="en-US">
                <a:latin typeface="Poppins"/>
                <a:cs typeface="Poppins"/>
              </a:rPr>
              <a:t>Bookmark the STB homepage, STB Portal, TOMS, and CAASPP websites.</a:t>
            </a:r>
          </a:p>
          <a:p>
            <a:pPr marL="596900" indent="-457200">
              <a:buFont typeface="+mj-lt"/>
              <a:buAutoNum type="arabicPeriod"/>
            </a:pPr>
            <a:r>
              <a:rPr lang="en-US">
                <a:latin typeface="Poppins"/>
                <a:cs typeface="Poppins"/>
              </a:rPr>
              <a:t>Note the Planned System Downtime dates.</a:t>
            </a:r>
          </a:p>
          <a:p>
            <a:pPr marL="596900" indent="-457200">
              <a:buFont typeface="+mj-lt"/>
              <a:buAutoNum type="arabicPeriod"/>
            </a:pPr>
            <a:r>
              <a:rPr lang="en-US">
                <a:latin typeface="Poppins"/>
                <a:cs typeface="Poppins"/>
              </a:rPr>
              <a:t>Inform Principal and/or other staff about STB Updates and </a:t>
            </a:r>
            <a:r>
              <a:rPr lang="en-US" err="1">
                <a:latin typeface="Poppins"/>
                <a:cs typeface="Poppins"/>
              </a:rPr>
              <a:t>MyPLN</a:t>
            </a:r>
            <a:r>
              <a:rPr lang="en-US">
                <a:latin typeface="Poppins"/>
                <a:cs typeface="Poppins"/>
              </a:rPr>
              <a:t> Testing Point-of-Contact class</a:t>
            </a:r>
          </a:p>
        </p:txBody>
      </p:sp>
      <p:sp>
        <p:nvSpPr>
          <p:cNvPr id="4" name="Footer Placeholder 3">
            <a:extLst>
              <a:ext uri="{FF2B5EF4-FFF2-40B4-BE49-F238E27FC236}">
                <a16:creationId xmlns:a16="http://schemas.microsoft.com/office/drawing/2014/main" id="{F804605C-F832-419E-7773-870FC7D702CC}"/>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7403953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a:bodyPr>
          <a:lstStyle/>
          <a:p>
            <a:r>
              <a:rPr lang="en-US"/>
              <a:t>Action Items</a:t>
            </a:r>
            <a:endParaRPr lang="en-US">
              <a:ea typeface="Lato"/>
            </a:endParaRP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7" name="Footer Placeholder 6">
            <a:extLst>
              <a:ext uri="{FF2B5EF4-FFF2-40B4-BE49-F238E27FC236}">
                <a16:creationId xmlns:a16="http://schemas.microsoft.com/office/drawing/2014/main" id="{9C7E2F85-416E-40BF-7DBB-7794AAFA9394}"/>
              </a:ext>
            </a:extLst>
          </p:cNvPr>
          <p:cNvSpPr>
            <a:spLocks noGrp="1"/>
          </p:cNvSpPr>
          <p:nvPr>
            <p:ph type="ftr" sz="quarter" idx="11"/>
          </p:nvPr>
        </p:nvSpPr>
        <p:spPr/>
        <p:txBody>
          <a:bodyPr/>
          <a:lstStyle/>
          <a:p>
            <a:r>
              <a:rPr lang="en-US"/>
              <a:t>2023-24 CAASPP Fall Coordinator Training</a:t>
            </a:r>
          </a:p>
        </p:txBody>
      </p:sp>
      <p:sp>
        <p:nvSpPr>
          <p:cNvPr id="4" name="Text Placeholder 2">
            <a:extLst>
              <a:ext uri="{FF2B5EF4-FFF2-40B4-BE49-F238E27FC236}">
                <a16:creationId xmlns:a16="http://schemas.microsoft.com/office/drawing/2014/main" id="{DAE7F9DB-ED16-7448-3135-A2A6B5F8F7F9}"/>
              </a:ext>
            </a:extLst>
          </p:cNvPr>
          <p:cNvSpPr txBox="1">
            <a:spLocks/>
          </p:cNvSpPr>
          <p:nvPr/>
        </p:nvSpPr>
        <p:spPr>
          <a:xfrm>
            <a:off x="1485900" y="857251"/>
            <a:ext cx="6172200"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257175" indent="-257175">
              <a:buClr>
                <a:srgbClr val="203864"/>
              </a:buClr>
            </a:pPr>
            <a:endParaRPr lang="en-US" sz="1500"/>
          </a:p>
          <a:p>
            <a:pPr>
              <a:buClr>
                <a:srgbClr val="203864"/>
              </a:buClr>
              <a:buFont typeface="Tw Cen MT"/>
              <a:buAutoNum type="arabicPeriod"/>
            </a:pPr>
            <a:endParaRPr lang="en-US" sz="1350"/>
          </a:p>
          <a:p>
            <a:pPr>
              <a:buClr>
                <a:srgbClr val="203864"/>
              </a:buClr>
              <a:buFont typeface="Tw Cen MT"/>
              <a:buAutoNum type="arabicPeriod"/>
            </a:pPr>
            <a:endParaRPr lang="en-US" sz="1350"/>
          </a:p>
        </p:txBody>
      </p:sp>
      <p:sp>
        <p:nvSpPr>
          <p:cNvPr id="3" name="TextBox 2">
            <a:extLst>
              <a:ext uri="{FF2B5EF4-FFF2-40B4-BE49-F238E27FC236}">
                <a16:creationId xmlns:a16="http://schemas.microsoft.com/office/drawing/2014/main" id="{8251C85B-8BA1-5301-FA54-65C810714AD7}"/>
              </a:ext>
            </a:extLst>
          </p:cNvPr>
          <p:cNvSpPr txBox="1"/>
          <p:nvPr/>
        </p:nvSpPr>
        <p:spPr>
          <a:xfrm>
            <a:off x="310703" y="950622"/>
            <a:ext cx="845015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000">
                <a:latin typeface="Poppins"/>
              </a:rPr>
              <a:t>Collaborate with your school's </a:t>
            </a:r>
            <a:r>
              <a:rPr lang="en-US" sz="2000" err="1">
                <a:latin typeface="Poppins"/>
              </a:rPr>
              <a:t>SpEd</a:t>
            </a:r>
            <a:r>
              <a:rPr lang="en-US" sz="2000">
                <a:latin typeface="Poppins"/>
              </a:rPr>
              <a:t> Team to discuss and review the accessibility resources available for the current school year.​</a:t>
            </a:r>
            <a:endParaRPr lang="en-US"/>
          </a:p>
          <a:p>
            <a:pPr marL="457200" indent="-457200">
              <a:buAutoNum type="arabicPeriod"/>
            </a:pPr>
            <a:r>
              <a:rPr lang="en-US" sz="2000">
                <a:latin typeface="Poppins"/>
              </a:rPr>
              <a:t>Familiarize yourself with the California Assessment Accessibility Resource Matrix.​ and share with </a:t>
            </a:r>
            <a:r>
              <a:rPr lang="en-US" sz="2000" err="1">
                <a:latin typeface="Poppins"/>
              </a:rPr>
              <a:t>SpEd</a:t>
            </a:r>
            <a:r>
              <a:rPr lang="en-US" sz="2000">
                <a:latin typeface="Poppins"/>
              </a:rPr>
              <a:t> Team and TEs.​</a:t>
            </a:r>
            <a:endParaRPr lang="en-US"/>
          </a:p>
          <a:p>
            <a:pPr marL="457200" indent="-457200">
              <a:buAutoNum type="arabicPeriod"/>
            </a:pPr>
            <a:r>
              <a:rPr lang="en-US" sz="2000">
                <a:latin typeface="Poppins"/>
              </a:rPr>
              <a:t>Review Accessibility Resources Demonstration videos with TEs.​</a:t>
            </a:r>
            <a:endParaRPr lang="en-US"/>
          </a:p>
          <a:p>
            <a:pPr marL="457200" indent="-457200">
              <a:buAutoNum type="arabicPeriod"/>
            </a:pPr>
            <a:r>
              <a:rPr lang="en-US" sz="2000">
                <a:latin typeface="Poppins"/>
              </a:rPr>
              <a:t>Plan Accessibility Resources PD for TEs.</a:t>
            </a:r>
          </a:p>
          <a:p>
            <a:endParaRPr lang="en-US"/>
          </a:p>
        </p:txBody>
      </p:sp>
    </p:spTree>
    <p:extLst>
      <p:ext uri="{BB962C8B-B14F-4D97-AF65-F5344CB8AC3E}">
        <p14:creationId xmlns:p14="http://schemas.microsoft.com/office/powerpoint/2010/main" val="38677296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a:t>
            </a:r>
            <a:r>
              <a:rPr lang="en-US" dirty="0">
                <a:latin typeface="Poppins"/>
                <a:cs typeface="Poppins"/>
              </a:rPr>
              <a:t>Section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Technology</a:t>
            </a:r>
            <a:endParaRPr lang="en-US"/>
          </a:p>
        </p:txBody>
      </p:sp>
    </p:spTree>
    <p:extLst>
      <p:ext uri="{BB962C8B-B14F-4D97-AF65-F5344CB8AC3E}">
        <p14:creationId xmlns:p14="http://schemas.microsoft.com/office/powerpoint/2010/main" val="239989111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BFA18-F39F-57D5-C015-5291C5C73913}"/>
              </a:ext>
            </a:extLst>
          </p:cNvPr>
          <p:cNvSpPr>
            <a:spLocks noGrp="1"/>
          </p:cNvSpPr>
          <p:nvPr>
            <p:ph type="title"/>
          </p:nvPr>
        </p:nvSpPr>
        <p:spPr/>
        <p:txBody>
          <a:bodyPr>
            <a:normAutofit/>
          </a:bodyPr>
          <a:lstStyle/>
          <a:p>
            <a:r>
              <a:rPr lang="en-US"/>
              <a:t>Systems Needed for CAASPP</a:t>
            </a:r>
          </a:p>
        </p:txBody>
      </p:sp>
      <p:sp>
        <p:nvSpPr>
          <p:cNvPr id="3" name="Text Placeholder 2">
            <a:extLst>
              <a:ext uri="{FF2B5EF4-FFF2-40B4-BE49-F238E27FC236}">
                <a16:creationId xmlns:a16="http://schemas.microsoft.com/office/drawing/2014/main" id="{03878D16-F144-5A9E-5AD0-90161548D084}"/>
              </a:ext>
            </a:extLst>
          </p:cNvPr>
          <p:cNvSpPr>
            <a:spLocks noGrp="1"/>
          </p:cNvSpPr>
          <p:nvPr>
            <p:ph type="body" idx="1"/>
          </p:nvPr>
        </p:nvSpPr>
        <p:spPr>
          <a:xfrm>
            <a:off x="311700" y="952500"/>
            <a:ext cx="8623294" cy="3768622"/>
          </a:xfrm>
        </p:spPr>
        <p:txBody>
          <a:bodyPr spcFirstLastPara="1" wrap="square" lIns="68580" tIns="34290" rIns="68580" bIns="34290" anchor="t" anchorCtr="0">
            <a:noAutofit/>
          </a:bodyPr>
          <a:lstStyle/>
          <a:p>
            <a:pPr marL="482600" indent="-342900">
              <a:spcAft>
                <a:spcPts val="300"/>
              </a:spcAft>
              <a:buFont typeface="+mj-lt"/>
              <a:buAutoNum type="arabicPeriod"/>
            </a:pPr>
            <a:r>
              <a:rPr lang="en-US" sz="1600">
                <a:latin typeface="Poppinns"/>
                <a:ea typeface="Tahoma"/>
                <a:cs typeface="Calibri"/>
              </a:rPr>
              <a:t>Test Operations Management System (TOMS)</a:t>
            </a:r>
          </a:p>
          <a:p>
            <a:pPr lvl="1">
              <a:spcAft>
                <a:spcPts val="300"/>
              </a:spcAft>
              <a:buFont typeface="Arial" panose="020B0604020202020204" pitchFamily="34" charset="0"/>
              <a:buChar char="•"/>
            </a:pPr>
            <a:r>
              <a:rPr lang="en-US" sz="1600">
                <a:latin typeface="Poppinns"/>
                <a:ea typeface="Tahoma"/>
                <a:cs typeface="Calibri"/>
              </a:rPr>
              <a:t>The Coordinator confirms student registrations, assigns student test settings, and accesses Student Score Reports (SSRs).</a:t>
            </a:r>
          </a:p>
          <a:p>
            <a:pPr marL="482600" indent="-342900">
              <a:spcAft>
                <a:spcPts val="300"/>
              </a:spcAft>
              <a:buFont typeface="+mj-lt"/>
              <a:buAutoNum type="arabicPeriod"/>
            </a:pPr>
            <a:r>
              <a:rPr lang="en-US" sz="1600">
                <a:latin typeface="Poppinns"/>
                <a:ea typeface="Tahoma"/>
                <a:cs typeface="Calibri"/>
              </a:rPr>
              <a:t>Test Administrator (TA) Interface</a:t>
            </a:r>
          </a:p>
          <a:p>
            <a:pPr lvl="1">
              <a:buFont typeface="Arial" panose="020B0604020202020204" pitchFamily="34" charset="0"/>
              <a:buChar char="•"/>
            </a:pPr>
            <a:r>
              <a:rPr lang="en-US" sz="1600">
                <a:latin typeface="Poppinns"/>
                <a:ea typeface="Tahoma"/>
                <a:cs typeface="Calibri"/>
              </a:rPr>
              <a:t>The Test Examiner logs on to the TA Interface to initiate, approve, and monitor student testing.</a:t>
            </a:r>
          </a:p>
          <a:p>
            <a:pPr marL="482600" indent="-342900">
              <a:spcAft>
                <a:spcPts val="300"/>
              </a:spcAft>
              <a:buFont typeface="+mj-lt"/>
              <a:buAutoNum type="arabicPeriod"/>
            </a:pPr>
            <a:r>
              <a:rPr lang="en-US" sz="1600">
                <a:latin typeface="Poppinns"/>
                <a:ea typeface="Tahoma"/>
                <a:cs typeface="Calibri"/>
              </a:rPr>
              <a:t>Secure Browser</a:t>
            </a:r>
          </a:p>
          <a:p>
            <a:pPr lvl="1">
              <a:spcAft>
                <a:spcPts val="300"/>
              </a:spcAft>
              <a:buFont typeface="Arial" panose="020B0604020202020204" pitchFamily="34" charset="0"/>
              <a:buChar char="•"/>
            </a:pPr>
            <a:r>
              <a:rPr lang="en-US" sz="1600">
                <a:latin typeface="Poppinns"/>
                <a:cs typeface="Poppins"/>
              </a:rPr>
              <a:t>The secure browser is a secure online testing environment in which a device is restricted from accessing prohibited computer applications (local or internet-based), copying, or otherwise sharing test data.</a:t>
            </a:r>
          </a:p>
          <a:p>
            <a:pPr lvl="1">
              <a:spcAft>
                <a:spcPts val="300"/>
              </a:spcAft>
              <a:buFont typeface="Arial" panose="020B0604020202020204" pitchFamily="34" charset="0"/>
              <a:buChar char="•"/>
            </a:pPr>
            <a:r>
              <a:rPr lang="en-US" sz="1600">
                <a:latin typeface="Poppinns"/>
                <a:ea typeface="Tahoma"/>
                <a:cs typeface="Calibri"/>
              </a:rPr>
              <a:t>The student or TE logs on to take the test through the Secure Browser. </a:t>
            </a:r>
            <a:endParaRPr lang="en-US" sz="1600">
              <a:latin typeface="Poppinns"/>
            </a:endParaRPr>
          </a:p>
          <a:p>
            <a:pPr lvl="1">
              <a:spcAft>
                <a:spcPts val="300"/>
              </a:spcAft>
              <a:buFont typeface="Arial" panose="020B0604020202020204" pitchFamily="34" charset="0"/>
              <a:buChar char="•"/>
            </a:pPr>
            <a:r>
              <a:rPr lang="en-US" sz="1600">
                <a:latin typeface="Poppinns"/>
                <a:ea typeface="Tahoma"/>
                <a:cs typeface="Calibri"/>
              </a:rPr>
              <a:t>LAUSD managed devices will be updated by ITS</a:t>
            </a:r>
            <a:endParaRPr lang="en-US" sz="1600">
              <a:latin typeface="Poppinns"/>
              <a:ea typeface="Tahoma"/>
            </a:endParaRPr>
          </a:p>
          <a:p>
            <a:pPr lvl="1">
              <a:spcAft>
                <a:spcPts val="300"/>
              </a:spcAft>
              <a:buFont typeface="Arial" panose="020B0604020202020204" pitchFamily="34" charset="0"/>
              <a:buChar char="•"/>
            </a:pPr>
            <a:r>
              <a:rPr lang="en-US" sz="1600">
                <a:latin typeface="Poppinns"/>
                <a:ea typeface="Tahoma"/>
                <a:cs typeface="Calibri"/>
              </a:rPr>
              <a:t>Access </a:t>
            </a:r>
            <a:r>
              <a:rPr lang="en-US" sz="1600">
                <a:latin typeface="Poppinns"/>
                <a:ea typeface="Tahoma"/>
                <a:cs typeface="Calibri"/>
                <a:hlinkClick r:id="rId3">
                  <a:extLst>
                    <a:ext uri="{A12FA001-AC4F-418D-AE19-62706E023703}">
                      <ahyp:hlinkClr xmlns:ahyp="http://schemas.microsoft.com/office/drawing/2018/hyperlinkcolor" val="tx"/>
                    </a:ext>
                  </a:extLst>
                </a:hlinkClick>
              </a:rPr>
              <a:t>https://ca.portal.cambiumast.com/</a:t>
            </a:r>
            <a:r>
              <a:rPr lang="en-US" sz="1600">
                <a:latin typeface="Poppinns"/>
                <a:ea typeface="Tahoma"/>
                <a:cs typeface="Calibri"/>
              </a:rPr>
              <a:t> to update non LAUSD managed devices school purchased devices (except Chromebooks)</a:t>
            </a:r>
          </a:p>
        </p:txBody>
      </p:sp>
      <p:sp>
        <p:nvSpPr>
          <p:cNvPr id="6" name="Footer Placeholder 5">
            <a:extLst>
              <a:ext uri="{FF2B5EF4-FFF2-40B4-BE49-F238E27FC236}">
                <a16:creationId xmlns:a16="http://schemas.microsoft.com/office/drawing/2014/main" id="{A2E537CF-7995-5C8F-B675-6ED7922B4A0E}"/>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7247558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ctr" anchorCtr="0">
            <a:normAutofit/>
          </a:bodyPr>
          <a:lstStyle/>
          <a:p>
            <a:r>
              <a:rPr lang="en-US"/>
              <a:t>Technology Needed for Testing</a:t>
            </a:r>
          </a:p>
        </p:txBody>
      </p:sp>
      <p:sp>
        <p:nvSpPr>
          <p:cNvPr id="3" name="Text Placeholder 2"/>
          <p:cNvSpPr>
            <a:spLocks noGrp="1"/>
          </p:cNvSpPr>
          <p:nvPr>
            <p:ph type="body" idx="1"/>
          </p:nvPr>
        </p:nvSpPr>
        <p:spPr>
          <a:xfrm>
            <a:off x="311699" y="952500"/>
            <a:ext cx="8510083" cy="3768622"/>
          </a:xfrm>
        </p:spPr>
        <p:txBody>
          <a:bodyPr spcFirstLastPara="1" wrap="square" lIns="68580" tIns="34290" rIns="68580" bIns="34290" anchor="t" anchorCtr="0">
            <a:noAutofit/>
          </a:bodyPr>
          <a:lstStyle/>
          <a:p>
            <a:pPr marL="0" indent="0">
              <a:buNone/>
            </a:pPr>
            <a:r>
              <a:rPr lang="en-US">
                <a:latin typeface="Poppins"/>
                <a:ea typeface="Tahoma"/>
                <a:cs typeface="Calibri"/>
                <a:hlinkClick r:id="rId3"/>
              </a:rPr>
              <a:t>CAASPP and ELPAC Technical Specifications and Configuration Guide for Online Testing Manual</a:t>
            </a:r>
            <a:endParaRPr lang="en-US">
              <a:latin typeface="Poppins"/>
            </a:endParaRPr>
          </a:p>
        </p:txBody>
      </p:sp>
      <p:sp>
        <p:nvSpPr>
          <p:cNvPr id="7" name="Footer Placeholder 6">
            <a:extLst>
              <a:ext uri="{FF2B5EF4-FFF2-40B4-BE49-F238E27FC236}">
                <a16:creationId xmlns:a16="http://schemas.microsoft.com/office/drawing/2014/main" id="{5E815D38-B12F-8965-98D5-9C378C7591B4}"/>
              </a:ext>
            </a:extLst>
          </p:cNvPr>
          <p:cNvSpPr>
            <a:spLocks noGrp="1"/>
          </p:cNvSpPr>
          <p:nvPr>
            <p:ph type="ftr" sz="quarter" idx="11"/>
          </p:nvPr>
        </p:nvSpPr>
        <p:spPr/>
        <p:txBody>
          <a:bodyPr/>
          <a:lstStyle/>
          <a:p>
            <a:r>
              <a:rPr lang="en-US"/>
              <a:t>2023-24 CAASPP Fall Coordinator Training</a:t>
            </a:r>
          </a:p>
        </p:txBody>
      </p:sp>
      <p:graphicFrame>
        <p:nvGraphicFramePr>
          <p:cNvPr id="4" name="Table 3"/>
          <p:cNvGraphicFramePr>
            <a:graphicFrameLocks noGrp="1"/>
          </p:cNvGraphicFramePr>
          <p:nvPr>
            <p:extLst>
              <p:ext uri="{D42A27DB-BD31-4B8C-83A1-F6EECF244321}">
                <p14:modId xmlns:p14="http://schemas.microsoft.com/office/powerpoint/2010/main" val="3156682872"/>
              </p:ext>
            </p:extLst>
          </p:nvPr>
        </p:nvGraphicFramePr>
        <p:xfrm>
          <a:off x="2052045" y="2047558"/>
          <a:ext cx="5029389" cy="1877502"/>
        </p:xfrm>
        <a:graphic>
          <a:graphicData uri="http://schemas.openxmlformats.org/drawingml/2006/table">
            <a:tbl>
              <a:tblPr>
                <a:tableStyleId>{5940675A-B579-460E-94D1-54222C63F5DA}</a:tableStyleId>
              </a:tblPr>
              <a:tblGrid>
                <a:gridCol w="1776055">
                  <a:extLst>
                    <a:ext uri="{9D8B030D-6E8A-4147-A177-3AD203B41FA5}">
                      <a16:colId xmlns:a16="http://schemas.microsoft.com/office/drawing/2014/main" val="417914332"/>
                    </a:ext>
                  </a:extLst>
                </a:gridCol>
                <a:gridCol w="3253334">
                  <a:extLst>
                    <a:ext uri="{9D8B030D-6E8A-4147-A177-3AD203B41FA5}">
                      <a16:colId xmlns:a16="http://schemas.microsoft.com/office/drawing/2014/main" val="54890157"/>
                    </a:ext>
                  </a:extLst>
                </a:gridCol>
              </a:tblGrid>
              <a:tr h="312917">
                <a:tc>
                  <a:txBody>
                    <a:bodyPr/>
                    <a:lstStyle/>
                    <a:p>
                      <a:pPr algn="ctr"/>
                      <a:r>
                        <a:rPr lang="en-US" sz="1100" b="1">
                          <a:latin typeface="Poppins"/>
                        </a:rPr>
                        <a:t>Operating System</a:t>
                      </a:r>
                    </a:p>
                  </a:txBody>
                  <a:tcPr marL="68580" marR="68580" marT="34290" marB="34290" anchor="ctr"/>
                </a:tc>
                <a:tc>
                  <a:txBody>
                    <a:bodyPr/>
                    <a:lstStyle/>
                    <a:p>
                      <a:pPr algn="ctr"/>
                      <a:r>
                        <a:rPr lang="en-US" sz="1100" b="1">
                          <a:latin typeface="Poppins"/>
                        </a:rPr>
                        <a:t>Permitted Browsers</a:t>
                      </a:r>
                    </a:p>
                  </a:txBody>
                  <a:tcPr marL="68580" marR="68580" marT="34290" marB="34290" anchor="ctr"/>
                </a:tc>
                <a:extLst>
                  <a:ext uri="{0D108BD9-81ED-4DB2-BD59-A6C34878D82A}">
                    <a16:rowId xmlns:a16="http://schemas.microsoft.com/office/drawing/2014/main" val="578728967"/>
                  </a:ext>
                </a:extLst>
              </a:tr>
              <a:tr h="312917">
                <a:tc>
                  <a:txBody>
                    <a:bodyPr/>
                    <a:lstStyle/>
                    <a:p>
                      <a:r>
                        <a:rPr lang="en-US" sz="1100">
                          <a:latin typeface="Poppins"/>
                        </a:rPr>
                        <a:t>iOS</a:t>
                      </a:r>
                    </a:p>
                  </a:txBody>
                  <a:tcPr marL="68580" marR="68580" marT="34290" marB="34290" anchor="ctr"/>
                </a:tc>
                <a:tc>
                  <a:txBody>
                    <a:bodyPr/>
                    <a:lstStyle/>
                    <a:p>
                      <a:pPr lvl="0">
                        <a:buNone/>
                      </a:pPr>
                      <a:r>
                        <a:rPr lang="en-US" sz="1100">
                          <a:latin typeface="Poppins"/>
                        </a:rPr>
                        <a:t>Mobile Secure Browser (current app)</a:t>
                      </a:r>
                    </a:p>
                  </a:txBody>
                  <a:tcPr marL="68580" marR="68580" marT="34290" marB="34290" anchor="ctr"/>
                </a:tc>
                <a:extLst>
                  <a:ext uri="{0D108BD9-81ED-4DB2-BD59-A6C34878D82A}">
                    <a16:rowId xmlns:a16="http://schemas.microsoft.com/office/drawing/2014/main" val="2787262145"/>
                  </a:ext>
                </a:extLst>
              </a:tr>
              <a:tr h="312917">
                <a:tc>
                  <a:txBody>
                    <a:bodyPr/>
                    <a:lstStyle/>
                    <a:p>
                      <a:r>
                        <a:rPr lang="en-US" sz="1100">
                          <a:latin typeface="Poppins"/>
                        </a:rPr>
                        <a:t>ChromeOS</a:t>
                      </a:r>
                    </a:p>
                  </a:txBody>
                  <a:tcPr marL="68580" marR="68580" marT="34290" marB="34290" anchor="ctr"/>
                </a:tc>
                <a:tc rowSpan="4">
                  <a:txBody>
                    <a:bodyPr/>
                    <a:lstStyle/>
                    <a:p>
                      <a:pPr lvl="0">
                        <a:buNone/>
                      </a:pPr>
                      <a:endParaRPr lang="en-US">
                        <a:latin typeface="Poppins"/>
                      </a:endParaRPr>
                    </a:p>
                    <a:p>
                      <a:pPr lvl="0">
                        <a:buNone/>
                      </a:pPr>
                      <a:r>
                        <a:rPr lang="en-US" sz="1100">
                          <a:latin typeface="Poppins"/>
                        </a:rPr>
                        <a:t>Ensure you are using the most recent version of Chrome or Firefox.</a:t>
                      </a:r>
                      <a:endParaRPr lang="en-US">
                        <a:latin typeface="Poppins"/>
                      </a:endParaRPr>
                    </a:p>
                  </a:txBody>
                  <a:tcPr marL="68580" marR="68580" marT="34290" marB="34290"/>
                </a:tc>
                <a:extLst>
                  <a:ext uri="{0D108BD9-81ED-4DB2-BD59-A6C34878D82A}">
                    <a16:rowId xmlns:a16="http://schemas.microsoft.com/office/drawing/2014/main" val="24351929"/>
                  </a:ext>
                </a:extLst>
              </a:tr>
              <a:tr h="312917">
                <a:tc>
                  <a:txBody>
                    <a:bodyPr/>
                    <a:lstStyle/>
                    <a:p>
                      <a:r>
                        <a:rPr lang="en-US" sz="1100">
                          <a:latin typeface="Poppins"/>
                        </a:rPr>
                        <a:t>Windows</a:t>
                      </a:r>
                    </a:p>
                  </a:txBody>
                  <a:tcPr marL="68580" marR="68580" marT="34290" marB="34290" anchor="ctr"/>
                </a:tc>
                <a:tc vMerge="1">
                  <a:txBody>
                    <a:bodyPr/>
                    <a:lstStyle/>
                    <a:p>
                      <a:endParaRPr lang="en-US"/>
                    </a:p>
                  </a:txBody>
                  <a:tcPr/>
                </a:tc>
                <a:extLst>
                  <a:ext uri="{0D108BD9-81ED-4DB2-BD59-A6C34878D82A}">
                    <a16:rowId xmlns:a16="http://schemas.microsoft.com/office/drawing/2014/main" val="1153711355"/>
                  </a:ext>
                </a:extLst>
              </a:tr>
              <a:tr h="312917">
                <a:tc>
                  <a:txBody>
                    <a:bodyPr/>
                    <a:lstStyle/>
                    <a:p>
                      <a:r>
                        <a:rPr lang="en-US" sz="1100">
                          <a:latin typeface="Poppins"/>
                        </a:rPr>
                        <a:t>Linux</a:t>
                      </a:r>
                    </a:p>
                  </a:txBody>
                  <a:tcPr marL="68580" marR="68580" marT="34290" marB="34290" anchor="ctr"/>
                </a:tc>
                <a:tc vMerge="1">
                  <a:txBody>
                    <a:bodyPr/>
                    <a:lstStyle/>
                    <a:p>
                      <a:endParaRPr lang="en-US"/>
                    </a:p>
                  </a:txBody>
                  <a:tcPr/>
                </a:tc>
                <a:extLst>
                  <a:ext uri="{0D108BD9-81ED-4DB2-BD59-A6C34878D82A}">
                    <a16:rowId xmlns:a16="http://schemas.microsoft.com/office/drawing/2014/main" val="759091941"/>
                  </a:ext>
                </a:extLst>
              </a:tr>
              <a:tr h="312917">
                <a:tc>
                  <a:txBody>
                    <a:bodyPr/>
                    <a:lstStyle/>
                    <a:p>
                      <a:r>
                        <a:rPr lang="en-US" sz="1100" err="1">
                          <a:latin typeface="Poppins"/>
                        </a:rPr>
                        <a:t>macOS</a:t>
                      </a:r>
                      <a:r>
                        <a:rPr lang="en-US" sz="1100">
                          <a:latin typeface="Poppins"/>
                        </a:rPr>
                        <a:t>/</a:t>
                      </a:r>
                      <a:r>
                        <a:rPr lang="en-US" sz="1100" err="1">
                          <a:latin typeface="Poppins"/>
                        </a:rPr>
                        <a:t>OSx</a:t>
                      </a:r>
                      <a:endParaRPr lang="en-US" sz="1100">
                        <a:latin typeface="Poppins"/>
                      </a:endParaRPr>
                    </a:p>
                  </a:txBody>
                  <a:tcPr marL="68580" marR="68580" marT="34290" marB="34290" anchor="ctr"/>
                </a:tc>
                <a:tc vMerge="1">
                  <a:txBody>
                    <a:bodyPr/>
                    <a:lstStyle/>
                    <a:p>
                      <a:endParaRPr lang="en-US"/>
                    </a:p>
                  </a:txBody>
                  <a:tcPr/>
                </a:tc>
                <a:extLst>
                  <a:ext uri="{0D108BD9-81ED-4DB2-BD59-A6C34878D82A}">
                    <a16:rowId xmlns:a16="http://schemas.microsoft.com/office/drawing/2014/main" val="3878587223"/>
                  </a:ext>
                </a:extLst>
              </a:tr>
            </a:tbl>
          </a:graphicData>
        </a:graphic>
      </p:graphicFrame>
    </p:spTree>
    <p:extLst>
      <p:ext uri="{BB962C8B-B14F-4D97-AF65-F5344CB8AC3E}">
        <p14:creationId xmlns:p14="http://schemas.microsoft.com/office/powerpoint/2010/main" val="26566532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580E9C25-650A-814E-B760-E46D448EDA7B}"/>
              </a:ext>
            </a:extLst>
          </p:cNvPr>
          <p:cNvSpPr txBox="1">
            <a:spLocks/>
          </p:cNvSpPr>
          <p:nvPr/>
        </p:nvSpPr>
        <p:spPr>
          <a:xfrm>
            <a:off x="1367135" y="857250"/>
            <a:ext cx="6409730" cy="274320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spcBef>
                <a:spcPts val="619"/>
              </a:spcBef>
              <a:spcAft>
                <a:spcPts val="450"/>
              </a:spcAft>
              <a:buNone/>
            </a:pPr>
            <a:endParaRPr lang="en-US" sz="2175">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23D7DA99-D6B8-E541-9F40-B998C234CEE8}"/>
              </a:ext>
            </a:extLst>
          </p:cNvPr>
          <p:cNvGrpSpPr/>
          <p:nvPr/>
        </p:nvGrpSpPr>
        <p:grpSpPr>
          <a:xfrm>
            <a:off x="2803284" y="2568696"/>
            <a:ext cx="5524877" cy="1078077"/>
            <a:chOff x="901764" y="3393230"/>
            <a:chExt cx="7366502" cy="1255308"/>
          </a:xfrm>
        </p:grpSpPr>
        <p:pic>
          <p:nvPicPr>
            <p:cNvPr id="9" name="Google Shape;100;geb026420e5_0_116">
              <a:extLst>
                <a:ext uri="{FF2B5EF4-FFF2-40B4-BE49-F238E27FC236}">
                  <a16:creationId xmlns:a16="http://schemas.microsoft.com/office/drawing/2014/main" id="{4F7C6A0D-EB01-5B4B-ACB1-D8F6FD2C8C21}"/>
                </a:ext>
              </a:extLst>
            </p:cNvPr>
            <p:cNvPicPr preferRelativeResize="0"/>
            <p:nvPr/>
          </p:nvPicPr>
          <p:blipFill>
            <a:blip r:embed="rId2">
              <a:alphaModFix/>
            </a:blip>
            <a:stretch>
              <a:fillRect/>
            </a:stretch>
          </p:blipFill>
          <p:spPr>
            <a:xfrm>
              <a:off x="2948625" y="3447169"/>
              <a:ext cx="1201369" cy="1201369"/>
            </a:xfrm>
            <a:prstGeom prst="rect">
              <a:avLst/>
            </a:prstGeom>
            <a:noFill/>
            <a:ln>
              <a:noFill/>
            </a:ln>
          </p:spPr>
        </p:pic>
        <p:pic>
          <p:nvPicPr>
            <p:cNvPr id="11" name="Google Shape;101;geb026420e5_0_116">
              <a:extLst>
                <a:ext uri="{FF2B5EF4-FFF2-40B4-BE49-F238E27FC236}">
                  <a16:creationId xmlns:a16="http://schemas.microsoft.com/office/drawing/2014/main" id="{4997464A-9774-6444-8862-57BE695A347B}"/>
                </a:ext>
              </a:extLst>
            </p:cNvPr>
            <p:cNvPicPr preferRelativeResize="0"/>
            <p:nvPr/>
          </p:nvPicPr>
          <p:blipFill>
            <a:blip r:embed="rId2">
              <a:alphaModFix/>
            </a:blip>
            <a:stretch>
              <a:fillRect/>
            </a:stretch>
          </p:blipFill>
          <p:spPr>
            <a:xfrm>
              <a:off x="5020036" y="3447169"/>
              <a:ext cx="1201369" cy="1201369"/>
            </a:xfrm>
            <a:prstGeom prst="rect">
              <a:avLst/>
            </a:prstGeom>
            <a:noFill/>
            <a:ln>
              <a:noFill/>
            </a:ln>
          </p:spPr>
        </p:pic>
        <p:pic>
          <p:nvPicPr>
            <p:cNvPr id="12" name="Google Shape;102;geb026420e5_0_116">
              <a:extLst>
                <a:ext uri="{FF2B5EF4-FFF2-40B4-BE49-F238E27FC236}">
                  <a16:creationId xmlns:a16="http://schemas.microsoft.com/office/drawing/2014/main" id="{FEC33E4B-681A-9848-92BC-2B9B02BBD855}"/>
                </a:ext>
              </a:extLst>
            </p:cNvPr>
            <p:cNvPicPr preferRelativeResize="0"/>
            <p:nvPr/>
          </p:nvPicPr>
          <p:blipFill>
            <a:blip r:embed="rId3">
              <a:alphaModFix/>
            </a:blip>
            <a:stretch>
              <a:fillRect/>
            </a:stretch>
          </p:blipFill>
          <p:spPr>
            <a:xfrm>
              <a:off x="901764" y="3393231"/>
              <a:ext cx="1631333" cy="1201369"/>
            </a:xfrm>
            <a:prstGeom prst="rect">
              <a:avLst/>
            </a:prstGeom>
            <a:noFill/>
            <a:ln>
              <a:noFill/>
            </a:ln>
          </p:spPr>
        </p:pic>
        <p:pic>
          <p:nvPicPr>
            <p:cNvPr id="13" name="Google Shape;103;geb026420e5_0_116">
              <a:extLst>
                <a:ext uri="{FF2B5EF4-FFF2-40B4-BE49-F238E27FC236}">
                  <a16:creationId xmlns:a16="http://schemas.microsoft.com/office/drawing/2014/main" id="{6CC3DB48-9FC4-B147-90CA-DA49EC4CB45F}"/>
                </a:ext>
              </a:extLst>
            </p:cNvPr>
            <p:cNvPicPr preferRelativeResize="0"/>
            <p:nvPr/>
          </p:nvPicPr>
          <p:blipFill>
            <a:blip r:embed="rId3">
              <a:alphaModFix/>
            </a:blip>
            <a:stretch>
              <a:fillRect/>
            </a:stretch>
          </p:blipFill>
          <p:spPr>
            <a:xfrm>
              <a:off x="6636933" y="3393230"/>
              <a:ext cx="1631333" cy="1201369"/>
            </a:xfrm>
            <a:prstGeom prst="rect">
              <a:avLst/>
            </a:prstGeom>
            <a:noFill/>
            <a:ln>
              <a:noFill/>
            </a:ln>
          </p:spPr>
        </p:pic>
      </p:grpSp>
      <p:sp>
        <p:nvSpPr>
          <p:cNvPr id="14" name="Google Shape;104;geb026420e5_0_116">
            <a:extLst>
              <a:ext uri="{FF2B5EF4-FFF2-40B4-BE49-F238E27FC236}">
                <a16:creationId xmlns:a16="http://schemas.microsoft.com/office/drawing/2014/main" id="{23186032-6AE3-8643-A8A4-E7AF869A1B60}"/>
              </a:ext>
            </a:extLst>
          </p:cNvPr>
          <p:cNvSpPr txBox="1"/>
          <p:nvPr/>
        </p:nvSpPr>
        <p:spPr>
          <a:xfrm>
            <a:off x="2328476" y="3678684"/>
            <a:ext cx="6538586" cy="568794"/>
          </a:xfrm>
          <a:prstGeom prst="rect">
            <a:avLst/>
          </a:prstGeom>
          <a:noFill/>
          <a:ln>
            <a:noFill/>
          </a:ln>
        </p:spPr>
        <p:txBody>
          <a:bodyPr spcFirstLastPara="1" wrap="square" lIns="51427" tIns="51427" rIns="51427" bIns="51427" anchor="t" anchorCtr="0">
            <a:spAutoFit/>
          </a:bodyPr>
          <a:lstStyle/>
          <a:p>
            <a:pPr algn="ctr">
              <a:spcBef>
                <a:spcPts val="344"/>
              </a:spcBef>
            </a:pPr>
            <a:endParaRPr sz="1238" b="1">
              <a:solidFill>
                <a:schemeClr val="dk1"/>
              </a:solidFill>
              <a:latin typeface="Calibri"/>
              <a:ea typeface="Calibri"/>
              <a:cs typeface="Calibri"/>
              <a:sym typeface="Calibri"/>
            </a:endParaRPr>
          </a:p>
          <a:p>
            <a:pPr algn="ctr">
              <a:spcBef>
                <a:spcPts val="406"/>
              </a:spcBef>
            </a:pPr>
            <a:r>
              <a:rPr lang="en-US" sz="1200" b="1">
                <a:solidFill>
                  <a:schemeClr val="dk1"/>
                </a:solidFill>
                <a:latin typeface="Poppins"/>
                <a:ea typeface="Calibri"/>
                <a:cs typeface="Calibri"/>
                <a:sym typeface="Calibri"/>
              </a:rPr>
              <a:t>Check </a:t>
            </a:r>
            <a:r>
              <a:rPr lang="en-US" sz="1200" b="1" u="sng">
                <a:solidFill>
                  <a:srgbClr val="0000FF"/>
                </a:solidFill>
                <a:latin typeface="Poppins"/>
                <a:ea typeface="Calibri"/>
                <a:cs typeface="Calibri"/>
                <a:sym typeface="Calibri"/>
                <a:hlinkClick r:id="rId4">
                  <a:extLst>
                    <a:ext uri="{A12FA001-AC4F-418D-AE19-62706E023703}">
                      <ahyp:hlinkClr xmlns:ahyp="http://schemas.microsoft.com/office/drawing/2018/hyperlinkcolor" val="tx"/>
                    </a:ext>
                  </a:extLst>
                </a:hlinkClick>
              </a:rPr>
              <a:t>ca.portal.cambiumast.com</a:t>
            </a:r>
            <a:r>
              <a:rPr lang="en-US" sz="1200" b="1">
                <a:solidFill>
                  <a:schemeClr val="dk1"/>
                </a:solidFill>
                <a:latin typeface="Poppins"/>
                <a:ea typeface="Calibri"/>
                <a:cs typeface="Calibri"/>
                <a:sym typeface="Calibri"/>
              </a:rPr>
              <a:t> for the latest updates</a:t>
            </a:r>
            <a:endParaRPr sz="1200">
              <a:solidFill>
                <a:schemeClr val="dk1"/>
              </a:solidFill>
              <a:latin typeface="Poppins"/>
            </a:endParaRPr>
          </a:p>
        </p:txBody>
      </p:sp>
      <p:graphicFrame>
        <p:nvGraphicFramePr>
          <p:cNvPr id="3" name="Table 2">
            <a:extLst>
              <a:ext uri="{FF2B5EF4-FFF2-40B4-BE49-F238E27FC236}">
                <a16:creationId xmlns:a16="http://schemas.microsoft.com/office/drawing/2014/main" id="{5C6AD4EE-6A14-B7ED-3BEB-CC34AB80360A}"/>
              </a:ext>
            </a:extLst>
          </p:cNvPr>
          <p:cNvGraphicFramePr>
            <a:graphicFrameLocks noGrp="1"/>
          </p:cNvGraphicFramePr>
          <p:nvPr>
            <p:extLst>
              <p:ext uri="{D42A27DB-BD31-4B8C-83A1-F6EECF244321}">
                <p14:modId xmlns:p14="http://schemas.microsoft.com/office/powerpoint/2010/main" val="909730552"/>
              </p:ext>
            </p:extLst>
          </p:nvPr>
        </p:nvGraphicFramePr>
        <p:xfrm>
          <a:off x="2649123" y="1084953"/>
          <a:ext cx="5789116" cy="2605444"/>
        </p:xfrm>
        <a:graphic>
          <a:graphicData uri="http://schemas.openxmlformats.org/drawingml/2006/table">
            <a:tbl>
              <a:tblPr firstRow="1" bandRow="1">
                <a:tableStyleId>{5C22544A-7EE6-4342-B048-85BDC9FD1C3A}</a:tableStyleId>
              </a:tblPr>
              <a:tblGrid>
                <a:gridCol w="1443038">
                  <a:extLst>
                    <a:ext uri="{9D8B030D-6E8A-4147-A177-3AD203B41FA5}">
                      <a16:colId xmlns:a16="http://schemas.microsoft.com/office/drawing/2014/main" val="3621558830"/>
                    </a:ext>
                  </a:extLst>
                </a:gridCol>
                <a:gridCol w="1371600">
                  <a:extLst>
                    <a:ext uri="{9D8B030D-6E8A-4147-A177-3AD203B41FA5}">
                      <a16:colId xmlns:a16="http://schemas.microsoft.com/office/drawing/2014/main" val="240120992"/>
                    </a:ext>
                  </a:extLst>
                </a:gridCol>
                <a:gridCol w="1514475">
                  <a:extLst>
                    <a:ext uri="{9D8B030D-6E8A-4147-A177-3AD203B41FA5}">
                      <a16:colId xmlns:a16="http://schemas.microsoft.com/office/drawing/2014/main" val="1803680536"/>
                    </a:ext>
                  </a:extLst>
                </a:gridCol>
                <a:gridCol w="1460003">
                  <a:extLst>
                    <a:ext uri="{9D8B030D-6E8A-4147-A177-3AD203B41FA5}">
                      <a16:colId xmlns:a16="http://schemas.microsoft.com/office/drawing/2014/main" val="2752195142"/>
                    </a:ext>
                  </a:extLst>
                </a:gridCol>
              </a:tblGrid>
              <a:tr h="274320">
                <a:tc>
                  <a:txBody>
                    <a:bodyPr/>
                    <a:lstStyle/>
                    <a:p>
                      <a:pPr algn="ctr" fontAlgn="base"/>
                      <a:r>
                        <a:rPr lang="en-US" sz="1400">
                          <a:effectLst/>
                          <a:latin typeface="Poppins"/>
                        </a:rPr>
                        <a:t>MacOS​</a:t>
                      </a:r>
                      <a:endParaRPr lang="en-US">
                        <a:latin typeface="Poppins"/>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Poppins"/>
                        </a:rPr>
                        <a:t>iOS​</a:t>
                      </a:r>
                      <a:endParaRPr lang="en-US">
                        <a:latin typeface="Poppins"/>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Poppins"/>
                        </a:rPr>
                        <a:t>Chrome OS​</a:t>
                      </a:r>
                      <a:endParaRPr lang="en-US">
                        <a:latin typeface="Poppins"/>
                      </a:endParaRPr>
                    </a:p>
                  </a:txBody>
                  <a:tcPr marL="68580" marR="68580" marT="34290" marB="34290">
                    <a:lnB w="12700">
                      <a:solidFill>
                        <a:schemeClr val="tx1"/>
                      </a:solidFill>
                    </a:lnB>
                    <a:solidFill>
                      <a:schemeClr val="tx1"/>
                    </a:solidFill>
                  </a:tcPr>
                </a:tc>
                <a:tc>
                  <a:txBody>
                    <a:bodyPr/>
                    <a:lstStyle/>
                    <a:p>
                      <a:pPr algn="ctr" fontAlgn="base"/>
                      <a:r>
                        <a:rPr lang="en-US" sz="1400">
                          <a:effectLst/>
                          <a:latin typeface="Poppins"/>
                        </a:rPr>
                        <a:t>Windows​</a:t>
                      </a:r>
                      <a:endParaRPr lang="en-US">
                        <a:latin typeface="Poppins"/>
                      </a:endParaRPr>
                    </a:p>
                  </a:txBody>
                  <a:tcPr marL="68580" marR="68580" marT="34290" marB="34290">
                    <a:lnB w="12700">
                      <a:solidFill>
                        <a:schemeClr val="tx1"/>
                      </a:solidFill>
                    </a:lnB>
                    <a:solidFill>
                      <a:schemeClr val="tx1"/>
                    </a:solidFill>
                  </a:tcPr>
                </a:tc>
                <a:extLst>
                  <a:ext uri="{0D108BD9-81ED-4DB2-BD59-A6C34878D82A}">
                    <a16:rowId xmlns:a16="http://schemas.microsoft.com/office/drawing/2014/main" val="4119935935"/>
                  </a:ext>
                </a:extLst>
              </a:tr>
              <a:tr h="1151929">
                <a:tc>
                  <a:txBody>
                    <a:bodyPr/>
                    <a:lstStyle/>
                    <a:p>
                      <a:pPr algn="l" fontAlgn="base"/>
                      <a:r>
                        <a:rPr lang="en-US" sz="1100" b="1">
                          <a:effectLst/>
                          <a:latin typeface="Poppins Light"/>
                        </a:rPr>
                        <a:t>MacOS 11.6-13    ​</a:t>
                      </a:r>
                    </a:p>
                    <a:p>
                      <a:pPr algn="l" fontAlgn="base"/>
                      <a:endParaRPr lang="en-US" b="1">
                        <a:latin typeface="Poppins Light"/>
                      </a:endParaRPr>
                    </a:p>
                    <a:p>
                      <a:pPr lvl="0" algn="l">
                        <a:buNone/>
                      </a:pPr>
                      <a:r>
                        <a:rPr lang="en-US" sz="1100" b="1">
                          <a:effectLst/>
                          <a:latin typeface="Poppins Light"/>
                        </a:rPr>
                        <a:t>Secure Browser 15.0​ or 15.5</a:t>
                      </a:r>
                      <a:endParaRPr lang="en-US" b="1">
                        <a:latin typeface="Poppins Light"/>
                      </a:endParaRPr>
                    </a:p>
                    <a:p>
                      <a:pPr algn="l" fontAlgn="base"/>
                      <a:r>
                        <a:rPr lang="en-US" sz="1100" b="1">
                          <a:effectLst/>
                          <a:latin typeface="Poppins Light"/>
                        </a:rPr>
                        <a:t>​</a:t>
                      </a:r>
                      <a:endParaRPr lang="en-US" b="1">
                        <a:latin typeface="Poppins Light"/>
                      </a:endParaRPr>
                    </a:p>
                    <a:p>
                      <a:pPr algn="l" fontAlgn="base"/>
                      <a:r>
                        <a:rPr lang="en-US" sz="1100" b="1">
                          <a:effectLst/>
                          <a:latin typeface="Poppins Ligh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ase"/>
                      <a:r>
                        <a:rPr lang="en-US" sz="1100" b="1">
                          <a:effectLst/>
                          <a:latin typeface="Poppins Light"/>
                        </a:rPr>
                        <a:t>iOS 15.4+​</a:t>
                      </a:r>
                    </a:p>
                    <a:p>
                      <a:pPr algn="l" fontAlgn="base"/>
                      <a:endParaRPr lang="en-US" b="1">
                        <a:latin typeface="Poppins Light"/>
                      </a:endParaRPr>
                    </a:p>
                    <a:p>
                      <a:pPr lvl="0" algn="l">
                        <a:buNone/>
                      </a:pPr>
                      <a:r>
                        <a:rPr lang="en-US" sz="1100" b="1">
                          <a:effectLst/>
                          <a:latin typeface="Poppins Light"/>
                        </a:rPr>
                        <a:t>Secure Browser v8​</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ase"/>
                      <a:r>
                        <a:rPr lang="en-US" sz="1100" b="1">
                          <a:effectLst/>
                          <a:latin typeface="Poppins Light"/>
                        </a:rPr>
                        <a:t>ChromeOS v102+​</a:t>
                      </a:r>
                    </a:p>
                    <a:p>
                      <a:pPr algn="l" fontAlgn="base"/>
                      <a:r>
                        <a:rPr lang="en-US" sz="1100" b="1">
                          <a:effectLst/>
                          <a:latin typeface="Poppins Light"/>
                        </a:rPr>
                        <a:t>​</a:t>
                      </a:r>
                      <a:endParaRPr lang="en-US" b="1">
                        <a:latin typeface="Poppins Light"/>
                      </a:endParaRPr>
                    </a:p>
                    <a:p>
                      <a:pPr algn="l" fontAlgn="base"/>
                      <a:r>
                        <a:rPr lang="en-US" sz="1100" b="1">
                          <a:effectLst/>
                          <a:latin typeface="Poppins Light"/>
                        </a:rPr>
                        <a:t>Secure Browser v8​</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base"/>
                      <a:r>
                        <a:rPr lang="en-US" sz="1100" b="1">
                          <a:effectLst/>
                          <a:latin typeface="Poppins Light"/>
                        </a:rPr>
                        <a:t>Windows 10 21H2​</a:t>
                      </a:r>
                    </a:p>
                    <a:p>
                      <a:pPr algn="l" fontAlgn="base"/>
                      <a:endParaRPr lang="en-US" b="1">
                        <a:latin typeface="Poppins Light"/>
                      </a:endParaRPr>
                    </a:p>
                    <a:p>
                      <a:pPr lvl="0" algn="l">
                        <a:buNone/>
                      </a:pPr>
                      <a:r>
                        <a:rPr lang="en-US" sz="1100" b="1">
                          <a:effectLst/>
                          <a:latin typeface="Poppins Light"/>
                        </a:rPr>
                        <a:t>Secure Browser 15.0​</a:t>
                      </a:r>
                      <a:endParaRPr lang="en-US" b="1">
                        <a:latin typeface="Poppins Light"/>
                      </a:endParaRPr>
                    </a:p>
                    <a:p>
                      <a:pPr algn="l" fontAlgn="base"/>
                      <a:r>
                        <a:rPr lang="en-US" sz="1100" b="1">
                          <a:effectLst/>
                          <a:latin typeface="Poppins Light"/>
                        </a:rPr>
                        <a:t>​</a:t>
                      </a:r>
                      <a:endParaRPr lang="en-US" b="1">
                        <a:latin typeface="Poppins Light"/>
                      </a:endParaRPr>
                    </a:p>
                    <a:p>
                      <a:pPr algn="l" fontAlgn="base"/>
                      <a:r>
                        <a:rPr lang="en-US" sz="1100" b="1">
                          <a:effectLst/>
                          <a:latin typeface="Poppins Light"/>
                        </a:rPr>
                        <a:t>​</a:t>
                      </a:r>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1009636"/>
                  </a:ext>
                </a:extLst>
              </a:tr>
              <a:tr h="1171575">
                <a:tc>
                  <a:txBody>
                    <a:bodyPr/>
                    <a:lstStyle/>
                    <a:p>
                      <a:pPr algn="l" fontAlgn="auto"/>
                      <a:r>
                        <a:rPr lang="en-US" sz="1100">
                          <a:effectLst/>
                        </a:rPr>
                        <a:t>​</a:t>
                      </a:r>
                      <a:endParaRPr lang="en-US"/>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auto"/>
                      <a:r>
                        <a:rPr lang="en-US" sz="1100">
                          <a:effectLst/>
                        </a:rPr>
                        <a:t>​</a:t>
                      </a:r>
                      <a:endParaRPr lang="en-US"/>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auto"/>
                      <a:r>
                        <a:rPr lang="en-US" sz="1100">
                          <a:effectLst/>
                        </a:rPr>
                        <a:t>​</a:t>
                      </a:r>
                      <a:endParaRPr lang="en-US"/>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l" fontAlgn="auto"/>
                      <a:r>
                        <a:rPr lang="en-US" sz="1100">
                          <a:effectLst/>
                        </a:rPr>
                        <a:t>​</a:t>
                      </a:r>
                      <a:endParaRPr lang="en-US"/>
                    </a:p>
                  </a:txBody>
                  <a:tcPr marL="68580" marR="68580" marT="34290" marB="3429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692027513"/>
                  </a:ext>
                </a:extLst>
              </a:tr>
            </a:tbl>
          </a:graphicData>
        </a:graphic>
      </p:graphicFrame>
      <p:sp>
        <p:nvSpPr>
          <p:cNvPr id="2" name="Title 1">
            <a:extLst>
              <a:ext uri="{FF2B5EF4-FFF2-40B4-BE49-F238E27FC236}">
                <a16:creationId xmlns:a16="http://schemas.microsoft.com/office/drawing/2014/main" id="{D2CDD365-4E5E-60A3-4894-730D7F051D59}"/>
              </a:ext>
            </a:extLst>
          </p:cNvPr>
          <p:cNvSpPr>
            <a:spLocks noGrp="1"/>
          </p:cNvSpPr>
          <p:nvPr>
            <p:ph type="title"/>
          </p:nvPr>
        </p:nvSpPr>
        <p:spPr/>
        <p:txBody>
          <a:bodyPr/>
          <a:lstStyle/>
          <a:p>
            <a:r>
              <a:rPr lang="en-US"/>
              <a:t>Operating Systems and Secure Browsers</a:t>
            </a:r>
          </a:p>
        </p:txBody>
      </p:sp>
      <p:sp>
        <p:nvSpPr>
          <p:cNvPr id="8" name="Footer Placeholder 7">
            <a:extLst>
              <a:ext uri="{FF2B5EF4-FFF2-40B4-BE49-F238E27FC236}">
                <a16:creationId xmlns:a16="http://schemas.microsoft.com/office/drawing/2014/main" id="{B311DC2D-D2E9-6C5A-334D-96A0340D2E83}"/>
              </a:ext>
            </a:extLst>
          </p:cNvPr>
          <p:cNvSpPr>
            <a:spLocks noGrp="1"/>
          </p:cNvSpPr>
          <p:nvPr>
            <p:ph type="ftr" sz="quarter" idx="11"/>
          </p:nvPr>
        </p:nvSpPr>
        <p:spPr/>
        <p:txBody>
          <a:bodyPr/>
          <a:lstStyle/>
          <a:p>
            <a:r>
              <a:rPr lang="en-US"/>
              <a:t>2023-24 CAASPP Fall Coordinator Training</a:t>
            </a:r>
          </a:p>
        </p:txBody>
      </p:sp>
      <p:sp>
        <p:nvSpPr>
          <p:cNvPr id="6" name="TextBox 5">
            <a:extLst>
              <a:ext uri="{FF2B5EF4-FFF2-40B4-BE49-F238E27FC236}">
                <a16:creationId xmlns:a16="http://schemas.microsoft.com/office/drawing/2014/main" id="{5A9AD565-2107-C775-ED14-3354DD08981B}"/>
              </a:ext>
            </a:extLst>
          </p:cNvPr>
          <p:cNvSpPr txBox="1"/>
          <p:nvPr/>
        </p:nvSpPr>
        <p:spPr>
          <a:xfrm>
            <a:off x="409924" y="1083215"/>
            <a:ext cx="1721485" cy="2462213"/>
          </a:xfrm>
          <a:prstGeom prst="rect">
            <a:avLst/>
          </a:prstGeom>
          <a:solidFill>
            <a:srgbClr val="FFFF00"/>
          </a:solidFill>
          <a:ln>
            <a:solidFill>
              <a:schemeClr val="tx1"/>
            </a:solidFill>
          </a:ln>
        </p:spPr>
        <p:txBody>
          <a:bodyPr wrap="square" lIns="91440" tIns="45720" rIns="91440" bIns="45720" rtlCol="0" anchor="t">
            <a:spAutoFit/>
          </a:bodyPr>
          <a:lstStyle/>
          <a:p>
            <a:pPr algn="ctr" defTabSz="514350"/>
            <a:r>
              <a:rPr lang="en-US"/>
              <a:t>Secure Browser v16 is now available through the </a:t>
            </a:r>
            <a:r>
              <a:rPr lang="en-US" u="sng">
                <a:hlinkClick r:id="rId5"/>
              </a:rPr>
              <a:t>Secure Browsers</a:t>
            </a:r>
            <a:r>
              <a:rPr lang="en-US"/>
              <a:t> web page on the </a:t>
            </a:r>
            <a:r>
              <a:rPr lang="en-US" u="sng">
                <a:hlinkClick r:id="rId6"/>
              </a:rPr>
              <a:t>ELPAC</a:t>
            </a:r>
            <a:r>
              <a:rPr lang="en-US"/>
              <a:t> website. Secure Browser v15 support will expire </a:t>
            </a:r>
            <a:r>
              <a:rPr lang="en-US">
                <a:solidFill>
                  <a:srgbClr val="FF0000"/>
                </a:solidFill>
              </a:rPr>
              <a:t>October 31, 2023.</a:t>
            </a:r>
            <a:endParaRPr lang="en-US"/>
          </a:p>
        </p:txBody>
      </p:sp>
    </p:spTree>
    <p:extLst>
      <p:ext uri="{BB962C8B-B14F-4D97-AF65-F5344CB8AC3E}">
        <p14:creationId xmlns:p14="http://schemas.microsoft.com/office/powerpoint/2010/main" val="39986775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Technology For Test Administration</a:t>
            </a:r>
          </a:p>
        </p:txBody>
      </p:sp>
      <p:sp>
        <p:nvSpPr>
          <p:cNvPr id="7" name="Footer Placeholder 6">
            <a:extLst>
              <a:ext uri="{FF2B5EF4-FFF2-40B4-BE49-F238E27FC236}">
                <a16:creationId xmlns:a16="http://schemas.microsoft.com/office/drawing/2014/main" id="{9144E035-A0C3-7D03-251D-B1DE60A4531D}"/>
              </a:ext>
            </a:extLst>
          </p:cNvPr>
          <p:cNvSpPr>
            <a:spLocks noGrp="1"/>
          </p:cNvSpPr>
          <p:nvPr>
            <p:ph type="ftr" sz="quarter" idx="11"/>
          </p:nvPr>
        </p:nvSpPr>
        <p:spPr/>
        <p:txBody>
          <a:bodyPr/>
          <a:lstStyle/>
          <a:p>
            <a:r>
              <a:rPr lang="en-US"/>
              <a:t>2023-24 CAASPP Fall Coordinator Training</a:t>
            </a:r>
          </a:p>
        </p:txBody>
      </p:sp>
      <p:sp>
        <p:nvSpPr>
          <p:cNvPr id="4" name="Text Placeholder 2">
            <a:extLst>
              <a:ext uri="{FF2B5EF4-FFF2-40B4-BE49-F238E27FC236}">
                <a16:creationId xmlns:a16="http://schemas.microsoft.com/office/drawing/2014/main" id="{792F75C3-3F39-1C46-B5A9-1A6196466F8B}"/>
              </a:ext>
            </a:extLst>
          </p:cNvPr>
          <p:cNvSpPr txBox="1">
            <a:spLocks/>
          </p:cNvSpPr>
          <p:nvPr/>
        </p:nvSpPr>
        <p:spPr>
          <a:xfrm>
            <a:off x="4743450" y="1033529"/>
            <a:ext cx="3598839" cy="3654613"/>
          </a:xfrm>
          <a:prstGeom prst="rect">
            <a:avLst/>
          </a:prstGeom>
          <a:ln>
            <a:solidFill>
              <a:srgbClr val="3366CC"/>
            </a:solidFill>
          </a:ln>
        </p:spPr>
        <p:txBody>
          <a:bodyPr lIns="68580" tIns="34290" rIns="68580" bIns="34290" anchor="t">
            <a:normAutofit fontScale="92500" lnSpcReduction="10000"/>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buNone/>
            </a:pPr>
            <a:r>
              <a:rPr lang="en-US" sz="2100" b="1">
                <a:latin typeface="Poppins"/>
                <a:cs typeface="Calibri"/>
              </a:rPr>
              <a:t>Student Device</a:t>
            </a:r>
          </a:p>
          <a:p>
            <a:pPr>
              <a:lnSpc>
                <a:spcPct val="120000"/>
              </a:lnSpc>
              <a:spcBef>
                <a:spcPts val="0"/>
              </a:spcBef>
              <a:buClrTx/>
              <a:buSzPct val="100000"/>
              <a:buFont typeface="Arial" panose="020B0604020202020204" pitchFamily="34" charset="0"/>
              <a:buChar char="•"/>
            </a:pPr>
            <a:r>
              <a:rPr lang="en-US" sz="1950" b="1">
                <a:latin typeface="Poppins Light"/>
                <a:cs typeface="Calibri"/>
              </a:rPr>
              <a:t>A computer or tablet with a microphone.</a:t>
            </a:r>
          </a:p>
          <a:p>
            <a:pPr lvl="1">
              <a:lnSpc>
                <a:spcPct val="120000"/>
              </a:lnSpc>
              <a:spcBef>
                <a:spcPts val="0"/>
              </a:spcBef>
              <a:buClrTx/>
              <a:buSzPct val="100000"/>
            </a:pPr>
            <a:r>
              <a:rPr lang="en-US" sz="1800" b="1">
                <a:latin typeface="Poppins Light"/>
                <a:cs typeface="Calibri"/>
              </a:rPr>
              <a:t>Requires a mouse, touchpad, or touch screen.</a:t>
            </a:r>
            <a:endParaRPr lang="en-US" sz="1950" b="1">
              <a:latin typeface="Poppins Light"/>
              <a:cs typeface="Calibri" panose="020F0502020204030204" pitchFamily="34" charset="0"/>
            </a:endParaRPr>
          </a:p>
          <a:p>
            <a:pPr lvl="1">
              <a:lnSpc>
                <a:spcPct val="120000"/>
              </a:lnSpc>
              <a:spcBef>
                <a:spcPts val="0"/>
              </a:spcBef>
              <a:buClrTx/>
              <a:buSzPct val="100000"/>
            </a:pPr>
            <a:r>
              <a:rPr lang="en-US" sz="1800" b="1">
                <a:latin typeface="Poppins Light"/>
                <a:cs typeface="Calibri"/>
              </a:rPr>
              <a:t>Tablet must have an external keyboard. </a:t>
            </a:r>
            <a:endParaRPr lang="en-US" sz="1800" b="1">
              <a:latin typeface="Poppins Light"/>
              <a:cs typeface="Calibri" panose="020F0502020204030204" pitchFamily="34" charset="0"/>
            </a:endParaRPr>
          </a:p>
          <a:p>
            <a:pPr lvl="1">
              <a:lnSpc>
                <a:spcPct val="120000"/>
              </a:lnSpc>
              <a:spcBef>
                <a:spcPts val="0"/>
              </a:spcBef>
              <a:buClrTx/>
              <a:buSzPct val="100000"/>
            </a:pPr>
            <a:r>
              <a:rPr lang="en-US" sz="1800" b="1">
                <a:latin typeface="Poppins"/>
                <a:cs typeface="Calibri"/>
              </a:rPr>
              <a:t>Secure Browser </a:t>
            </a:r>
            <a:r>
              <a:rPr lang="en-US" sz="1800" b="1">
                <a:latin typeface="Poppins Light"/>
                <a:cs typeface="Calibri"/>
              </a:rPr>
              <a:t>must be installed on the device.</a:t>
            </a:r>
          </a:p>
          <a:p>
            <a:pPr marL="0" indent="0">
              <a:buNone/>
            </a:pPr>
            <a:endParaRPr lang="en-US" sz="1950">
              <a:latin typeface="Calibri" panose="020F0502020204030204" pitchFamily="34" charset="0"/>
              <a:cs typeface="Calibri" panose="020F0502020204030204" pitchFamily="34" charset="0"/>
            </a:endParaRPr>
          </a:p>
          <a:p>
            <a:pPr marL="10160" lvl="2" indent="0"/>
            <a:endParaRPr lang="en-US" sz="1500">
              <a:cs typeface="Arial"/>
            </a:endParaRPr>
          </a:p>
        </p:txBody>
      </p:sp>
      <p:sp>
        <p:nvSpPr>
          <p:cNvPr id="5" name="Text Placeholder 2">
            <a:extLst>
              <a:ext uri="{FF2B5EF4-FFF2-40B4-BE49-F238E27FC236}">
                <a16:creationId xmlns:a16="http://schemas.microsoft.com/office/drawing/2014/main" id="{AA3AA957-318D-1842-B4CA-BBAC86A0F4E3}"/>
              </a:ext>
            </a:extLst>
          </p:cNvPr>
          <p:cNvSpPr txBox="1">
            <a:spLocks/>
          </p:cNvSpPr>
          <p:nvPr/>
        </p:nvSpPr>
        <p:spPr>
          <a:xfrm>
            <a:off x="903382" y="1033529"/>
            <a:ext cx="3664843" cy="3654613"/>
          </a:xfrm>
          <a:prstGeom prst="rect">
            <a:avLst/>
          </a:prstGeom>
          <a:ln>
            <a:solidFill>
              <a:srgbClr val="3366CC"/>
            </a:solidFill>
          </a:ln>
        </p:spPr>
        <p:txBody>
          <a:bodyPr lIns="91440" tIns="45720" rIns="91440" bIns="45720" anchor="t">
            <a:normAutofit lnSpcReduction="10000"/>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nSpc>
                <a:spcPct val="120000"/>
              </a:lnSpc>
              <a:spcBef>
                <a:spcPts val="0"/>
              </a:spcBef>
              <a:buNone/>
            </a:pPr>
            <a:r>
              <a:rPr lang="en-US" sz="2100" b="1">
                <a:latin typeface="Poppins"/>
                <a:cs typeface="Calibri"/>
              </a:rPr>
              <a:t>TE Device</a:t>
            </a:r>
          </a:p>
          <a:p>
            <a:pPr>
              <a:lnSpc>
                <a:spcPct val="120000"/>
              </a:lnSpc>
              <a:spcBef>
                <a:spcPts val="0"/>
              </a:spcBef>
              <a:buClrTx/>
              <a:buSzPct val="100000"/>
              <a:buFont typeface="Arial" panose="020B0604020202020204" pitchFamily="34" charset="0"/>
              <a:buChar char="•"/>
            </a:pPr>
            <a:r>
              <a:rPr lang="en-US" sz="1850" b="1">
                <a:latin typeface="Poppins Light"/>
                <a:cs typeface="Calibri"/>
              </a:rPr>
              <a:t>A computer with a microphone. </a:t>
            </a:r>
            <a:endParaRPr lang="en-US" sz="1850" b="1">
              <a:latin typeface="Poppins Light"/>
              <a:cs typeface="Calibri" panose="020F0502020204030204" pitchFamily="34" charset="0"/>
            </a:endParaRPr>
          </a:p>
          <a:p>
            <a:pPr lvl="1">
              <a:buClrTx/>
              <a:buSzPct val="100000"/>
            </a:pPr>
            <a:r>
              <a:rPr lang="en-US" sz="1600" b="1">
                <a:latin typeface="Poppins Light"/>
                <a:cs typeface="Calibri"/>
              </a:rPr>
              <a:t>Requires a mouse, touchpad, or touch screen.</a:t>
            </a:r>
          </a:p>
          <a:p>
            <a:pPr lvl="1">
              <a:buClrTx/>
              <a:buSzPct val="100000"/>
            </a:pPr>
            <a:r>
              <a:rPr lang="en-US" sz="1600" b="1">
                <a:latin typeface="Poppins Light"/>
                <a:cs typeface="Calibri"/>
              </a:rPr>
              <a:t>A current version of one of the following web browsers:</a:t>
            </a:r>
          </a:p>
          <a:p>
            <a:pPr lvl="2" indent="-404495">
              <a:buClrTx/>
              <a:buSzPct val="100000"/>
            </a:pPr>
            <a:r>
              <a:rPr lang="en-US" sz="1300" b="1">
                <a:latin typeface="Poppins Light"/>
                <a:cs typeface="Calibri"/>
              </a:rPr>
              <a:t>Chrome </a:t>
            </a:r>
            <a:endParaRPr lang="en-US" sz="1300" b="1">
              <a:latin typeface="Poppins Light"/>
              <a:cs typeface="Calibri" panose="020F0502020204030204" pitchFamily="34" charset="0"/>
            </a:endParaRPr>
          </a:p>
          <a:p>
            <a:pPr lvl="2" indent="-404495">
              <a:buClrTx/>
              <a:buSzPct val="100000"/>
            </a:pPr>
            <a:r>
              <a:rPr lang="en-US" sz="1300" b="1">
                <a:latin typeface="Poppins Light"/>
                <a:cs typeface="Calibri"/>
              </a:rPr>
              <a:t>Firefox</a:t>
            </a:r>
          </a:p>
        </p:txBody>
      </p:sp>
    </p:spTree>
    <p:extLst>
      <p:ext uri="{BB962C8B-B14F-4D97-AF65-F5344CB8AC3E}">
        <p14:creationId xmlns:p14="http://schemas.microsoft.com/office/powerpoint/2010/main" val="37812787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F761-92DE-804F-2402-672929086108}"/>
              </a:ext>
            </a:extLst>
          </p:cNvPr>
          <p:cNvSpPr>
            <a:spLocks noGrp="1"/>
          </p:cNvSpPr>
          <p:nvPr>
            <p:ph type="title"/>
          </p:nvPr>
        </p:nvSpPr>
        <p:spPr>
          <a:noFill/>
        </p:spPr>
        <p:txBody>
          <a:bodyPr>
            <a:normAutofit/>
          </a:bodyPr>
          <a:lstStyle/>
          <a:p>
            <a:r>
              <a:rPr lang="en-US"/>
              <a:t>ITS Support Plan</a:t>
            </a:r>
          </a:p>
        </p:txBody>
      </p:sp>
      <p:sp>
        <p:nvSpPr>
          <p:cNvPr id="4" name="Content Placeholder 3">
            <a:extLst>
              <a:ext uri="{FF2B5EF4-FFF2-40B4-BE49-F238E27FC236}">
                <a16:creationId xmlns:a16="http://schemas.microsoft.com/office/drawing/2014/main" id="{673BEC5C-2E73-120B-86F8-5F3E53A1EF62}"/>
              </a:ext>
            </a:extLst>
          </p:cNvPr>
          <p:cNvSpPr>
            <a:spLocks noGrp="1"/>
          </p:cNvSpPr>
          <p:nvPr>
            <p:ph type="body" idx="1"/>
          </p:nvPr>
        </p:nvSpPr>
        <p:spPr>
          <a:xfrm>
            <a:off x="4897272" y="1470212"/>
            <a:ext cx="3845683" cy="3264357"/>
          </a:xfrm>
          <a:ln>
            <a:solidFill>
              <a:schemeClr val="tx1"/>
            </a:solidFill>
          </a:ln>
        </p:spPr>
        <p:txBody>
          <a:bodyPr lIns="68580" tIns="34290" rIns="68580" bIns="34290" anchor="t">
            <a:normAutofit/>
          </a:bodyPr>
          <a:lstStyle/>
          <a:p>
            <a:pPr>
              <a:lnSpc>
                <a:spcPct val="120000"/>
              </a:lnSpc>
            </a:pPr>
            <a:r>
              <a:rPr lang="en-US" sz="1100" b="1">
                <a:latin typeface="Poppins Light"/>
                <a:cs typeface="Calibri"/>
              </a:rPr>
              <a:t>Create Ticket with ITS</a:t>
            </a:r>
            <a:endParaRPr lang="en-US" sz="1100" b="1">
              <a:latin typeface="Poppins Light"/>
            </a:endParaRPr>
          </a:p>
          <a:p>
            <a:pPr marL="866140" lvl="1" indent="-285750">
              <a:lnSpc>
                <a:spcPct val="120000"/>
              </a:lnSpc>
            </a:pPr>
            <a:r>
              <a:rPr lang="en-US" sz="1100" b="1">
                <a:latin typeface="Poppins Light"/>
                <a:cs typeface="Calibri"/>
              </a:rPr>
              <a:t>Testing device(s) not working</a:t>
            </a:r>
          </a:p>
          <a:p>
            <a:pPr marL="866140" lvl="1" indent="-285750">
              <a:lnSpc>
                <a:spcPct val="120000"/>
              </a:lnSpc>
            </a:pPr>
            <a:r>
              <a:rPr lang="en-US" sz="1100" b="1">
                <a:latin typeface="Poppins Light"/>
                <a:cs typeface="Calibri"/>
              </a:rPr>
              <a:t>Secure Browser not working </a:t>
            </a:r>
          </a:p>
          <a:p>
            <a:pPr marL="866140" lvl="1" indent="-285750">
              <a:lnSpc>
                <a:spcPct val="120000"/>
              </a:lnSpc>
            </a:pPr>
            <a:r>
              <a:rPr lang="en-US" sz="1100" b="1">
                <a:latin typeface="Poppins Light"/>
                <a:cs typeface="Calibri"/>
              </a:rPr>
              <a:t>Testing devices losing connectivity</a:t>
            </a:r>
          </a:p>
          <a:p>
            <a:pPr marL="866140" lvl="1" indent="-285750">
              <a:lnSpc>
                <a:spcPct val="120000"/>
              </a:lnSpc>
            </a:pPr>
            <a:r>
              <a:rPr lang="en-US" sz="1100" b="1">
                <a:latin typeface="Poppins Light"/>
                <a:cs typeface="Calibri"/>
              </a:rPr>
              <a:t>Need help getting devices ready</a:t>
            </a:r>
          </a:p>
          <a:p>
            <a:pPr>
              <a:lnSpc>
                <a:spcPct val="120000"/>
              </a:lnSpc>
            </a:pPr>
            <a:r>
              <a:rPr lang="en-US" sz="1100" b="1">
                <a:latin typeface="Poppins Light"/>
                <a:cs typeface="Calibri"/>
              </a:rPr>
              <a:t>URL: </a:t>
            </a:r>
            <a:r>
              <a:rPr lang="en-US" sz="1100" b="1">
                <a:latin typeface="Poppins Light"/>
                <a:cs typeface="Calibri"/>
                <a:hlinkClick r:id="rId2"/>
              </a:rPr>
              <a:t>css.lausd.net</a:t>
            </a:r>
            <a:r>
              <a:rPr lang="en-US" sz="1100" b="1">
                <a:latin typeface="Poppins Light"/>
                <a:cs typeface="Calibri"/>
              </a:rPr>
              <a:t> or Call 213-241-5200</a:t>
            </a:r>
          </a:p>
          <a:p>
            <a:pPr>
              <a:lnSpc>
                <a:spcPct val="120000"/>
              </a:lnSpc>
            </a:pPr>
            <a:r>
              <a:rPr lang="en-US" sz="1100" b="1">
                <a:solidFill>
                  <a:srgbClr val="FF0000"/>
                </a:solidFill>
                <a:latin typeface="Poppins Light"/>
                <a:cs typeface="Calibri"/>
              </a:rPr>
              <a:t>To escalate urgent technical device issues, contact your IT Support Supervisor. For other IT related escalations, please contact your IT Liaison. </a:t>
            </a:r>
          </a:p>
          <a:p>
            <a:pPr marL="628650" lvl="1" indent="-285750">
              <a:lnSpc>
                <a:spcPct val="120000"/>
              </a:lnSpc>
            </a:pPr>
            <a:r>
              <a:rPr lang="en-US" sz="1100" b="1">
                <a:latin typeface="Poppins Light"/>
                <a:cs typeface="Calibri"/>
              </a:rPr>
              <a:t>IT Points of Contact </a:t>
            </a:r>
            <a:r>
              <a:rPr lang="en-US" sz="1100" b="1">
                <a:latin typeface="Poppins Light"/>
                <a:cs typeface="Calibri"/>
                <a:hlinkClick r:id="rId3"/>
              </a:rPr>
              <a:t>https://docs.google.com/spreadsheets/d/1az5lLCck5blEj1NqQy4bp7kfhyr1yvtNvTN24dtjBF4/edit#gid=0</a:t>
            </a:r>
            <a:r>
              <a:rPr lang="en-US" sz="1100" b="1">
                <a:latin typeface="Poppins Light"/>
                <a:cs typeface="Calibri"/>
              </a:rPr>
              <a:t> </a:t>
            </a:r>
            <a:endParaRPr lang="en-US" sz="1100" b="1">
              <a:latin typeface="Poppins Light"/>
              <a:cs typeface="Calibri" panose="020F0502020204030204" pitchFamily="34" charset="0"/>
            </a:endParaRPr>
          </a:p>
        </p:txBody>
      </p:sp>
      <p:sp>
        <p:nvSpPr>
          <p:cNvPr id="3" name="Content Placeholder 2">
            <a:extLst>
              <a:ext uri="{FF2B5EF4-FFF2-40B4-BE49-F238E27FC236}">
                <a16:creationId xmlns:a16="http://schemas.microsoft.com/office/drawing/2014/main" id="{846AEC23-C35E-8431-4C3A-F0C293C9891E}"/>
              </a:ext>
            </a:extLst>
          </p:cNvPr>
          <p:cNvSpPr>
            <a:spLocks noGrp="1"/>
          </p:cNvSpPr>
          <p:nvPr>
            <p:ph sz="quarter" idx="14"/>
          </p:nvPr>
        </p:nvSpPr>
        <p:spPr>
          <a:xfrm>
            <a:off x="463271" y="1469828"/>
            <a:ext cx="3849593" cy="3262874"/>
          </a:xfrm>
          <a:prstGeom prst="rect">
            <a:avLst/>
          </a:prstGeom>
          <a:ln>
            <a:solidFill>
              <a:schemeClr val="tx1"/>
            </a:solidFill>
          </a:ln>
        </p:spPr>
        <p:txBody>
          <a:bodyPr lIns="68580" tIns="34290" rIns="68580" bIns="34290" anchor="t">
            <a:normAutofit/>
          </a:bodyPr>
          <a:lstStyle/>
          <a:p>
            <a:pPr marL="342900" indent="-342900">
              <a:buChar char="•"/>
            </a:pPr>
            <a:r>
              <a:rPr lang="en-US" b="1">
                <a:latin typeface="Poppins Light"/>
                <a:cs typeface="Calibri"/>
              </a:rPr>
              <a:t>Teachers/students unable to access the test</a:t>
            </a:r>
            <a:endParaRPr lang="en-US" b="1">
              <a:latin typeface="Poppins Light"/>
            </a:endParaRPr>
          </a:p>
          <a:p>
            <a:pPr marL="342900" indent="-342900">
              <a:buChar char="•"/>
            </a:pPr>
            <a:r>
              <a:rPr lang="en-US" b="1">
                <a:latin typeface="Poppins Light"/>
                <a:cs typeface="Calibri"/>
              </a:rPr>
              <a:t>Test expiration</a:t>
            </a:r>
          </a:p>
          <a:p>
            <a:pPr marL="342900" indent="-342900">
              <a:buChar char="•"/>
            </a:pPr>
            <a:r>
              <a:rPr lang="en-US" b="1">
                <a:latin typeface="Poppins Light"/>
                <a:cs typeface="Calibri"/>
              </a:rPr>
              <a:t>Potential testing irregularity</a:t>
            </a:r>
          </a:p>
          <a:p>
            <a:pPr marL="342900" indent="-342900">
              <a:buChar char="•"/>
            </a:pPr>
            <a:r>
              <a:rPr lang="en-US" b="1">
                <a:latin typeface="Poppins Light"/>
                <a:cs typeface="Calibri"/>
              </a:rPr>
              <a:t>Issues with proctoring test</a:t>
            </a:r>
          </a:p>
          <a:p>
            <a:pPr marL="0" indent="0">
              <a:buNone/>
            </a:pPr>
            <a:endParaRPr lang="en-US" b="1">
              <a:latin typeface="Poppins Light"/>
              <a:cs typeface="Calibri" panose="020F0502020204030204" pitchFamily="34" charset="0"/>
            </a:endParaRPr>
          </a:p>
          <a:p>
            <a:pPr marL="0" indent="0" algn="ctr">
              <a:buNone/>
            </a:pPr>
            <a:r>
              <a:rPr lang="en-US" b="1">
                <a:latin typeface="Poppins Light"/>
                <a:cs typeface="Calibri"/>
              </a:rPr>
              <a:t>Student Testing Branch Help Desk: 213-241-4104</a:t>
            </a:r>
          </a:p>
          <a:p>
            <a:endParaRPr lang="en-US"/>
          </a:p>
        </p:txBody>
      </p:sp>
      <p:sp>
        <p:nvSpPr>
          <p:cNvPr id="9" name="Footer Placeholder 8">
            <a:extLst>
              <a:ext uri="{FF2B5EF4-FFF2-40B4-BE49-F238E27FC236}">
                <a16:creationId xmlns:a16="http://schemas.microsoft.com/office/drawing/2014/main" id="{78CDC505-2766-225C-3212-24FACDDE1CC8}"/>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4CD12341-59D9-83FC-11ED-42D6416D817A}"/>
              </a:ext>
            </a:extLst>
          </p:cNvPr>
          <p:cNvSpPr txBox="1"/>
          <p:nvPr/>
        </p:nvSpPr>
        <p:spPr>
          <a:xfrm>
            <a:off x="5086176" y="943272"/>
            <a:ext cx="3410383" cy="461665"/>
          </a:xfrm>
          <a:prstGeom prst="rect">
            <a:avLst/>
          </a:prstGeom>
          <a:solidFill>
            <a:schemeClr val="tx1"/>
          </a:solidFill>
          <a:ln w="50800">
            <a:solidFill>
              <a:srgbClr val="0070C0"/>
            </a:solidFill>
          </a:ln>
        </p:spPr>
        <p:txBody>
          <a:bodyPr wrap="square" rtlCol="0">
            <a:spAutoFit/>
          </a:bodyPr>
          <a:lstStyle/>
          <a:p>
            <a:pPr algn="ctr"/>
            <a:r>
              <a:rPr lang="en-US" sz="2400" b="1">
                <a:solidFill>
                  <a:schemeClr val="bg1"/>
                </a:solidFill>
                <a:latin typeface="Calibri" panose="020F0502020204030204" pitchFamily="34" charset="0"/>
                <a:cs typeface="Calibri" panose="020F0502020204030204" pitchFamily="34" charset="0"/>
              </a:rPr>
              <a:t>Technical Issues</a:t>
            </a:r>
          </a:p>
        </p:txBody>
      </p:sp>
      <p:sp>
        <p:nvSpPr>
          <p:cNvPr id="6" name="TextBox 5">
            <a:extLst>
              <a:ext uri="{FF2B5EF4-FFF2-40B4-BE49-F238E27FC236}">
                <a16:creationId xmlns:a16="http://schemas.microsoft.com/office/drawing/2014/main" id="{F05296E0-716C-3AE8-B2EC-8EDD87443176}"/>
              </a:ext>
            </a:extLst>
          </p:cNvPr>
          <p:cNvSpPr txBox="1"/>
          <p:nvPr/>
        </p:nvSpPr>
        <p:spPr>
          <a:xfrm>
            <a:off x="702467" y="945793"/>
            <a:ext cx="3414208" cy="461665"/>
          </a:xfrm>
          <a:prstGeom prst="rect">
            <a:avLst/>
          </a:prstGeom>
          <a:solidFill>
            <a:schemeClr val="tx1"/>
          </a:solidFill>
          <a:ln w="50800">
            <a:solidFill>
              <a:srgbClr val="0070C0"/>
            </a:solidFill>
          </a:ln>
        </p:spPr>
        <p:txBody>
          <a:bodyPr wrap="square" rtlCol="0">
            <a:spAutoFit/>
          </a:bodyPr>
          <a:lstStyle/>
          <a:p>
            <a:pPr algn="ctr"/>
            <a:r>
              <a:rPr lang="en-US" sz="2400" b="1">
                <a:solidFill>
                  <a:schemeClr val="bg1"/>
                </a:solidFill>
                <a:latin typeface="Calibri" panose="020F0502020204030204" pitchFamily="34" charset="0"/>
                <a:cs typeface="Calibri" panose="020F0502020204030204" pitchFamily="34" charset="0"/>
              </a:rPr>
              <a:t>Testing Issues</a:t>
            </a:r>
          </a:p>
        </p:txBody>
      </p:sp>
    </p:spTree>
    <p:extLst>
      <p:ext uri="{BB962C8B-B14F-4D97-AF65-F5344CB8AC3E}">
        <p14:creationId xmlns:p14="http://schemas.microsoft.com/office/powerpoint/2010/main" val="40606054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b" anchorCtr="0">
            <a:normAutofit/>
          </a:bodyPr>
          <a:lstStyle/>
          <a:p>
            <a:r>
              <a:rPr lang="en-US"/>
              <a:t>Action Items - Technology</a:t>
            </a: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6" name="Footer Placeholder 5">
            <a:extLst>
              <a:ext uri="{FF2B5EF4-FFF2-40B4-BE49-F238E27FC236}">
                <a16:creationId xmlns:a16="http://schemas.microsoft.com/office/drawing/2014/main" id="{A62714BA-3584-CB77-7448-6FEC74A1DEF3}"/>
              </a:ext>
            </a:extLst>
          </p:cNvPr>
          <p:cNvSpPr>
            <a:spLocks noGrp="1"/>
          </p:cNvSpPr>
          <p:nvPr>
            <p:ph type="ftr" sz="quarter" idx="11"/>
          </p:nvPr>
        </p:nvSpPr>
        <p:spPr/>
        <p:txBody>
          <a:bodyPr/>
          <a:lstStyle/>
          <a:p>
            <a:r>
              <a:rPr lang="en-US"/>
              <a:t>2023-24 CAASPP Fall Coordinator Training</a:t>
            </a:r>
          </a:p>
        </p:txBody>
      </p:sp>
      <p:sp>
        <p:nvSpPr>
          <p:cNvPr id="4" name="Text Placeholder 2">
            <a:extLst>
              <a:ext uri="{FF2B5EF4-FFF2-40B4-BE49-F238E27FC236}">
                <a16:creationId xmlns:a16="http://schemas.microsoft.com/office/drawing/2014/main" id="{4DF9B3AC-47C9-66D3-83D2-FECDEC850602}"/>
              </a:ext>
            </a:extLst>
          </p:cNvPr>
          <p:cNvSpPr txBox="1">
            <a:spLocks/>
          </p:cNvSpPr>
          <p:nvPr/>
        </p:nvSpPr>
        <p:spPr>
          <a:xfrm>
            <a:off x="463640" y="857251"/>
            <a:ext cx="8160375" cy="3680460"/>
          </a:xfrm>
          <a:prstGeom prst="rect">
            <a:avLst/>
          </a:prstGeom>
          <a:noFill/>
        </p:spPr>
        <p:txBody>
          <a:bodyPr lIns="68580" tIns="34290" rIns="68580" bIns="34290" anchor="t">
            <a:normAutofit/>
          </a:bodyPr>
          <a:lstStyle>
            <a:lvl1pPr marL="460375" indent="-460375" algn="l" rtl="0" eaLnBrk="1" latinLnBrk="0" hangingPunct="1">
              <a:spcBef>
                <a:spcPts val="700"/>
              </a:spcBef>
              <a:spcAft>
                <a:spcPts val="600"/>
              </a:spcAft>
              <a:buClr>
                <a:schemeClr val="accent1">
                  <a:lumMod val="50000"/>
                </a:schemeClr>
              </a:buClr>
              <a:buSzPct val="80000"/>
              <a:buFont typeface="+mj-lt"/>
              <a:buAutoNum type="arabicPeriod"/>
              <a:defRPr sz="2600" kern="1200">
                <a:solidFill>
                  <a:schemeClr val="tx1"/>
                </a:solidFill>
                <a:latin typeface="Calibri" panose="020F0502020204030204" pitchFamily="34" charset="0"/>
                <a:ea typeface="Tahoma" panose="020B0604030504040204" pitchFamily="34" charset="0"/>
                <a:cs typeface="Calibri" panose="020F0502020204030204" pitchFamily="34" charset="0"/>
              </a:defRPr>
            </a:lvl1pPr>
            <a:lvl2pPr marL="914400" indent="-454025" algn="l" rtl="0" eaLnBrk="1" latinLnBrk="0" hangingPunct="1">
              <a:spcBef>
                <a:spcPts val="550"/>
              </a:spcBef>
              <a:spcAft>
                <a:spcPts val="600"/>
              </a:spcAft>
              <a:buClr>
                <a:schemeClr val="accent1">
                  <a:lumMod val="75000"/>
                </a:schemeClr>
              </a:buClr>
              <a:buSzPct val="80000"/>
              <a:buFont typeface="+mj-lt"/>
              <a:buAutoNum type="alphaLcPeriod"/>
              <a:defRPr sz="2400" kern="1200">
                <a:solidFill>
                  <a:schemeClr val="tx1"/>
                </a:solidFill>
                <a:latin typeface="Calibri" panose="020F0502020204030204" pitchFamily="34" charset="0"/>
                <a:ea typeface="Tahoma" panose="020B0604030504040204" pitchFamily="34" charset="0"/>
                <a:cs typeface="Calibri" panose="020F0502020204030204" pitchFamily="34" charset="0"/>
              </a:defRPr>
            </a:lvl2pPr>
            <a:lvl3pPr marL="1374775" indent="-404813" algn="l" rtl="0" eaLnBrk="1" latinLnBrk="0" hangingPunct="1">
              <a:spcBef>
                <a:spcPts val="500"/>
              </a:spcBef>
              <a:spcAft>
                <a:spcPts val="600"/>
              </a:spcAft>
              <a:buClr>
                <a:schemeClr val="accent1">
                  <a:lumMod val="60000"/>
                  <a:lumOff val="40000"/>
                </a:schemeClr>
              </a:buClr>
              <a:buSzPct val="80000"/>
              <a:buFont typeface="+mj-lt"/>
              <a:buAutoNum type="romanLcPeriod"/>
              <a:defRPr sz="2000" kern="1200">
                <a:solidFill>
                  <a:schemeClr val="tx1"/>
                </a:solidFill>
                <a:latin typeface="Calibri" panose="020F0502020204030204" pitchFamily="34" charset="0"/>
                <a:ea typeface="Tahoma" panose="020B0604030504040204" pitchFamily="34" charset="0"/>
                <a:cs typeface="Calibri" panose="020F0502020204030204" pitchFamily="34" charset="0"/>
              </a:defRPr>
            </a:lvl3pPr>
            <a:lvl4pPr marL="1828800" indent="-342900" algn="l" rtl="0" eaLnBrk="1" latinLnBrk="0" hangingPunct="1">
              <a:spcBef>
                <a:spcPts val="400"/>
              </a:spcBef>
              <a:spcAft>
                <a:spcPts val="600"/>
              </a:spcAft>
              <a:buClr>
                <a:schemeClr val="accent1">
                  <a:lumMod val="40000"/>
                  <a:lumOff val="60000"/>
                </a:schemeClr>
              </a:buClr>
              <a:buSzPct val="80000"/>
              <a:buFont typeface="+mj-lt"/>
              <a:buAutoNum type="arabicPeriod"/>
              <a:defRPr sz="1800" kern="1200">
                <a:solidFill>
                  <a:schemeClr val="tx1"/>
                </a:solidFill>
                <a:latin typeface="Calibri" panose="020F0502020204030204" pitchFamily="34" charset="0"/>
                <a:ea typeface="Tahoma" panose="020B0604030504040204" pitchFamily="34" charset="0"/>
                <a:cs typeface="Calibri" panose="020F0502020204030204" pitchFamily="34" charset="0"/>
              </a:defRPr>
            </a:lvl4pPr>
            <a:lvl5pPr marL="2289175" indent="-344488" algn="l" rtl="0" eaLnBrk="1" latinLnBrk="0" hangingPunct="1">
              <a:spcBef>
                <a:spcPts val="400"/>
              </a:spcBef>
              <a:spcAft>
                <a:spcPts val="600"/>
              </a:spcAft>
              <a:buClr>
                <a:schemeClr val="accent1">
                  <a:lumMod val="20000"/>
                  <a:lumOff val="80000"/>
                </a:schemeClr>
              </a:buClr>
              <a:buSzPct val="80000"/>
              <a:buFont typeface="+mj-lt"/>
              <a:buAutoNum type="alphaLcPeriod"/>
              <a:defRPr sz="1600" kern="1200">
                <a:solidFill>
                  <a:schemeClr val="tx1"/>
                </a:solidFill>
                <a:latin typeface="Calibri" panose="020F0502020204030204" pitchFamily="34" charset="0"/>
                <a:ea typeface="Tahoma" panose="020B0604030504040204" pitchFamily="34" charset="0"/>
                <a:cs typeface="Calibri" panose="020F0502020204030204" pitchFamily="34" charset="0"/>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a:buClr>
                <a:srgbClr val="203864"/>
              </a:buClr>
            </a:pPr>
            <a:r>
              <a:rPr lang="en-US" sz="1800">
                <a:latin typeface="Poppins"/>
                <a:ea typeface="Tahoma"/>
                <a:cs typeface="Calibri"/>
              </a:rPr>
              <a:t>Confirm that all student devices have Secure Browser downloaded according to the </a:t>
            </a:r>
            <a:r>
              <a:rPr lang="en-US" sz="1800">
                <a:latin typeface="Poppins"/>
                <a:ea typeface="Tahoma"/>
                <a:cs typeface="Calibri"/>
                <a:hlinkClick r:id="rId3"/>
              </a:rPr>
              <a:t>Supported Secure Browser Versions for Student Testing</a:t>
            </a:r>
            <a:r>
              <a:rPr lang="en-US" sz="1800">
                <a:latin typeface="Poppins"/>
                <a:ea typeface="Tahoma"/>
                <a:cs typeface="Calibri"/>
              </a:rPr>
              <a:t> page.</a:t>
            </a:r>
            <a:endParaRPr lang="en-US" sz="1800">
              <a:latin typeface="Poppins"/>
            </a:endParaRPr>
          </a:p>
          <a:p>
            <a:pPr>
              <a:buClr>
                <a:srgbClr val="203864"/>
              </a:buClr>
            </a:pPr>
            <a:r>
              <a:rPr lang="en-US" sz="1800">
                <a:latin typeface="Poppins"/>
                <a:ea typeface="Tahoma"/>
                <a:cs typeface="Calibri"/>
              </a:rPr>
              <a:t>Ensure TE web browsers (Chrome or Firefox) are updated according to </a:t>
            </a:r>
            <a:r>
              <a:rPr lang="en-US" sz="1800">
                <a:solidFill>
                  <a:srgbClr val="0563C1"/>
                </a:solidFill>
                <a:latin typeface="Poppins"/>
                <a:ea typeface="Tahoma"/>
                <a:cs typeface="Arial"/>
                <a:hlinkClick r:id="rId4"/>
              </a:rPr>
              <a:t>Operating Systems and Permitted Browsers</a:t>
            </a:r>
            <a:r>
              <a:rPr lang="en-US" sz="1800">
                <a:solidFill>
                  <a:srgbClr val="0563C1"/>
                </a:solidFill>
                <a:latin typeface="Poppins"/>
                <a:ea typeface="Tahoma"/>
                <a:cs typeface="Arial"/>
              </a:rPr>
              <a:t> </a:t>
            </a:r>
            <a:r>
              <a:rPr lang="en-US" sz="1800">
                <a:latin typeface="Poppins"/>
                <a:ea typeface="Tahoma"/>
                <a:cs typeface="Arial"/>
              </a:rPr>
              <a:t>page </a:t>
            </a:r>
            <a:r>
              <a:rPr lang="en-US" sz="1800">
                <a:solidFill>
                  <a:srgbClr val="000000"/>
                </a:solidFill>
                <a:latin typeface="Poppins"/>
                <a:ea typeface="Tahoma"/>
                <a:cs typeface="Arial"/>
              </a:rPr>
              <a:t>and </a:t>
            </a:r>
            <a:r>
              <a:rPr lang="en-US" sz="1800">
                <a:solidFill>
                  <a:srgbClr val="000000"/>
                </a:solidFill>
                <a:latin typeface="Poppins"/>
                <a:ea typeface="Tahoma"/>
                <a:cs typeface="Calibri"/>
              </a:rPr>
              <a:t>type of device being used.</a:t>
            </a:r>
            <a:endParaRPr lang="en-US" sz="1800">
              <a:latin typeface="Poppins"/>
            </a:endParaRPr>
          </a:p>
          <a:p>
            <a:pPr lvl="1"/>
            <a:r>
              <a:rPr lang="en-US" sz="1600">
                <a:latin typeface="Poppins"/>
                <a:ea typeface="Tahoma"/>
                <a:cs typeface="Calibri"/>
              </a:rPr>
              <a:t>Clear web cache and cookies.</a:t>
            </a:r>
          </a:p>
          <a:p>
            <a:pPr marL="347345" indent="-342900">
              <a:buClr>
                <a:srgbClr val="2F5597"/>
              </a:buClr>
            </a:pPr>
            <a:r>
              <a:rPr lang="en-US" sz="1800">
                <a:latin typeface="Poppins"/>
                <a:ea typeface="Tahoma"/>
                <a:cs typeface="Calibri"/>
              </a:rPr>
              <a:t>For further technical support, contact ITS (213) 241-5200.</a:t>
            </a:r>
          </a:p>
          <a:p>
            <a:pPr>
              <a:buClr>
                <a:srgbClr val="203864"/>
              </a:buClr>
            </a:pPr>
            <a:endParaRPr lang="en-US" sz="1500"/>
          </a:p>
          <a:p>
            <a:pPr lvl="1">
              <a:buClr>
                <a:srgbClr val="2F5597"/>
              </a:buClr>
            </a:pPr>
            <a:endParaRPr lang="en-US" sz="1350"/>
          </a:p>
        </p:txBody>
      </p:sp>
    </p:spTree>
    <p:extLst>
      <p:ext uri="{BB962C8B-B14F-4D97-AF65-F5344CB8AC3E}">
        <p14:creationId xmlns:p14="http://schemas.microsoft.com/office/powerpoint/2010/main" val="360567902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a:t>
            </a:r>
            <a:r>
              <a:rPr lang="en-US" dirty="0">
                <a:latin typeface="Poppins"/>
                <a:cs typeface="Poppins"/>
              </a:rPr>
              <a:t>Section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Creating Test Sessions</a:t>
            </a:r>
          </a:p>
        </p:txBody>
      </p:sp>
    </p:spTree>
    <p:extLst>
      <p:ext uri="{BB962C8B-B14F-4D97-AF65-F5344CB8AC3E}">
        <p14:creationId xmlns:p14="http://schemas.microsoft.com/office/powerpoint/2010/main" val="30111929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dirty="0">
                <a:latin typeface="Tahoma"/>
                <a:ea typeface="Tahoma"/>
                <a:cs typeface="Tahoma"/>
              </a:rPr>
              <a:t>Creating a Test Session </a:t>
            </a:r>
            <a:endParaRPr lang="en-US" dirty="0"/>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8" name="Text Placeholder 2">
            <a:extLst>
              <a:ext uri="{FF2B5EF4-FFF2-40B4-BE49-F238E27FC236}">
                <a16:creationId xmlns:a16="http://schemas.microsoft.com/office/drawing/2014/main" id="{777CE4A7-36BC-A3CF-E046-20E760A8380E}"/>
              </a:ext>
            </a:extLst>
          </p:cNvPr>
          <p:cNvSpPr txBox="1">
            <a:spLocks/>
          </p:cNvSpPr>
          <p:nvPr/>
        </p:nvSpPr>
        <p:spPr>
          <a:xfrm>
            <a:off x="457200" y="991373"/>
            <a:ext cx="8442701" cy="1894371"/>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110000"/>
              </a:lnSpc>
              <a:spcBef>
                <a:spcPts val="300"/>
              </a:spcBef>
              <a:buFont typeface="+mj-lt"/>
              <a:buAutoNum type="arabicPeriod"/>
            </a:pPr>
            <a:r>
              <a:rPr lang="en-US" sz="1600" dirty="0">
                <a:latin typeface="Poppins"/>
              </a:rPr>
              <a:t>The Test Session ID is created by the teacher in the Test Administrator Interface using their</a:t>
            </a:r>
            <a:r>
              <a:rPr lang="en-US" sz="1600">
                <a:latin typeface="Poppins"/>
              </a:rPr>
              <a:t> TOMS logon credentials.</a:t>
            </a:r>
            <a:endParaRPr lang="en-US" sz="1600"/>
          </a:p>
          <a:p>
            <a:pPr marL="342900" indent="-342900">
              <a:lnSpc>
                <a:spcPct val="110000"/>
              </a:lnSpc>
              <a:spcBef>
                <a:spcPts val="300"/>
              </a:spcBef>
              <a:buFont typeface="+mj-lt"/>
              <a:buAutoNum type="arabicPeriod"/>
            </a:pPr>
            <a:r>
              <a:rPr lang="en-US" sz="1600" dirty="0">
                <a:latin typeface="Poppins"/>
              </a:rPr>
              <a:t>The Session ID should be created just before students are to log into the test.</a:t>
            </a:r>
          </a:p>
          <a:p>
            <a:pPr marL="342900" indent="-342900">
              <a:lnSpc>
                <a:spcPct val="110000"/>
              </a:lnSpc>
              <a:spcBef>
                <a:spcPts val="300"/>
              </a:spcBef>
              <a:buFont typeface="+mj-lt"/>
              <a:buAutoNum type="arabicPeriod"/>
            </a:pPr>
            <a:r>
              <a:rPr lang="en-US" sz="1600" dirty="0">
                <a:latin typeface="Poppins"/>
              </a:rPr>
              <a:t>The Session ID should be posted so students can view it from their seat.</a:t>
            </a:r>
          </a:p>
        </p:txBody>
      </p:sp>
      <p:pic>
        <p:nvPicPr>
          <p:cNvPr id="2" name="Picture 1" descr="A close-up of a website&#10;&#10;Description automatically generated">
            <a:extLst>
              <a:ext uri="{FF2B5EF4-FFF2-40B4-BE49-F238E27FC236}">
                <a16:creationId xmlns:a16="http://schemas.microsoft.com/office/drawing/2014/main" id="{03DB91EC-8E9A-72BA-E481-B814AB4BA27B}"/>
              </a:ext>
            </a:extLst>
          </p:cNvPr>
          <p:cNvPicPr>
            <a:picLocks noChangeAspect="1"/>
          </p:cNvPicPr>
          <p:nvPr/>
        </p:nvPicPr>
        <p:blipFill>
          <a:blip r:embed="rId3"/>
          <a:stretch>
            <a:fillRect/>
          </a:stretch>
        </p:blipFill>
        <p:spPr>
          <a:xfrm>
            <a:off x="2096146" y="2440805"/>
            <a:ext cx="4796725" cy="1976389"/>
          </a:xfrm>
          <a:prstGeom prst="rect">
            <a:avLst/>
          </a:prstGeom>
          <a:ln>
            <a:solidFill>
              <a:schemeClr val="tx1"/>
            </a:solidFill>
          </a:ln>
        </p:spPr>
      </p:pic>
      <p:sp>
        <p:nvSpPr>
          <p:cNvPr id="3" name="Rectangle 2">
            <a:extLst>
              <a:ext uri="{FF2B5EF4-FFF2-40B4-BE49-F238E27FC236}">
                <a16:creationId xmlns:a16="http://schemas.microsoft.com/office/drawing/2014/main" id="{8F649AB0-9790-75D1-2C4D-9166CA1A19B1}"/>
              </a:ext>
            </a:extLst>
          </p:cNvPr>
          <p:cNvSpPr/>
          <p:nvPr/>
        </p:nvSpPr>
        <p:spPr>
          <a:xfrm>
            <a:off x="3438686" y="3903635"/>
            <a:ext cx="1094567" cy="2324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43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A5C489-2260-BF0D-687C-A67767F296CD}"/>
              </a:ext>
            </a:extLst>
          </p:cNvPr>
          <p:cNvSpPr>
            <a:spLocks noGrp="1"/>
          </p:cNvSpPr>
          <p:nvPr>
            <p:ph type="body" sz="quarter" idx="14"/>
          </p:nvPr>
        </p:nvSpPr>
        <p:spPr>
          <a:xfrm>
            <a:off x="529389" y="2828287"/>
            <a:ext cx="6823133" cy="1844778"/>
          </a:xfrm>
        </p:spPr>
        <p:txBody>
          <a:bodyPr lIns="91440" tIns="45720" rIns="91440" bIns="45720" anchor="t"/>
          <a:lstStyle/>
          <a:p>
            <a:pPr marL="342900" indent="-342900">
              <a:spcAft>
                <a:spcPts val="600"/>
              </a:spcAft>
              <a:buClr>
                <a:schemeClr val="bg1"/>
              </a:buClr>
              <a:buFont typeface="Wingdings" panose="05000000000000000000" pitchFamily="2" charset="2"/>
              <a:buChar char="þ"/>
            </a:pPr>
            <a:r>
              <a:rPr lang="en-US" sz="2400" b="0">
                <a:latin typeface="Poppins"/>
                <a:cs typeface="Poppins"/>
              </a:rPr>
              <a:t> Student Eligibility</a:t>
            </a:r>
          </a:p>
          <a:p>
            <a:pPr marL="342900" indent="-342900">
              <a:spcAft>
                <a:spcPts val="600"/>
              </a:spcAft>
              <a:buClr>
                <a:schemeClr val="bg1"/>
              </a:buClr>
              <a:buFont typeface="Wingdings" panose="05000000000000000000" pitchFamily="2" charset="2"/>
              <a:buChar char="þ"/>
            </a:pPr>
            <a:r>
              <a:rPr lang="en-US" sz="2400" b="0">
                <a:latin typeface="Poppins"/>
                <a:cs typeface="Poppins"/>
              </a:rPr>
              <a:t> Parent Notification</a:t>
            </a:r>
          </a:p>
          <a:p>
            <a:pPr marL="342900" indent="-342900">
              <a:spcAft>
                <a:spcPts val="600"/>
              </a:spcAft>
              <a:buClr>
                <a:schemeClr val="bg1"/>
              </a:buClr>
              <a:buFont typeface="Wingdings" panose="05000000000000000000" pitchFamily="2" charset="2"/>
              <a:buChar char="þ"/>
            </a:pPr>
            <a:r>
              <a:rPr lang="en-US" sz="2400" b="0">
                <a:latin typeface="Poppins"/>
                <a:cs typeface="Poppins"/>
              </a:rPr>
              <a:t> Parent Exemptions</a:t>
            </a:r>
          </a:p>
          <a:p>
            <a:pPr marL="342900" indent="-342900">
              <a:spcAft>
                <a:spcPts val="600"/>
              </a:spcAft>
              <a:buClr>
                <a:schemeClr val="bg1"/>
              </a:buClr>
              <a:buFont typeface="Wingdings" panose="05000000000000000000" pitchFamily="2" charset="2"/>
              <a:buChar char="þ"/>
            </a:pPr>
            <a:r>
              <a:rPr lang="en-US" sz="2400" b="0">
                <a:latin typeface="Poppins"/>
                <a:cs typeface="Poppins"/>
              </a:rPr>
              <a:t> Participation Rate</a:t>
            </a:r>
          </a:p>
        </p:txBody>
      </p:sp>
      <p:sp>
        <p:nvSpPr>
          <p:cNvPr id="4" name="Footer Placeholder 3">
            <a:extLst>
              <a:ext uri="{FF2B5EF4-FFF2-40B4-BE49-F238E27FC236}">
                <a16:creationId xmlns:a16="http://schemas.microsoft.com/office/drawing/2014/main" id="{8EF568AF-8DC3-462F-52E1-B72BB266DB05}"/>
              </a:ext>
            </a:extLst>
          </p:cNvPr>
          <p:cNvSpPr>
            <a:spLocks noGrp="1"/>
          </p:cNvSpPr>
          <p:nvPr>
            <p:ph type="ftr" sz="quarter" idx="11"/>
          </p:nvPr>
        </p:nvSpPr>
        <p:spPr/>
        <p:txBody>
          <a:bodyPr/>
          <a:lstStyle/>
          <a:p>
            <a:r>
              <a:rPr lang="en-US"/>
              <a:t>2023-24 CAASPP Fall Coordinator Training</a:t>
            </a:r>
          </a:p>
        </p:txBody>
      </p:sp>
      <p:sp>
        <p:nvSpPr>
          <p:cNvPr id="7" name="Text Placeholder 1">
            <a:extLst>
              <a:ext uri="{FF2B5EF4-FFF2-40B4-BE49-F238E27FC236}">
                <a16:creationId xmlns:a16="http://schemas.microsoft.com/office/drawing/2014/main" id="{7A53DDF7-4E68-3BCC-D859-117FCACD003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California Alternate Assessment</a:t>
            </a:r>
          </a:p>
          <a:p>
            <a:r>
              <a:rPr lang="en-US">
                <a:latin typeface="Poppins"/>
                <a:cs typeface="Poppins"/>
              </a:rPr>
              <a:t>For Science</a:t>
            </a:r>
          </a:p>
        </p:txBody>
      </p:sp>
    </p:spTree>
    <p:extLst>
      <p:ext uri="{BB962C8B-B14F-4D97-AF65-F5344CB8AC3E}">
        <p14:creationId xmlns:p14="http://schemas.microsoft.com/office/powerpoint/2010/main" val="43355556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pic>
        <p:nvPicPr>
          <p:cNvPr id="7" name="Picture 6">
            <a:extLst>
              <a:ext uri="{FF2B5EF4-FFF2-40B4-BE49-F238E27FC236}">
                <a16:creationId xmlns:a16="http://schemas.microsoft.com/office/drawing/2014/main" id="{82813604-4985-9457-5C3E-2A60F7AE2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20" y="1096373"/>
            <a:ext cx="7500097" cy="2946116"/>
          </a:xfrm>
          <a:prstGeom prst="rect">
            <a:avLst/>
          </a:prstGeom>
          <a:ln>
            <a:solidFill>
              <a:schemeClr val="tx1"/>
            </a:solidFill>
          </a:ln>
        </p:spPr>
      </p:pic>
      <p:sp>
        <p:nvSpPr>
          <p:cNvPr id="10" name="Speech Bubble: Rectangle 7">
            <a:extLst>
              <a:ext uri="{FF2B5EF4-FFF2-40B4-BE49-F238E27FC236}">
                <a16:creationId xmlns:a16="http://schemas.microsoft.com/office/drawing/2014/main" id="{49159897-F279-7D46-6DF0-C46538ACD3DD}"/>
              </a:ext>
            </a:extLst>
          </p:cNvPr>
          <p:cNvSpPr/>
          <p:nvPr/>
        </p:nvSpPr>
        <p:spPr>
          <a:xfrm>
            <a:off x="5744294" y="3342416"/>
            <a:ext cx="533400" cy="381000"/>
          </a:xfrm>
          <a:prstGeom prst="wedgeRectCallout">
            <a:avLst>
              <a:gd name="adj1" fmla="val 181500"/>
              <a:gd name="adj2" fmla="val -4786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Tree>
    <p:extLst>
      <p:ext uri="{BB962C8B-B14F-4D97-AF65-F5344CB8AC3E}">
        <p14:creationId xmlns:p14="http://schemas.microsoft.com/office/powerpoint/2010/main" val="130408290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AD37FF4E-CB89-7C29-E7CC-34AA1A23F26A}"/>
              </a:ext>
            </a:extLst>
          </p:cNvPr>
          <p:cNvPicPr>
            <a:picLocks noChangeAspect="1"/>
          </p:cNvPicPr>
          <p:nvPr/>
        </p:nvPicPr>
        <p:blipFill>
          <a:blip r:embed="rId3"/>
          <a:stretch>
            <a:fillRect/>
          </a:stretch>
        </p:blipFill>
        <p:spPr>
          <a:xfrm>
            <a:off x="2140361" y="965805"/>
            <a:ext cx="6439513" cy="3497639"/>
          </a:xfrm>
          <a:prstGeom prst="rect">
            <a:avLst/>
          </a:prstGeom>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pic>
        <p:nvPicPr>
          <p:cNvPr id="2" name="Picture 1">
            <a:extLst>
              <a:ext uri="{FF2B5EF4-FFF2-40B4-BE49-F238E27FC236}">
                <a16:creationId xmlns:a16="http://schemas.microsoft.com/office/drawing/2014/main" id="{0AD605FC-FD67-375D-55C7-4F760B137C3C}"/>
              </a:ext>
            </a:extLst>
          </p:cNvPr>
          <p:cNvPicPr>
            <a:picLocks noChangeAspect="1"/>
          </p:cNvPicPr>
          <p:nvPr/>
        </p:nvPicPr>
        <p:blipFill rotWithShape="1">
          <a:blip r:embed="rId4">
            <a:extLst>
              <a:ext uri="{28A0092B-C50C-407E-A947-70E740481C1C}">
                <a14:useLocalDpi xmlns:a14="http://schemas.microsoft.com/office/drawing/2010/main" val="0"/>
              </a:ext>
            </a:extLst>
          </a:blip>
          <a:srcRect l="1850" t="29709" r="36252" b="62524"/>
          <a:stretch/>
        </p:blipFill>
        <p:spPr>
          <a:xfrm>
            <a:off x="2205080" y="2886473"/>
            <a:ext cx="6076108" cy="451706"/>
          </a:xfrm>
          <a:prstGeom prst="rect">
            <a:avLst/>
          </a:prstGeom>
          <a:ln>
            <a:noFill/>
          </a:ln>
        </p:spPr>
      </p:pic>
      <p:sp>
        <p:nvSpPr>
          <p:cNvPr id="6" name="Speech Bubble: Rectangle 7">
            <a:extLst>
              <a:ext uri="{FF2B5EF4-FFF2-40B4-BE49-F238E27FC236}">
                <a16:creationId xmlns:a16="http://schemas.microsoft.com/office/drawing/2014/main" id="{26F5AFD2-8B3B-B23A-3DE9-CEB3F23CBE4F}"/>
              </a:ext>
            </a:extLst>
          </p:cNvPr>
          <p:cNvSpPr/>
          <p:nvPr/>
        </p:nvSpPr>
        <p:spPr>
          <a:xfrm>
            <a:off x="961745" y="3188176"/>
            <a:ext cx="533400" cy="381000"/>
          </a:xfrm>
          <a:prstGeom prst="wedgeRectCallout">
            <a:avLst>
              <a:gd name="adj1" fmla="val 164874"/>
              <a:gd name="adj2" fmla="val -2774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Arial"/>
              </a:rPr>
              <a:t>2</a:t>
            </a:r>
          </a:p>
        </p:txBody>
      </p:sp>
      <p:sp>
        <p:nvSpPr>
          <p:cNvPr id="10" name="Speech Bubble: Rectangle 9">
            <a:extLst>
              <a:ext uri="{FF2B5EF4-FFF2-40B4-BE49-F238E27FC236}">
                <a16:creationId xmlns:a16="http://schemas.microsoft.com/office/drawing/2014/main" id="{DE10A8ED-8DBC-CECA-B3ED-0736FBF94ECF}"/>
              </a:ext>
            </a:extLst>
          </p:cNvPr>
          <p:cNvSpPr/>
          <p:nvPr/>
        </p:nvSpPr>
        <p:spPr>
          <a:xfrm>
            <a:off x="487186" y="1364840"/>
            <a:ext cx="1415956" cy="371783"/>
          </a:xfrm>
          <a:prstGeom prst="wedgeRectCallout">
            <a:avLst>
              <a:gd name="adj1" fmla="val 92618"/>
              <a:gd name="adj2" fmla="val 4356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tx1"/>
                </a:solidFill>
              </a:rPr>
              <a:t>Session ID</a:t>
            </a:r>
          </a:p>
        </p:txBody>
      </p:sp>
    </p:spTree>
    <p:extLst>
      <p:ext uri="{BB962C8B-B14F-4D97-AF65-F5344CB8AC3E}">
        <p14:creationId xmlns:p14="http://schemas.microsoft.com/office/powerpoint/2010/main" val="19174383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6FBC7EF-CB2E-CF07-BECA-9EA3F4ADE450}"/>
              </a:ext>
            </a:extLst>
          </p:cNvPr>
          <p:cNvPicPr>
            <a:picLocks noChangeAspect="1"/>
          </p:cNvPicPr>
          <p:nvPr/>
        </p:nvPicPr>
        <p:blipFill>
          <a:blip r:embed="rId3"/>
          <a:stretch>
            <a:fillRect/>
          </a:stretch>
        </p:blipFill>
        <p:spPr>
          <a:xfrm>
            <a:off x="1251678" y="1101663"/>
            <a:ext cx="7643109" cy="3127549"/>
          </a:xfrm>
          <a:prstGeom prst="rect">
            <a:avLst/>
          </a:prstGeom>
          <a:ln>
            <a:solidFill>
              <a:schemeClr val="tx1"/>
            </a:solidFill>
          </a:ln>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4" name="Speech Bubble: Rectangle 7">
            <a:extLst>
              <a:ext uri="{FF2B5EF4-FFF2-40B4-BE49-F238E27FC236}">
                <a16:creationId xmlns:a16="http://schemas.microsoft.com/office/drawing/2014/main" id="{88E6411C-966C-86BE-7739-6F006742FF21}"/>
              </a:ext>
            </a:extLst>
          </p:cNvPr>
          <p:cNvSpPr/>
          <p:nvPr/>
        </p:nvSpPr>
        <p:spPr>
          <a:xfrm>
            <a:off x="381482" y="1893351"/>
            <a:ext cx="533400" cy="381000"/>
          </a:xfrm>
          <a:prstGeom prst="wedgeRectCallout">
            <a:avLst>
              <a:gd name="adj1" fmla="val 164496"/>
              <a:gd name="adj2" fmla="val 18108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Arial"/>
              </a:rPr>
              <a:t>3</a:t>
            </a:r>
          </a:p>
        </p:txBody>
      </p:sp>
      <p:sp>
        <p:nvSpPr>
          <p:cNvPr id="7" name="Speech Bubble: Rectangle 7">
            <a:extLst>
              <a:ext uri="{FF2B5EF4-FFF2-40B4-BE49-F238E27FC236}">
                <a16:creationId xmlns:a16="http://schemas.microsoft.com/office/drawing/2014/main" id="{E756D70C-200C-F17B-CC67-4AC36C14E51A}"/>
              </a:ext>
            </a:extLst>
          </p:cNvPr>
          <p:cNvSpPr/>
          <p:nvPr/>
        </p:nvSpPr>
        <p:spPr>
          <a:xfrm>
            <a:off x="889070" y="3009207"/>
            <a:ext cx="533400" cy="381000"/>
          </a:xfrm>
          <a:prstGeom prst="wedgeRectCallout">
            <a:avLst>
              <a:gd name="adj1" fmla="val 131459"/>
              <a:gd name="adj2" fmla="val -5856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Arial"/>
              </a:rPr>
              <a:t>4</a:t>
            </a:r>
          </a:p>
        </p:txBody>
      </p:sp>
      <p:sp>
        <p:nvSpPr>
          <p:cNvPr id="8" name="Speech Bubble: Rectangle 7">
            <a:extLst>
              <a:ext uri="{FF2B5EF4-FFF2-40B4-BE49-F238E27FC236}">
                <a16:creationId xmlns:a16="http://schemas.microsoft.com/office/drawing/2014/main" id="{16CA3F44-B8CA-B653-20E6-F2AA30B78814}"/>
              </a:ext>
            </a:extLst>
          </p:cNvPr>
          <p:cNvSpPr/>
          <p:nvPr/>
        </p:nvSpPr>
        <p:spPr>
          <a:xfrm>
            <a:off x="1088518" y="3645512"/>
            <a:ext cx="533400" cy="381000"/>
          </a:xfrm>
          <a:prstGeom prst="wedgeRectCallout">
            <a:avLst>
              <a:gd name="adj1" fmla="val 176013"/>
              <a:gd name="adj2" fmla="val -13781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Arial"/>
              </a:rPr>
              <a:t>5</a:t>
            </a:r>
          </a:p>
        </p:txBody>
      </p:sp>
      <p:sp>
        <p:nvSpPr>
          <p:cNvPr id="10" name="Speech Bubble: Rectangle 7">
            <a:extLst>
              <a:ext uri="{FF2B5EF4-FFF2-40B4-BE49-F238E27FC236}">
                <a16:creationId xmlns:a16="http://schemas.microsoft.com/office/drawing/2014/main" id="{CEBC2CBD-3A82-952A-EFC9-B826AFF930A9}"/>
              </a:ext>
            </a:extLst>
          </p:cNvPr>
          <p:cNvSpPr/>
          <p:nvPr/>
        </p:nvSpPr>
        <p:spPr>
          <a:xfrm>
            <a:off x="1311051" y="4221361"/>
            <a:ext cx="533400" cy="381000"/>
          </a:xfrm>
          <a:prstGeom prst="wedgeRectCallout">
            <a:avLst>
              <a:gd name="adj1" fmla="val 218870"/>
              <a:gd name="adj2" fmla="val -17447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cs typeface="Arial"/>
              </a:rPr>
              <a:t>6</a:t>
            </a:r>
          </a:p>
        </p:txBody>
      </p:sp>
    </p:spTree>
    <p:extLst>
      <p:ext uri="{BB962C8B-B14F-4D97-AF65-F5344CB8AC3E}">
        <p14:creationId xmlns:p14="http://schemas.microsoft.com/office/powerpoint/2010/main" val="1016797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6FBC7EF-CB2E-CF07-BECA-9EA3F4ADE450}"/>
              </a:ext>
            </a:extLst>
          </p:cNvPr>
          <p:cNvPicPr>
            <a:picLocks noChangeAspect="1"/>
          </p:cNvPicPr>
          <p:nvPr/>
        </p:nvPicPr>
        <p:blipFill>
          <a:blip r:embed="rId3"/>
          <a:stretch>
            <a:fillRect/>
          </a:stretch>
        </p:blipFill>
        <p:spPr>
          <a:xfrm>
            <a:off x="357995" y="1026548"/>
            <a:ext cx="7643109" cy="3127549"/>
          </a:xfrm>
          <a:prstGeom prst="rect">
            <a:avLst/>
          </a:prstGeom>
          <a:ln>
            <a:solidFill>
              <a:schemeClr val="tx1"/>
            </a:solidFill>
          </a:ln>
        </p:spPr>
      </p:pic>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6" name="Speech Bubble: Rectangle 5">
            <a:extLst>
              <a:ext uri="{FF2B5EF4-FFF2-40B4-BE49-F238E27FC236}">
                <a16:creationId xmlns:a16="http://schemas.microsoft.com/office/drawing/2014/main" id="{C7BF79F6-5175-80E7-E6CC-DCC7E2BCC524}"/>
              </a:ext>
            </a:extLst>
          </p:cNvPr>
          <p:cNvSpPr/>
          <p:nvPr/>
        </p:nvSpPr>
        <p:spPr>
          <a:xfrm>
            <a:off x="2468376" y="3317967"/>
            <a:ext cx="2413863" cy="332437"/>
          </a:xfrm>
          <a:prstGeom prst="wedgeRectCallout">
            <a:avLst>
              <a:gd name="adj1" fmla="val 57961"/>
              <a:gd name="adj2" fmla="val -2237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7. Select In-Person Session</a:t>
            </a:r>
          </a:p>
        </p:txBody>
      </p:sp>
      <p:sp>
        <p:nvSpPr>
          <p:cNvPr id="12" name="Speech Bubble: Rectangle 11">
            <a:extLst>
              <a:ext uri="{FF2B5EF4-FFF2-40B4-BE49-F238E27FC236}">
                <a16:creationId xmlns:a16="http://schemas.microsoft.com/office/drawing/2014/main" id="{7337D485-3137-9DCD-BC12-CDF6570C46DC}"/>
              </a:ext>
            </a:extLst>
          </p:cNvPr>
          <p:cNvSpPr/>
          <p:nvPr/>
        </p:nvSpPr>
        <p:spPr>
          <a:xfrm>
            <a:off x="7332617" y="1785249"/>
            <a:ext cx="1626728" cy="1369845"/>
          </a:xfrm>
          <a:prstGeom prst="wedgeRectCallout">
            <a:avLst>
              <a:gd name="adj1" fmla="val -25917"/>
              <a:gd name="adj2" fmla="val 7076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rPr>
              <a:t>8. Select Standardized/ Benchmark or </a:t>
            </a:r>
            <a:r>
              <a:rPr lang="en-US" err="1">
                <a:solidFill>
                  <a:schemeClr val="tx1"/>
                </a:solidFill>
              </a:rPr>
              <a:t>Nonstandardized</a:t>
            </a:r>
            <a:r>
              <a:rPr lang="en-US">
                <a:solidFill>
                  <a:schemeClr val="tx1"/>
                </a:solidFill>
              </a:rPr>
              <a:t> (Not applicable for CAAs)</a:t>
            </a:r>
            <a:endParaRPr lang="en-US">
              <a:solidFill>
                <a:schemeClr val="tx1"/>
              </a:solidFill>
              <a:cs typeface="Arial"/>
            </a:endParaRPr>
          </a:p>
        </p:txBody>
      </p:sp>
      <p:sp>
        <p:nvSpPr>
          <p:cNvPr id="13" name="Speech Bubble: Rectangle 12">
            <a:extLst>
              <a:ext uri="{FF2B5EF4-FFF2-40B4-BE49-F238E27FC236}">
                <a16:creationId xmlns:a16="http://schemas.microsoft.com/office/drawing/2014/main" id="{07C0ADD5-7100-42EA-36C6-7BA71E765A89}"/>
              </a:ext>
            </a:extLst>
          </p:cNvPr>
          <p:cNvSpPr/>
          <p:nvPr/>
        </p:nvSpPr>
        <p:spPr>
          <a:xfrm>
            <a:off x="4989549" y="4154097"/>
            <a:ext cx="1766230" cy="271097"/>
          </a:xfrm>
          <a:prstGeom prst="wedgeRectCallout">
            <a:avLst>
              <a:gd name="adj1" fmla="val -27832"/>
              <a:gd name="adj2" fmla="val -9779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9. Start the Session</a:t>
            </a:r>
          </a:p>
        </p:txBody>
      </p:sp>
    </p:spTree>
    <p:extLst>
      <p:ext uri="{BB962C8B-B14F-4D97-AF65-F5344CB8AC3E}">
        <p14:creationId xmlns:p14="http://schemas.microsoft.com/office/powerpoint/2010/main" val="29337067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dirty="0">
                <a:latin typeface="Tahoma"/>
                <a:ea typeface="Tahoma"/>
                <a:cs typeface="Tahoma"/>
              </a:rPr>
              <a:t>Student Logs Into the </a:t>
            </a:r>
            <a:r>
              <a:rPr lang="en-US">
                <a:latin typeface="Tahoma"/>
                <a:ea typeface="Tahoma"/>
                <a:cs typeface="Tahoma"/>
              </a:rPr>
              <a:t>Test</a:t>
            </a:r>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6" name="Text Placeholder 2">
            <a:extLst>
              <a:ext uri="{FF2B5EF4-FFF2-40B4-BE49-F238E27FC236}">
                <a16:creationId xmlns:a16="http://schemas.microsoft.com/office/drawing/2014/main" id="{1F1040DA-6821-CFA4-427B-C2F327B91410}"/>
              </a:ext>
            </a:extLst>
          </p:cNvPr>
          <p:cNvSpPr txBox="1">
            <a:spLocks/>
          </p:cNvSpPr>
          <p:nvPr/>
        </p:nvSpPr>
        <p:spPr>
          <a:xfrm>
            <a:off x="784352" y="3693028"/>
            <a:ext cx="7446723" cy="983164"/>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dirty="0">
                <a:latin typeface="Poppinns"/>
                <a:cs typeface="Arial" panose="020B0604020202020204" pitchFamily="34" charset="0"/>
              </a:rPr>
              <a:t>The student’s logon credentials include the student’s personally identifiable information (PII), which is secure and is protected by federal privacy laws. </a:t>
            </a:r>
          </a:p>
        </p:txBody>
      </p:sp>
      <p:pic>
        <p:nvPicPr>
          <p:cNvPr id="7" name="Picture 6" descr="Student Testing Site Student Sign-In page">
            <a:extLst>
              <a:ext uri="{FF2B5EF4-FFF2-40B4-BE49-F238E27FC236}">
                <a16:creationId xmlns:a16="http://schemas.microsoft.com/office/drawing/2014/main" id="{E4EEE7BA-2200-6656-AF08-F92A10D6BF8B}"/>
              </a:ext>
            </a:extLst>
          </p:cNvPr>
          <p:cNvPicPr/>
          <p:nvPr/>
        </p:nvPicPr>
        <p:blipFill>
          <a:blip r:embed="rId3">
            <a:extLst>
              <a:ext uri="{28A0092B-C50C-407E-A947-70E740481C1C}">
                <a14:useLocalDpi xmlns:a14="http://schemas.microsoft.com/office/drawing/2010/main" val="0"/>
              </a:ext>
            </a:extLst>
          </a:blip>
          <a:stretch>
            <a:fillRect/>
          </a:stretch>
        </p:blipFill>
        <p:spPr>
          <a:xfrm>
            <a:off x="2104622" y="1008489"/>
            <a:ext cx="3784369" cy="2561429"/>
          </a:xfrm>
          <a:prstGeom prst="rect">
            <a:avLst/>
          </a:prstGeom>
          <a:ln>
            <a:solidFill>
              <a:schemeClr val="tx1"/>
            </a:solidFill>
          </a:ln>
        </p:spPr>
      </p:pic>
    </p:spTree>
    <p:extLst>
      <p:ext uri="{BB962C8B-B14F-4D97-AF65-F5344CB8AC3E}">
        <p14:creationId xmlns:p14="http://schemas.microsoft.com/office/powerpoint/2010/main" val="56237027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DA36-9855-59B7-5515-B85B1A74D5C2}"/>
              </a:ext>
            </a:extLst>
          </p:cNvPr>
          <p:cNvSpPr>
            <a:spLocks noGrp="1"/>
          </p:cNvSpPr>
          <p:nvPr>
            <p:ph type="title"/>
          </p:nvPr>
        </p:nvSpPr>
        <p:spPr/>
        <p:txBody>
          <a:bodyPr/>
          <a:lstStyle/>
          <a:p>
            <a:r>
              <a:rPr lang="en-US" dirty="0"/>
              <a:t>Creating a Test Session cont.</a:t>
            </a:r>
          </a:p>
        </p:txBody>
      </p:sp>
      <p:sp>
        <p:nvSpPr>
          <p:cNvPr id="3" name="Text Placeholder 2">
            <a:extLst>
              <a:ext uri="{FF2B5EF4-FFF2-40B4-BE49-F238E27FC236}">
                <a16:creationId xmlns:a16="http://schemas.microsoft.com/office/drawing/2014/main" id="{302A7898-5AB6-DEAE-979C-78A49904B11E}"/>
              </a:ext>
            </a:extLst>
          </p:cNvPr>
          <p:cNvSpPr>
            <a:spLocks noGrp="1"/>
          </p:cNvSpPr>
          <p:nvPr>
            <p:ph type="body" idx="13"/>
          </p:nvPr>
        </p:nvSpPr>
        <p:spPr>
          <a:xfrm>
            <a:off x="311700" y="952500"/>
            <a:ext cx="8520600" cy="1396130"/>
          </a:xfrm>
        </p:spPr>
        <p:txBody>
          <a:bodyPr>
            <a:normAutofit fontScale="70000" lnSpcReduction="20000"/>
          </a:bodyPr>
          <a:lstStyle/>
          <a:p>
            <a:r>
              <a:rPr lang="en-US" b="1" dirty="0"/>
              <a:t>Interim Assessments</a:t>
            </a:r>
          </a:p>
          <a:p>
            <a:pPr lvl="1"/>
            <a:r>
              <a:rPr lang="en-US" dirty="0"/>
              <a:t>The TA sets supports and accommodations at the time of testing.</a:t>
            </a:r>
          </a:p>
          <a:p>
            <a:pPr lvl="1"/>
            <a:r>
              <a:rPr lang="en-US" dirty="0"/>
              <a:t>Add supports BEFORE approving the student</a:t>
            </a:r>
          </a:p>
          <a:p>
            <a:r>
              <a:rPr lang="en-US" b="1" dirty="0"/>
              <a:t>CAA for Science</a:t>
            </a:r>
          </a:p>
          <a:p>
            <a:pPr lvl="1"/>
            <a:r>
              <a:rPr lang="en-US" dirty="0"/>
              <a:t>The CAASPP Coordinator enters supports and accommodations at least 2 days prior to testing.</a:t>
            </a:r>
          </a:p>
          <a:p>
            <a:pPr lvl="1"/>
            <a:endParaRPr lang="en-US" dirty="0"/>
          </a:p>
          <a:p>
            <a:endParaRPr lang="en-US" dirty="0"/>
          </a:p>
        </p:txBody>
      </p:sp>
      <p:sp>
        <p:nvSpPr>
          <p:cNvPr id="4" name="Footer Placeholder 3">
            <a:extLst>
              <a:ext uri="{FF2B5EF4-FFF2-40B4-BE49-F238E27FC236}">
                <a16:creationId xmlns:a16="http://schemas.microsoft.com/office/drawing/2014/main" id="{A6492333-D216-2DAD-E5D0-AE78C2E93573}"/>
              </a:ext>
            </a:extLst>
          </p:cNvPr>
          <p:cNvSpPr>
            <a:spLocks noGrp="1"/>
          </p:cNvSpPr>
          <p:nvPr>
            <p:ph type="ftr" sz="quarter" idx="11"/>
          </p:nvPr>
        </p:nvSpPr>
        <p:spPr/>
        <p:txBody>
          <a:bodyPr/>
          <a:lstStyle/>
          <a:p>
            <a:r>
              <a:rPr lang="en-US"/>
              <a:t>2023-24 CAASPP Fall Coordinator Training</a:t>
            </a:r>
          </a:p>
        </p:txBody>
      </p:sp>
      <p:pic>
        <p:nvPicPr>
          <p:cNvPr id="7" name="Picture 2">
            <a:extLst>
              <a:ext uri="{FF2B5EF4-FFF2-40B4-BE49-F238E27FC236}">
                <a16:creationId xmlns:a16="http://schemas.microsoft.com/office/drawing/2014/main" id="{D337D3EB-00A0-5158-966A-756FD23C4F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292" y="2302886"/>
            <a:ext cx="7343526" cy="22450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0124163-32F4-DC00-D956-C499BAECBE36}"/>
              </a:ext>
            </a:extLst>
          </p:cNvPr>
          <p:cNvSpPr/>
          <p:nvPr/>
        </p:nvSpPr>
        <p:spPr>
          <a:xfrm>
            <a:off x="6295906" y="4163616"/>
            <a:ext cx="470739" cy="4594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232088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a:bodyPr>
          <a:lstStyle/>
          <a:p>
            <a:r>
              <a:rPr lang="en-US">
                <a:latin typeface="Tahoma"/>
                <a:ea typeface="Tahoma"/>
                <a:cs typeface="Tahoma"/>
              </a:rPr>
              <a:t>Creating a Test Session cont.</a:t>
            </a:r>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pic>
        <p:nvPicPr>
          <p:cNvPr id="2" name="Picture 1">
            <a:extLst>
              <a:ext uri="{FF2B5EF4-FFF2-40B4-BE49-F238E27FC236}">
                <a16:creationId xmlns:a16="http://schemas.microsoft.com/office/drawing/2014/main" id="{8B9A5A0B-637E-E8A3-E4BC-8E12F4BE01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8" t="6334"/>
          <a:stretch/>
        </p:blipFill>
        <p:spPr>
          <a:xfrm>
            <a:off x="1119847" y="1067129"/>
            <a:ext cx="4149317" cy="3456741"/>
          </a:xfrm>
          <a:prstGeom prst="rect">
            <a:avLst/>
          </a:prstGeom>
          <a:effectLst>
            <a:outerShdw blurRad="292100" dist="139700" dir="2700000" algn="ctr" rotWithShape="0">
              <a:srgbClr val="000000">
                <a:alpha val="65000"/>
              </a:srgbClr>
            </a:outerShdw>
          </a:effectLst>
        </p:spPr>
      </p:pic>
      <p:pic>
        <p:nvPicPr>
          <p:cNvPr id="3" name="Picture 2">
            <a:extLst>
              <a:ext uri="{FF2B5EF4-FFF2-40B4-BE49-F238E27FC236}">
                <a16:creationId xmlns:a16="http://schemas.microsoft.com/office/drawing/2014/main" id="{16F41297-7105-1206-C366-E308BEEFCC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08804" y="3320712"/>
            <a:ext cx="4491757" cy="90583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9561353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fontScale="90000"/>
          </a:bodyPr>
          <a:lstStyle/>
          <a:p>
            <a:br>
              <a:rPr lang="en-US"/>
            </a:br>
            <a:r>
              <a:rPr lang="en-US"/>
              <a:t>Action Items</a:t>
            </a:r>
            <a:br>
              <a:rPr lang="en-US"/>
            </a:br>
            <a:endParaRPr lang="en-US">
              <a:solidFill>
                <a:schemeClr val="lt1"/>
              </a:solidFill>
              <a:ea typeface="Lato"/>
            </a:endParaRP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7" name="Footer Placeholder 6">
            <a:extLst>
              <a:ext uri="{FF2B5EF4-FFF2-40B4-BE49-F238E27FC236}">
                <a16:creationId xmlns:a16="http://schemas.microsoft.com/office/drawing/2014/main" id="{9C7E2F85-416E-40BF-7DBB-7794AAFA9394}"/>
              </a:ext>
            </a:extLst>
          </p:cNvPr>
          <p:cNvSpPr>
            <a:spLocks noGrp="1"/>
          </p:cNvSpPr>
          <p:nvPr>
            <p:ph type="ftr" sz="quarter" idx="11"/>
          </p:nvPr>
        </p:nvSpPr>
        <p:spPr/>
        <p:txBody>
          <a:bodyPr/>
          <a:lstStyle/>
          <a:p>
            <a:r>
              <a:rPr lang="en-US"/>
              <a:t>2023-24 CAASPP Fall Coordinator Training</a:t>
            </a:r>
          </a:p>
        </p:txBody>
      </p:sp>
      <p:sp>
        <p:nvSpPr>
          <p:cNvPr id="3" name="TextBox 2">
            <a:extLst>
              <a:ext uri="{FF2B5EF4-FFF2-40B4-BE49-F238E27FC236}">
                <a16:creationId xmlns:a16="http://schemas.microsoft.com/office/drawing/2014/main" id="{8251C85B-8BA1-5301-FA54-65C810714AD7}"/>
              </a:ext>
            </a:extLst>
          </p:cNvPr>
          <p:cNvSpPr txBox="1"/>
          <p:nvPr/>
        </p:nvSpPr>
        <p:spPr>
          <a:xfrm>
            <a:off x="310703" y="950622"/>
            <a:ext cx="8450150" cy="17113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lnSpc>
                <a:spcPct val="150000"/>
              </a:lnSpc>
              <a:buFont typeface="+mj-lt"/>
              <a:buAutoNum type="arabicPeriod"/>
            </a:pPr>
            <a:r>
              <a:rPr lang="en-US" sz="1800">
                <a:latin typeface="Poppinns"/>
                <a:ea typeface="Tahoma"/>
              </a:rPr>
              <a:t>Practice creating and managing a test session using the Practice Test system.</a:t>
            </a:r>
            <a:endParaRPr lang="en-US" sz="1800">
              <a:latin typeface="Poppinns"/>
              <a:ea typeface="Tahoma" panose="020B0604030504040204" pitchFamily="34" charset="0"/>
              <a:cs typeface="Arial" panose="020B0604020202020204" pitchFamily="34" charset="0"/>
            </a:endParaRPr>
          </a:p>
          <a:p>
            <a:pPr marL="514350" indent="-514350">
              <a:lnSpc>
                <a:spcPct val="150000"/>
              </a:lnSpc>
              <a:buFont typeface="+mj-lt"/>
              <a:buAutoNum type="arabicPeriod"/>
            </a:pPr>
            <a:r>
              <a:rPr lang="en-US" sz="1800">
                <a:latin typeface="Poppinns"/>
                <a:ea typeface="Tahoma"/>
              </a:rPr>
              <a:t>Demonstrate and train teachers in the creating and managing of a test session using the Practice Test system.</a:t>
            </a:r>
            <a:endParaRPr lang="en-US" sz="1800">
              <a:latin typeface="Poppinns"/>
              <a:ea typeface="Tahoma" panose="020B0604030504040204" pitchFamily="34" charset="0"/>
              <a:cs typeface="Arial" panose="020B0604020202020204" pitchFamily="34" charset="0"/>
            </a:endParaRPr>
          </a:p>
          <a:p>
            <a:pPr marL="514350" indent="-514350">
              <a:lnSpc>
                <a:spcPct val="150000"/>
              </a:lnSpc>
              <a:buFont typeface="+mj-lt"/>
              <a:buAutoNum type="arabicPeriod"/>
            </a:pPr>
            <a:endParaRPr lang="en-US" sz="1800">
              <a:latin typeface="Poppinns"/>
              <a:ea typeface="Tahoma"/>
            </a:endParaRPr>
          </a:p>
        </p:txBody>
      </p:sp>
    </p:spTree>
    <p:extLst>
      <p:ext uri="{BB962C8B-B14F-4D97-AF65-F5344CB8AC3E}">
        <p14:creationId xmlns:p14="http://schemas.microsoft.com/office/powerpoint/2010/main" val="78557717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a:t>
            </a:r>
            <a:r>
              <a:rPr lang="en-US" dirty="0">
                <a:latin typeface="Poppins"/>
                <a:cs typeface="Poppins"/>
              </a:rPr>
              <a:t>Section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California Educator Reporting System (CERS)</a:t>
            </a:r>
            <a:endParaRPr lang="en-US"/>
          </a:p>
        </p:txBody>
      </p:sp>
    </p:spTree>
    <p:extLst>
      <p:ext uri="{BB962C8B-B14F-4D97-AF65-F5344CB8AC3E}">
        <p14:creationId xmlns:p14="http://schemas.microsoft.com/office/powerpoint/2010/main" val="104048182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a:xfrm>
            <a:off x="41375" y="150"/>
            <a:ext cx="8735986" cy="773400"/>
          </a:xfrm>
        </p:spPr>
        <p:txBody>
          <a:bodyPr>
            <a:normAutofit fontScale="90000"/>
          </a:bodyPr>
          <a:lstStyle/>
          <a:p>
            <a:r>
              <a:rPr lang="en-US">
                <a:latin typeface="Tahoma"/>
                <a:ea typeface="Tahoma"/>
                <a:cs typeface="Tahoma"/>
              </a:rPr>
              <a:t>California Educator Reporting System</a:t>
            </a:r>
            <a:br>
              <a:rPr lang="en-US">
                <a:latin typeface="Tahoma"/>
                <a:ea typeface="Tahoma"/>
                <a:cs typeface="Tahoma"/>
              </a:rPr>
            </a:br>
            <a:r>
              <a:rPr lang="en-US">
                <a:latin typeface="Tahoma"/>
                <a:ea typeface="Tahoma"/>
                <a:cs typeface="Tahoma"/>
              </a:rPr>
              <a:t>(CERS)</a:t>
            </a:r>
            <a:endParaRPr lang="en-US"/>
          </a:p>
        </p:txBody>
      </p:sp>
      <p:sp>
        <p:nvSpPr>
          <p:cNvPr id="2" name="Text Placeholder 1">
            <a:extLst>
              <a:ext uri="{FF2B5EF4-FFF2-40B4-BE49-F238E27FC236}">
                <a16:creationId xmlns:a16="http://schemas.microsoft.com/office/drawing/2014/main" id="{11450C55-7620-5139-BA4A-127C8EBF7B7D}"/>
              </a:ext>
            </a:extLst>
          </p:cNvPr>
          <p:cNvSpPr>
            <a:spLocks noGrp="1"/>
          </p:cNvSpPr>
          <p:nvPr>
            <p:ph type="body" idx="13"/>
          </p:nvPr>
        </p:nvSpPr>
        <p:spPr/>
        <p:txBody>
          <a:bodyPr/>
          <a:lstStyle/>
          <a:p>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graphicFrame>
        <p:nvGraphicFramePr>
          <p:cNvPr id="3" name="Content Placeholder 9">
            <a:extLst>
              <a:ext uri="{FF2B5EF4-FFF2-40B4-BE49-F238E27FC236}">
                <a16:creationId xmlns:a16="http://schemas.microsoft.com/office/drawing/2014/main" id="{4AB661ED-6BA0-558F-DBE8-60EC4228FDA1}"/>
              </a:ext>
            </a:extLst>
          </p:cNvPr>
          <p:cNvGraphicFramePr>
            <a:graphicFrameLocks/>
          </p:cNvGraphicFramePr>
          <p:nvPr>
            <p:extLst>
              <p:ext uri="{D42A27DB-BD31-4B8C-83A1-F6EECF244321}">
                <p14:modId xmlns:p14="http://schemas.microsoft.com/office/powerpoint/2010/main" val="1783230289"/>
              </p:ext>
            </p:extLst>
          </p:nvPr>
        </p:nvGraphicFramePr>
        <p:xfrm>
          <a:off x="433137" y="1026697"/>
          <a:ext cx="8410074" cy="3545307"/>
        </p:xfrm>
        <a:graphic>
          <a:graphicData uri="http://schemas.openxmlformats.org/drawingml/2006/table">
            <a:tbl>
              <a:tblPr firstRow="1" firstCol="1" bandRow="1">
                <a:tableStyleId>{5C22544A-7EE6-4342-B048-85BDC9FD1C3A}</a:tableStyleId>
              </a:tblPr>
              <a:tblGrid>
                <a:gridCol w="8410074">
                  <a:extLst>
                    <a:ext uri="{9D8B030D-6E8A-4147-A177-3AD203B41FA5}">
                      <a16:colId xmlns:a16="http://schemas.microsoft.com/office/drawing/2014/main" val="20000"/>
                    </a:ext>
                  </a:extLst>
                </a:gridCol>
              </a:tblGrid>
              <a:tr h="408327">
                <a:tc>
                  <a:txBody>
                    <a:bodyPr/>
                    <a:lstStyle/>
                    <a:p>
                      <a:pPr marL="0" marR="0" algn="ctr">
                        <a:lnSpc>
                          <a:spcPct val="107000"/>
                        </a:lnSpc>
                        <a:spcBef>
                          <a:spcPts val="0"/>
                        </a:spcBef>
                        <a:spcAft>
                          <a:spcPts val="0"/>
                        </a:spcAft>
                      </a:pPr>
                      <a:r>
                        <a:rPr lang="en-US" sz="1600" b="1">
                          <a:solidFill>
                            <a:schemeClr val="bg1"/>
                          </a:solidFill>
                          <a:effectLst/>
                          <a:latin typeface="Arial" panose="020B0604020202020204" pitchFamily="34" charset="0"/>
                          <a:cs typeface="Arial" panose="020B0604020202020204" pitchFamily="34" charset="0"/>
                        </a:rPr>
                        <a:t>Assessment Name</a:t>
                      </a:r>
                      <a:endParaRPr lang="en-US"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08327">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Interim Assessments</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59040">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English Language Proficiency Assessments for California (ELPAC)</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08327">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Summative ELA and Mathematics</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9040">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California</a:t>
                      </a:r>
                      <a:r>
                        <a:rPr lang="en-US" sz="1600" b="0" baseline="0">
                          <a:solidFill>
                            <a:schemeClr val="tx1"/>
                          </a:solidFill>
                          <a:effectLst/>
                          <a:latin typeface="Arial" panose="020B0604020202020204" pitchFamily="34" charset="0"/>
                          <a:cs typeface="Arial" panose="020B0604020202020204" pitchFamily="34" charset="0"/>
                        </a:rPr>
                        <a:t> Alternate Assessment (CAA)</a:t>
                      </a:r>
                      <a:r>
                        <a:rPr lang="en-US" sz="1600" b="0">
                          <a:solidFill>
                            <a:schemeClr val="tx1"/>
                          </a:solidFill>
                          <a:effectLst/>
                          <a:latin typeface="Arial" panose="020B0604020202020204" pitchFamily="34" charset="0"/>
                          <a:cs typeface="Arial" panose="020B0604020202020204" pitchFamily="34" charset="0"/>
                        </a:rPr>
                        <a:t> Summative ELA and Math</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08327">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California Spanish Assessment (CSA)</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08327">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California Science Test (CAST)</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92796">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CAA Science</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92796">
                <a:tc>
                  <a:txBody>
                    <a:bodyPr/>
                    <a:lstStyle/>
                    <a:p>
                      <a:pPr marL="0" marR="0">
                        <a:lnSpc>
                          <a:spcPct val="107000"/>
                        </a:lnSpc>
                        <a:spcBef>
                          <a:spcPts val="0"/>
                        </a:spcBef>
                        <a:spcAft>
                          <a:spcPts val="0"/>
                        </a:spcAft>
                      </a:pPr>
                      <a:r>
                        <a:rPr lang="en-US" sz="1600" b="0">
                          <a:solidFill>
                            <a:schemeClr val="tx1"/>
                          </a:solidFill>
                          <a:effectLst/>
                          <a:latin typeface="Arial" panose="020B0604020202020204" pitchFamily="34" charset="0"/>
                          <a:cs typeface="Arial" panose="020B0604020202020204" pitchFamily="34" charset="0"/>
                        </a:rPr>
                        <a:t>Alternate ELPAC</a:t>
                      </a:r>
                      <a:endParaRPr lang="en-US" sz="16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3261" marR="432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84704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91C27-98B6-EF4E-B2A7-143F52E3F345}"/>
              </a:ext>
            </a:extLst>
          </p:cNvPr>
          <p:cNvSpPr>
            <a:spLocks noGrp="1"/>
          </p:cNvSpPr>
          <p:nvPr>
            <p:ph type="title"/>
          </p:nvPr>
        </p:nvSpPr>
        <p:spPr/>
        <p:txBody>
          <a:bodyPr/>
          <a:lstStyle/>
          <a:p>
            <a:r>
              <a:rPr lang="en-US"/>
              <a:t>CAA for Science Testing Window</a:t>
            </a:r>
          </a:p>
        </p:txBody>
      </p:sp>
      <p:sp>
        <p:nvSpPr>
          <p:cNvPr id="3" name="Text Placeholder 2">
            <a:extLst>
              <a:ext uri="{FF2B5EF4-FFF2-40B4-BE49-F238E27FC236}">
                <a16:creationId xmlns:a16="http://schemas.microsoft.com/office/drawing/2014/main" id="{9AFE1DD6-06EC-79EB-F5CB-A4440E4B0540}"/>
              </a:ext>
            </a:extLst>
          </p:cNvPr>
          <p:cNvSpPr>
            <a:spLocks noGrp="1"/>
          </p:cNvSpPr>
          <p:nvPr>
            <p:ph type="body" idx="13"/>
          </p:nvPr>
        </p:nvSpPr>
        <p:spPr>
          <a:xfrm>
            <a:off x="311700" y="952500"/>
            <a:ext cx="5328704" cy="3768622"/>
          </a:xfrm>
        </p:spPr>
        <p:txBody>
          <a:bodyPr/>
          <a:lstStyle/>
          <a:p>
            <a:pPr marL="139700" indent="0">
              <a:buNone/>
            </a:pPr>
            <a:r>
              <a:rPr lang="en-US"/>
              <a:t>CAA for Science Testing Window</a:t>
            </a:r>
          </a:p>
          <a:p>
            <a:pPr marL="596900" indent="-457200">
              <a:buFont typeface="+mj-lt"/>
              <a:buAutoNum type="arabicPeriod"/>
            </a:pPr>
            <a:r>
              <a:rPr lang="en-US">
                <a:highlight>
                  <a:srgbClr val="00FFFF"/>
                </a:highlight>
              </a:rPr>
              <a:t>September 19 - June 11, 2024</a:t>
            </a:r>
          </a:p>
          <a:p>
            <a:pPr marL="1054100" lvl="1" indent="-457200">
              <a:buFont typeface="+mj-lt"/>
              <a:buAutoNum type="alphaLcParenR"/>
            </a:pPr>
            <a:r>
              <a:rPr lang="en-US"/>
              <a:t>Each PT is administered shortly after the student has received instruction on the related science content. </a:t>
            </a:r>
          </a:p>
          <a:p>
            <a:pPr marL="1054100" lvl="1" indent="-457200">
              <a:buFont typeface="+mj-lt"/>
              <a:buAutoNum type="alphaLcParenR"/>
            </a:pPr>
            <a:r>
              <a:rPr lang="en-US"/>
              <a:t>Test examiners (TEs) administer the four embedded PTs in any order, at any time, throughout the year. </a:t>
            </a:r>
          </a:p>
          <a:p>
            <a:pPr marL="1479550" lvl="2" indent="-333375">
              <a:buFont typeface="+mj-lt"/>
              <a:buAutoNum type="romanLcPeriod"/>
            </a:pPr>
            <a:r>
              <a:rPr lang="en-US"/>
              <a:t>CAASPP Coordinators will manage completion.</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A1E66B48-E397-D11E-9DD1-633C916AAD65}"/>
              </a:ext>
            </a:extLst>
          </p:cNvPr>
          <p:cNvSpPr>
            <a:spLocks noGrp="1"/>
          </p:cNvSpPr>
          <p:nvPr>
            <p:ph type="ftr" sz="quarter" idx="11"/>
          </p:nvPr>
        </p:nvSpPr>
        <p:spPr/>
        <p:txBody>
          <a:bodyPr/>
          <a:lstStyle/>
          <a:p>
            <a:r>
              <a:rPr lang="en-US"/>
              <a:t>2023-24 CAASPP Fall Coordinator Training</a:t>
            </a:r>
          </a:p>
        </p:txBody>
      </p:sp>
      <p:pic>
        <p:nvPicPr>
          <p:cNvPr id="5" name="Picture 12" descr="A calendar with numbers and a number on it&#10;&#10;Description automatically generated">
            <a:extLst>
              <a:ext uri="{FF2B5EF4-FFF2-40B4-BE49-F238E27FC236}">
                <a16:creationId xmlns:a16="http://schemas.microsoft.com/office/drawing/2014/main" id="{CD097F3B-989F-510A-68BC-7C865D7AC4A2}"/>
              </a:ext>
            </a:extLst>
          </p:cNvPr>
          <p:cNvPicPr>
            <a:picLocks noChangeAspect="1"/>
          </p:cNvPicPr>
          <p:nvPr/>
        </p:nvPicPr>
        <p:blipFill>
          <a:blip r:embed="rId2"/>
          <a:stretch>
            <a:fillRect/>
          </a:stretch>
        </p:blipFill>
        <p:spPr>
          <a:xfrm>
            <a:off x="5930900" y="1072593"/>
            <a:ext cx="2520950" cy="3264600"/>
          </a:xfrm>
          <a:prstGeom prst="rect">
            <a:avLst/>
          </a:prstGeom>
          <a:ln>
            <a:solidFill>
              <a:schemeClr val="tx1"/>
            </a:solidFill>
          </a:ln>
        </p:spPr>
      </p:pic>
      <p:sp>
        <p:nvSpPr>
          <p:cNvPr id="6" name="Star: 12 Points 5">
            <a:extLst>
              <a:ext uri="{FF2B5EF4-FFF2-40B4-BE49-F238E27FC236}">
                <a16:creationId xmlns:a16="http://schemas.microsoft.com/office/drawing/2014/main" id="{FB33B0B6-7496-0E9F-E094-087044AE6F5F}"/>
              </a:ext>
            </a:extLst>
          </p:cNvPr>
          <p:cNvSpPr/>
          <p:nvPr/>
        </p:nvSpPr>
        <p:spPr>
          <a:xfrm>
            <a:off x="7065818" y="2464129"/>
            <a:ext cx="252350" cy="237506"/>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cs typeface="Arial"/>
              </a:rPr>
              <a:t>2</a:t>
            </a:r>
            <a:endParaRPr lang="en-US" sz="1200"/>
          </a:p>
        </p:txBody>
      </p:sp>
      <p:sp>
        <p:nvSpPr>
          <p:cNvPr id="7" name="Star: 12 Points 6">
            <a:extLst>
              <a:ext uri="{FF2B5EF4-FFF2-40B4-BE49-F238E27FC236}">
                <a16:creationId xmlns:a16="http://schemas.microsoft.com/office/drawing/2014/main" id="{F13B3227-F43A-EEFF-47CF-DE5FFF54ED65}"/>
              </a:ext>
            </a:extLst>
          </p:cNvPr>
          <p:cNvSpPr/>
          <p:nvPr/>
        </p:nvSpPr>
        <p:spPr>
          <a:xfrm>
            <a:off x="7748649" y="1788719"/>
            <a:ext cx="252350" cy="237506"/>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cs typeface="Arial"/>
              </a:rPr>
              <a:t>1</a:t>
            </a:r>
            <a:endParaRPr lang="en-US" sz="1200"/>
          </a:p>
        </p:txBody>
      </p:sp>
      <p:sp>
        <p:nvSpPr>
          <p:cNvPr id="8" name="Star: 12 Points 7">
            <a:extLst>
              <a:ext uri="{FF2B5EF4-FFF2-40B4-BE49-F238E27FC236}">
                <a16:creationId xmlns:a16="http://schemas.microsoft.com/office/drawing/2014/main" id="{A14497B3-013B-090C-386F-A7268AC484C5}"/>
              </a:ext>
            </a:extLst>
          </p:cNvPr>
          <p:cNvSpPr/>
          <p:nvPr/>
        </p:nvSpPr>
        <p:spPr>
          <a:xfrm>
            <a:off x="7065817" y="3035628"/>
            <a:ext cx="252350" cy="237506"/>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3</a:t>
            </a:r>
          </a:p>
        </p:txBody>
      </p:sp>
      <p:sp>
        <p:nvSpPr>
          <p:cNvPr id="9" name="Star: 12 Points 8">
            <a:extLst>
              <a:ext uri="{FF2B5EF4-FFF2-40B4-BE49-F238E27FC236}">
                <a16:creationId xmlns:a16="http://schemas.microsoft.com/office/drawing/2014/main" id="{B30F33EC-7FF1-C05B-D6C5-7175DF573AF0}"/>
              </a:ext>
            </a:extLst>
          </p:cNvPr>
          <p:cNvSpPr/>
          <p:nvPr/>
        </p:nvSpPr>
        <p:spPr>
          <a:xfrm>
            <a:off x="6353298" y="3718460"/>
            <a:ext cx="252350" cy="237506"/>
          </a:xfrm>
          <a:prstGeom prst="star12">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cs typeface="Arial"/>
              </a:rPr>
              <a:t>4</a:t>
            </a:r>
          </a:p>
        </p:txBody>
      </p:sp>
      <p:sp>
        <p:nvSpPr>
          <p:cNvPr id="10" name="Rectangle 9">
            <a:extLst>
              <a:ext uri="{FF2B5EF4-FFF2-40B4-BE49-F238E27FC236}">
                <a16:creationId xmlns:a16="http://schemas.microsoft.com/office/drawing/2014/main" id="{3E412370-A833-9D7C-C7F2-A6DA1CA1F3F0}"/>
              </a:ext>
            </a:extLst>
          </p:cNvPr>
          <p:cNvSpPr/>
          <p:nvPr/>
        </p:nvSpPr>
        <p:spPr>
          <a:xfrm>
            <a:off x="7577941" y="3488375"/>
            <a:ext cx="653142" cy="5789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cs typeface="Arial"/>
              </a:rPr>
              <a:t>Spread out the four </a:t>
            </a:r>
            <a:r>
              <a:rPr lang="en-US" sz="1000" err="1">
                <a:cs typeface="Arial"/>
              </a:rPr>
              <a:t>PTs.</a:t>
            </a:r>
          </a:p>
        </p:txBody>
      </p:sp>
    </p:spTree>
    <p:extLst>
      <p:ext uri="{BB962C8B-B14F-4D97-AF65-F5344CB8AC3E}">
        <p14:creationId xmlns:p14="http://schemas.microsoft.com/office/powerpoint/2010/main" val="402369793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ED5B2E-1E78-9B45-9985-A7341935C325}"/>
              </a:ext>
            </a:extLst>
          </p:cNvPr>
          <p:cNvSpPr>
            <a:spLocks noGrp="1"/>
          </p:cNvSpPr>
          <p:nvPr>
            <p:ph type="title"/>
          </p:nvPr>
        </p:nvSpPr>
        <p:spPr/>
        <p:txBody>
          <a:bodyPr>
            <a:normAutofit fontScale="90000"/>
          </a:bodyPr>
          <a:lstStyle/>
          <a:p>
            <a:pPr algn="ctr"/>
            <a:r>
              <a:rPr lang="en-US">
                <a:latin typeface="Tahoma"/>
                <a:ea typeface="Tahoma"/>
                <a:cs typeface="Tahoma"/>
              </a:rPr>
              <a:t>California Educator Reporting System</a:t>
            </a:r>
            <a:br>
              <a:rPr lang="en-US">
                <a:latin typeface="Tahoma"/>
                <a:ea typeface="Tahoma"/>
                <a:cs typeface="Tahoma"/>
              </a:rPr>
            </a:br>
            <a:r>
              <a:rPr lang="en-US">
                <a:latin typeface="Tahoma"/>
                <a:ea typeface="Tahoma"/>
                <a:cs typeface="Tahoma"/>
              </a:rPr>
              <a:t>(CERS) Cont.</a:t>
            </a:r>
            <a:endParaRPr lang="en-US"/>
          </a:p>
        </p:txBody>
      </p:sp>
      <p:sp>
        <p:nvSpPr>
          <p:cNvPr id="5" name="Footer Placeholder 4">
            <a:extLst>
              <a:ext uri="{FF2B5EF4-FFF2-40B4-BE49-F238E27FC236}">
                <a16:creationId xmlns:a16="http://schemas.microsoft.com/office/drawing/2014/main" id="{877485E0-FC77-F0A5-243C-F8B07BB10FE1}"/>
              </a:ext>
            </a:extLst>
          </p:cNvPr>
          <p:cNvSpPr>
            <a:spLocks noGrp="1"/>
          </p:cNvSpPr>
          <p:nvPr>
            <p:ph type="ftr" sz="quarter" idx="11"/>
          </p:nvPr>
        </p:nvSpPr>
        <p:spPr/>
        <p:txBody>
          <a:bodyPr/>
          <a:lstStyle/>
          <a:p>
            <a:r>
              <a:rPr lang="en-US"/>
              <a:t>2023-24 CAASPP Fall Coordinator Training</a:t>
            </a:r>
          </a:p>
        </p:txBody>
      </p:sp>
      <p:sp>
        <p:nvSpPr>
          <p:cNvPr id="2" name="TextBox 1">
            <a:extLst>
              <a:ext uri="{FF2B5EF4-FFF2-40B4-BE49-F238E27FC236}">
                <a16:creationId xmlns:a16="http://schemas.microsoft.com/office/drawing/2014/main" id="{EBB1EED3-9D92-EB10-D283-7DDC388EAAF2}"/>
              </a:ext>
            </a:extLst>
          </p:cNvPr>
          <p:cNvSpPr txBox="1"/>
          <p:nvPr/>
        </p:nvSpPr>
        <p:spPr>
          <a:xfrm>
            <a:off x="533400" y="2661968"/>
            <a:ext cx="8061081" cy="1169551"/>
          </a:xfrm>
          <a:prstGeom prst="rect">
            <a:avLst/>
          </a:prstGeom>
          <a:noFill/>
          <a:ln>
            <a:solidFill>
              <a:srgbClr val="FF0000"/>
            </a:solidFill>
          </a:ln>
        </p:spPr>
        <p:txBody>
          <a:bodyPr wrap="square" lIns="91440" tIns="45720" rIns="91440" bIns="45720" rtlCol="0" anchor="t">
            <a:spAutoFit/>
          </a:bodyPr>
          <a:lstStyle/>
          <a:p>
            <a:pPr>
              <a:spcAft>
                <a:spcPts val="600"/>
              </a:spcAft>
            </a:pPr>
            <a:r>
              <a:rPr lang="en-US">
                <a:latin typeface="Tahoma"/>
                <a:ea typeface="Tahoma"/>
                <a:cs typeface="Tahoma"/>
              </a:rPr>
              <a:t>Access the </a:t>
            </a:r>
            <a:r>
              <a:rPr lang="en-US" b="1" i="1">
                <a:latin typeface="Tahoma"/>
                <a:ea typeface="Tahoma"/>
                <a:cs typeface="Tahoma"/>
              </a:rPr>
              <a:t>Understanding the Reporting System for Educators </a:t>
            </a:r>
            <a:r>
              <a:rPr lang="en-US" i="1">
                <a:latin typeface="Tahoma"/>
                <a:ea typeface="Tahoma"/>
                <a:cs typeface="Tahoma"/>
              </a:rPr>
              <a:t>or </a:t>
            </a:r>
            <a:r>
              <a:rPr lang="en-US" b="1" i="1">
                <a:latin typeface="Tahoma"/>
                <a:ea typeface="Tahoma"/>
                <a:cs typeface="Tahoma"/>
              </a:rPr>
              <a:t>Understanding the Reporting System for Educators </a:t>
            </a:r>
            <a:r>
              <a:rPr lang="en-US">
                <a:latin typeface="Tahoma"/>
                <a:ea typeface="Tahoma"/>
                <a:cs typeface="Tahoma"/>
              </a:rPr>
              <a:t>through the following link:</a:t>
            </a:r>
          </a:p>
          <a:p>
            <a:pPr marL="285750" indent="-285750">
              <a:spcAft>
                <a:spcPts val="600"/>
              </a:spcAft>
              <a:buClr>
                <a:schemeClr val="accent1"/>
              </a:buClr>
              <a:buFont typeface="Wingdings" pitchFamily="2" charset="2"/>
              <a:buChar char="§"/>
            </a:pPr>
            <a:r>
              <a:rPr lang="en-US" sz="1600">
                <a:latin typeface="Tahoma"/>
                <a:ea typeface="Tahoma"/>
                <a:cs typeface="Tahoma"/>
                <a:hlinkClick r:id="rId3"/>
              </a:rPr>
              <a:t>https://www.cde.ca.gov/ta/tg/sa/iavideoseries.asp</a:t>
            </a:r>
            <a:r>
              <a:rPr lang="en-US" sz="1600" b="1">
                <a:latin typeface="Tahoma"/>
                <a:ea typeface="Tahoma"/>
                <a:cs typeface="Tahoma"/>
              </a:rPr>
              <a:t> </a:t>
            </a:r>
            <a:endParaRPr lang="en-US" sz="1600" b="1">
              <a:latin typeface="Tahoma" panose="020B0604030504040204" pitchFamily="34" charset="0"/>
              <a:ea typeface="Tahoma" panose="020B0604030504040204" pitchFamily="34" charset="0"/>
              <a:cs typeface="Tahoma" panose="020B0604030504040204" pitchFamily="34" charset="0"/>
            </a:endParaRPr>
          </a:p>
          <a:p>
            <a:pPr marL="285750" indent="-285750">
              <a:spcAft>
                <a:spcPts val="600"/>
              </a:spcAft>
              <a:buClr>
                <a:schemeClr val="accent1"/>
              </a:buClr>
              <a:buFont typeface="Wingdings" pitchFamily="2" charset="2"/>
              <a:buChar char="§"/>
            </a:pPr>
            <a:endParaRPr lang="en-US" sz="1600" b="1">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40080BD7-628E-C4AB-B6BB-A8A25DE73603}"/>
              </a:ext>
            </a:extLst>
          </p:cNvPr>
          <p:cNvSpPr txBox="1"/>
          <p:nvPr/>
        </p:nvSpPr>
        <p:spPr>
          <a:xfrm>
            <a:off x="491924" y="895283"/>
            <a:ext cx="8229599" cy="400110"/>
          </a:xfrm>
          <a:prstGeom prst="rect">
            <a:avLst/>
          </a:prstGeom>
          <a:noFill/>
        </p:spPr>
        <p:txBody>
          <a:bodyPr wrap="square" lIns="91440" tIns="45720" rIns="91440" bIns="45720" rtlCol="0" anchor="t">
            <a:spAutoFit/>
          </a:bodyPr>
          <a:lstStyle/>
          <a:p>
            <a:pPr algn="ctr">
              <a:spcAft>
                <a:spcPts val="300"/>
              </a:spcAft>
            </a:pPr>
            <a:r>
              <a:rPr lang="en-US" sz="2000" b="1">
                <a:latin typeface="Poppinns"/>
                <a:ea typeface="Tahoma"/>
                <a:cs typeface="Tahoma"/>
              </a:rPr>
              <a:t>Module 5a: </a:t>
            </a:r>
            <a:r>
              <a:rPr lang="en-US" sz="2000" b="1" i="1">
                <a:latin typeface="Poppinns"/>
                <a:ea typeface="Tahoma"/>
                <a:cs typeface="Tahoma"/>
              </a:rPr>
              <a:t>Understanding the Reporting System for Educators</a:t>
            </a:r>
            <a:endParaRPr lang="en-US" sz="2000" b="1">
              <a:latin typeface="Poppinns"/>
              <a:ea typeface="Tahoma"/>
              <a:cs typeface="Tahoma"/>
            </a:endParaRPr>
          </a:p>
        </p:txBody>
      </p:sp>
      <p:sp>
        <p:nvSpPr>
          <p:cNvPr id="8" name="TextBox 7">
            <a:extLst>
              <a:ext uri="{FF2B5EF4-FFF2-40B4-BE49-F238E27FC236}">
                <a16:creationId xmlns:a16="http://schemas.microsoft.com/office/drawing/2014/main" id="{29E89FD7-25BC-5A39-F9EF-76283ADBE78E}"/>
              </a:ext>
            </a:extLst>
          </p:cNvPr>
          <p:cNvSpPr txBox="1"/>
          <p:nvPr/>
        </p:nvSpPr>
        <p:spPr>
          <a:xfrm>
            <a:off x="304800" y="1449687"/>
            <a:ext cx="8534400" cy="894732"/>
          </a:xfrm>
          <a:prstGeom prst="rect">
            <a:avLst/>
          </a:prstGeom>
          <a:noFill/>
          <a:ln>
            <a:solidFill>
              <a:schemeClr val="tx1"/>
            </a:solidFill>
          </a:ln>
        </p:spPr>
        <p:txBody>
          <a:bodyPr wrap="square">
            <a:spAutoFit/>
          </a:bodyPr>
          <a:lstStyle/>
          <a:p>
            <a:pPr marL="171450" indent="-171450" algn="l">
              <a:lnSpc>
                <a:spcPct val="150000"/>
              </a:lnSpc>
              <a:buFont typeface="Arial" panose="020B0604020202020204" pitchFamily="34" charset="0"/>
              <a:buChar char="•"/>
            </a:pPr>
            <a:r>
              <a:rPr lang="en-US" sz="1200" b="0" i="0">
                <a:solidFill>
                  <a:srgbClr val="000000"/>
                </a:solidFill>
                <a:effectLst/>
                <a:latin typeface="Poppinns"/>
              </a:rPr>
              <a:t>Module five consists of two demonstration videos for the California Educator Reporting System (CERS). The first demonstration video is designed for educator use and the second video is designed for administrator use.</a:t>
            </a:r>
          </a:p>
          <a:p>
            <a:pPr marL="171450" indent="-171450" algn="l">
              <a:lnSpc>
                <a:spcPct val="150000"/>
              </a:lnSpc>
              <a:buFont typeface="Arial" panose="020B0604020202020204" pitchFamily="34" charset="0"/>
              <a:buChar char="•"/>
            </a:pPr>
            <a:r>
              <a:rPr lang="en-US" sz="1200" b="0" i="0">
                <a:solidFill>
                  <a:srgbClr val="000000"/>
                </a:solidFill>
                <a:effectLst/>
                <a:latin typeface="Poppinns"/>
              </a:rPr>
              <a:t>This ten-minute video demonstrates how educators can use CERS to view item-, student-, and group-level assessment results data.</a:t>
            </a:r>
          </a:p>
        </p:txBody>
      </p:sp>
    </p:spTree>
    <p:extLst>
      <p:ext uri="{BB962C8B-B14F-4D97-AF65-F5344CB8AC3E}">
        <p14:creationId xmlns:p14="http://schemas.microsoft.com/office/powerpoint/2010/main" val="26522844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spcFirstLastPara="1" wrap="square" lIns="68580" tIns="34290" rIns="68580" bIns="34290" anchor="ctr" anchorCtr="0">
            <a:normAutofit fontScale="90000"/>
          </a:bodyPr>
          <a:lstStyle/>
          <a:p>
            <a:br>
              <a:rPr lang="en-US"/>
            </a:br>
            <a:r>
              <a:rPr lang="en-US"/>
              <a:t>Action Items</a:t>
            </a:r>
            <a:br>
              <a:rPr lang="en-US"/>
            </a:br>
            <a:endParaRPr lang="en-US">
              <a:latin typeface="Tahoma"/>
              <a:ea typeface="Tahoma"/>
              <a:cs typeface="Tahoma"/>
            </a:endParaRPr>
          </a:p>
        </p:txBody>
      </p:sp>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lvl="4" indent="-258128">
              <a:buClr>
                <a:srgbClr val="4472C4">
                  <a:lumMod val="20000"/>
                  <a:lumOff val="80000"/>
                </a:srgbClr>
              </a:buClr>
              <a:buFont typeface="Tw Cen MT"/>
              <a:buAutoNum type="romanLcPeriod"/>
            </a:pPr>
            <a:endParaRPr lang="en-US"/>
          </a:p>
          <a:p>
            <a:pPr lvl="2" indent="-303371"/>
            <a:endParaRPr lang="en-US"/>
          </a:p>
        </p:txBody>
      </p:sp>
      <p:sp>
        <p:nvSpPr>
          <p:cNvPr id="7" name="Footer Placeholder 6">
            <a:extLst>
              <a:ext uri="{FF2B5EF4-FFF2-40B4-BE49-F238E27FC236}">
                <a16:creationId xmlns:a16="http://schemas.microsoft.com/office/drawing/2014/main" id="{9C7E2F85-416E-40BF-7DBB-7794AAFA9394}"/>
              </a:ext>
            </a:extLst>
          </p:cNvPr>
          <p:cNvSpPr>
            <a:spLocks noGrp="1"/>
          </p:cNvSpPr>
          <p:nvPr>
            <p:ph type="ftr" sz="quarter" idx="11"/>
          </p:nvPr>
        </p:nvSpPr>
        <p:spPr/>
        <p:txBody>
          <a:bodyPr/>
          <a:lstStyle/>
          <a:p>
            <a:r>
              <a:rPr lang="en-US"/>
              <a:t>2023-24 CAASPP Fall Coordinator Training</a:t>
            </a:r>
          </a:p>
        </p:txBody>
      </p:sp>
      <p:sp>
        <p:nvSpPr>
          <p:cNvPr id="3" name="TextBox 2">
            <a:extLst>
              <a:ext uri="{FF2B5EF4-FFF2-40B4-BE49-F238E27FC236}">
                <a16:creationId xmlns:a16="http://schemas.microsoft.com/office/drawing/2014/main" id="{8251C85B-8BA1-5301-FA54-65C810714AD7}"/>
              </a:ext>
            </a:extLst>
          </p:cNvPr>
          <p:cNvSpPr txBox="1"/>
          <p:nvPr/>
        </p:nvSpPr>
        <p:spPr>
          <a:xfrm>
            <a:off x="310703" y="950622"/>
            <a:ext cx="8450150" cy="25423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lnSpc>
                <a:spcPct val="150000"/>
              </a:lnSpc>
              <a:buFont typeface="+mj-lt"/>
              <a:buAutoNum type="arabicPeriod"/>
            </a:pPr>
            <a:r>
              <a:rPr lang="en-US" sz="1800">
                <a:latin typeface="Poppinns"/>
                <a:ea typeface="Tahoma" panose="020B0604030504040204" pitchFamily="34" charset="0"/>
                <a:cs typeface="Arial" panose="020B0604020202020204" pitchFamily="34" charset="0"/>
              </a:rPr>
              <a:t>Become familiar with the steps and procedures for accessing and navigating the IA Reporting System (CERS)</a:t>
            </a:r>
          </a:p>
          <a:p>
            <a:pPr marL="514350" indent="-514350">
              <a:lnSpc>
                <a:spcPct val="150000"/>
              </a:lnSpc>
              <a:buFont typeface="+mj-lt"/>
              <a:buAutoNum type="arabicPeriod"/>
            </a:pPr>
            <a:r>
              <a:rPr lang="en-US" sz="1800">
                <a:latin typeface="Poppinns"/>
                <a:ea typeface="Tahoma" panose="020B0604030504040204" pitchFamily="34" charset="0"/>
                <a:cs typeface="Arial" panose="020B0604020202020204" pitchFamily="34" charset="0"/>
              </a:rPr>
              <a:t>Prepare and facilitate the professional development session for your teachers around accessing of the IAB score reports</a:t>
            </a:r>
          </a:p>
          <a:p>
            <a:pPr marL="514350" indent="-514350">
              <a:lnSpc>
                <a:spcPct val="150000"/>
              </a:lnSpc>
              <a:buFont typeface="+mj-lt"/>
              <a:buAutoNum type="arabicPeriod"/>
            </a:pPr>
            <a:r>
              <a:rPr lang="en-US" sz="1800" dirty="0">
                <a:latin typeface="Poppinns"/>
                <a:ea typeface="Tahoma" panose="020B0604030504040204" pitchFamily="34" charset="0"/>
                <a:cs typeface="Arial" panose="020B0604020202020204" pitchFamily="34" charset="0"/>
              </a:rPr>
              <a:t>___________________________________________________________________</a:t>
            </a:r>
          </a:p>
          <a:p>
            <a:pPr marL="514350" indent="-514350">
              <a:lnSpc>
                <a:spcPct val="150000"/>
              </a:lnSpc>
              <a:buFont typeface="+mj-lt"/>
              <a:buAutoNum type="arabicPeriod"/>
            </a:pPr>
            <a:r>
              <a:rPr lang="en-US" sz="1800" dirty="0">
                <a:latin typeface="Poppinns"/>
                <a:ea typeface="Tahoma" panose="020B0604030504040204" pitchFamily="34" charset="0"/>
                <a:cs typeface="Arial" panose="020B0604020202020204" pitchFamily="34" charset="0"/>
              </a:rPr>
              <a:t>___________________________________________________________________</a:t>
            </a:r>
            <a:endParaRPr lang="en-US" sz="1800">
              <a:latin typeface="Poppinns"/>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9153010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7BA2D89-52E9-26C7-740F-07D6C151E566}"/>
              </a:ext>
            </a:extLst>
          </p:cNvPr>
          <p:cNvSpPr>
            <a:spLocks noGrp="1"/>
          </p:cNvSpPr>
          <p:nvPr>
            <p:ph type="ftr" sz="quarter" idx="11"/>
          </p:nvPr>
        </p:nvSpPr>
        <p:spPr/>
        <p:txBody>
          <a:bodyPr/>
          <a:lstStyle/>
          <a:p>
            <a:r>
              <a:rPr lang="en-US"/>
              <a:t>2023-24 CAASPP Fall Coordinator Training</a:t>
            </a:r>
          </a:p>
        </p:txBody>
      </p:sp>
      <p:sp>
        <p:nvSpPr>
          <p:cNvPr id="6" name="Text Placeholder 1">
            <a:extLst>
              <a:ext uri="{FF2B5EF4-FFF2-40B4-BE49-F238E27FC236}">
                <a16:creationId xmlns:a16="http://schemas.microsoft.com/office/drawing/2014/main" id="{9E085D76-8935-5489-07A5-4EF83CBEE64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General </a:t>
            </a:r>
            <a:r>
              <a:rPr lang="en-US" dirty="0">
                <a:latin typeface="Poppins"/>
                <a:cs typeface="Poppins"/>
              </a:rPr>
              <a:t>Section</a:t>
            </a:r>
            <a:endParaRPr lang="en-US"/>
          </a:p>
        </p:txBody>
      </p:sp>
      <p:sp>
        <p:nvSpPr>
          <p:cNvPr id="8" name="Text Placeholder 2">
            <a:extLst>
              <a:ext uri="{FF2B5EF4-FFF2-40B4-BE49-F238E27FC236}">
                <a16:creationId xmlns:a16="http://schemas.microsoft.com/office/drawing/2014/main" id="{BC6D1299-7650-5F36-12EC-937F326A3C8C}"/>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Crisis Alert Response System (CARS)</a:t>
            </a:r>
          </a:p>
          <a:p>
            <a:pPr marL="457200" indent="-457200">
              <a:spcAft>
                <a:spcPts val="600"/>
              </a:spcAft>
              <a:buClr>
                <a:schemeClr val="bg1"/>
              </a:buClr>
              <a:buFont typeface="Wingdings" panose="05000000000000000000" pitchFamily="2" charset="2"/>
              <a:buChar char="þ"/>
            </a:pPr>
            <a:r>
              <a:rPr lang="en-US" b="0">
                <a:latin typeface="Poppins"/>
                <a:cs typeface="Poppins"/>
              </a:rPr>
              <a:t>State Audits</a:t>
            </a:r>
          </a:p>
        </p:txBody>
      </p:sp>
    </p:spTree>
    <p:extLst>
      <p:ext uri="{BB962C8B-B14F-4D97-AF65-F5344CB8AC3E}">
        <p14:creationId xmlns:p14="http://schemas.microsoft.com/office/powerpoint/2010/main" val="250086174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spcFirstLastPara="1" wrap="square" lIns="68580" tIns="34290" rIns="68580" bIns="34290" anchor="b" anchorCtr="0">
            <a:normAutofit/>
          </a:bodyPr>
          <a:lstStyle/>
          <a:p>
            <a:r>
              <a:rPr lang="en-US"/>
              <a:t>Crisis Alert Response System (CARS)</a:t>
            </a:r>
          </a:p>
        </p:txBody>
      </p:sp>
      <p:sp>
        <p:nvSpPr>
          <p:cNvPr id="3" name="Text Placeholder 2"/>
          <p:cNvSpPr>
            <a:spLocks noGrp="1"/>
          </p:cNvSpPr>
          <p:nvPr>
            <p:ph type="body" idx="13"/>
          </p:nvPr>
        </p:nvSpPr>
        <p:spPr/>
        <p:txBody>
          <a:bodyPr spcFirstLastPara="1" wrap="square" lIns="68580" tIns="34290" rIns="68580" bIns="34290" anchor="t" anchorCtr="0">
            <a:normAutofit lnSpcReduction="10000"/>
          </a:bodyPr>
          <a:lstStyle/>
          <a:p>
            <a:pPr>
              <a:spcAft>
                <a:spcPts val="225"/>
              </a:spcAft>
            </a:pPr>
            <a:r>
              <a:rPr lang="en-US" sz="1600">
                <a:latin typeface="Poppins"/>
                <a:ea typeface="Tahoma"/>
                <a:cs typeface="Calibri"/>
              </a:rPr>
              <a:t>State Scorers identify Writing responses (or digital notes) that indicate:</a:t>
            </a:r>
          </a:p>
          <a:p>
            <a:pPr lvl="1">
              <a:spcAft>
                <a:spcPts val="225"/>
              </a:spcAft>
            </a:pPr>
            <a:r>
              <a:rPr lang="en-US" sz="1400">
                <a:latin typeface="Poppins"/>
                <a:ea typeface="Tahoma"/>
                <a:cs typeface="Calibri"/>
              </a:rPr>
              <a:t>Abuse</a:t>
            </a:r>
          </a:p>
          <a:p>
            <a:pPr lvl="1">
              <a:spcAft>
                <a:spcPts val="225"/>
              </a:spcAft>
            </a:pPr>
            <a:r>
              <a:rPr lang="en-US" sz="1400">
                <a:latin typeface="Poppins"/>
                <a:ea typeface="Tahoma"/>
                <a:cs typeface="Calibri"/>
              </a:rPr>
              <a:t>Bullying</a:t>
            </a:r>
          </a:p>
          <a:p>
            <a:pPr lvl="1">
              <a:spcAft>
                <a:spcPts val="225"/>
              </a:spcAft>
            </a:pPr>
            <a:r>
              <a:rPr lang="en-US" sz="1400">
                <a:latin typeface="Poppins"/>
                <a:ea typeface="Tahoma"/>
                <a:cs typeface="Calibri"/>
              </a:rPr>
              <a:t>Trauma</a:t>
            </a:r>
          </a:p>
          <a:p>
            <a:pPr lvl="1">
              <a:spcAft>
                <a:spcPts val="225"/>
              </a:spcAft>
            </a:pPr>
            <a:r>
              <a:rPr lang="en-US" sz="1400">
                <a:latin typeface="Poppins"/>
                <a:ea typeface="Tahoma"/>
                <a:cs typeface="Calibri"/>
              </a:rPr>
              <a:t>Threats</a:t>
            </a:r>
          </a:p>
          <a:p>
            <a:pPr lvl="1">
              <a:spcAft>
                <a:spcPts val="225"/>
              </a:spcAft>
            </a:pPr>
            <a:r>
              <a:rPr lang="en-US" sz="1400">
                <a:latin typeface="Poppins"/>
                <a:ea typeface="Tahoma"/>
                <a:cs typeface="Calibri"/>
              </a:rPr>
              <a:t>Key words (die, kill, etc.)</a:t>
            </a:r>
          </a:p>
          <a:p>
            <a:pPr>
              <a:spcAft>
                <a:spcPts val="225"/>
              </a:spcAft>
            </a:pPr>
            <a:r>
              <a:rPr lang="en-US" sz="1600">
                <a:latin typeface="Poppins"/>
                <a:ea typeface="Tahoma"/>
                <a:cs typeface="Calibri"/>
              </a:rPr>
              <a:t>The Alerts are sent to the Superintendent and the Student Testing Branch.</a:t>
            </a:r>
            <a:endParaRPr lang="en-US" sz="1600">
              <a:latin typeface="Poppins"/>
            </a:endParaRPr>
          </a:p>
          <a:p>
            <a:pPr>
              <a:spcAft>
                <a:spcPts val="225"/>
              </a:spcAft>
            </a:pPr>
            <a:r>
              <a:rPr lang="en-US" sz="1600">
                <a:latin typeface="Poppins"/>
                <a:ea typeface="Tahoma"/>
                <a:cs typeface="Calibri"/>
              </a:rPr>
              <a:t>The Student Testing Branch contacts the Principal, Student Health and Human Services, and Region Administrator of Operations via email. </a:t>
            </a:r>
            <a:endParaRPr lang="en-US" sz="1600">
              <a:highlight>
                <a:srgbClr val="FFFF00"/>
              </a:highlight>
              <a:latin typeface="Poppins"/>
            </a:endParaRPr>
          </a:p>
          <a:p>
            <a:pPr>
              <a:spcAft>
                <a:spcPts val="225"/>
              </a:spcAft>
            </a:pPr>
            <a:r>
              <a:rPr lang="en-US" sz="1600">
                <a:latin typeface="Poppins"/>
                <a:ea typeface="Tahoma"/>
                <a:cs typeface="Calibri"/>
              </a:rPr>
              <a:t>Following District protocols, a school counselor or other designated staff member must speak to the student.</a:t>
            </a:r>
          </a:p>
          <a:p>
            <a:pPr>
              <a:spcAft>
                <a:spcPts val="225"/>
              </a:spcAft>
            </a:pPr>
            <a:r>
              <a:rPr lang="en-US" sz="1600">
                <a:latin typeface="Poppins"/>
                <a:ea typeface="Tahoma"/>
                <a:cs typeface="Calibri"/>
              </a:rPr>
              <a:t>Principal must EMAIL the Student Testing Branch when the situation has been addressed.</a:t>
            </a:r>
          </a:p>
          <a:p>
            <a:pPr lvl="1">
              <a:spcAft>
                <a:spcPts val="225"/>
              </a:spcAft>
            </a:pPr>
            <a:r>
              <a:rPr lang="en-US" sz="1400">
                <a:latin typeface="Poppins"/>
                <a:ea typeface="Tahoma"/>
                <a:cs typeface="Calibri"/>
              </a:rPr>
              <a:t>The state will continue to send Alerts to the Superintendent until the Principal completes this step</a:t>
            </a:r>
            <a:r>
              <a:rPr lang="en-US" sz="1200">
                <a:latin typeface="Poppins"/>
                <a:ea typeface="Tahoma"/>
                <a:cs typeface="Calibri"/>
              </a:rPr>
              <a:t>.</a:t>
            </a:r>
          </a:p>
        </p:txBody>
      </p:sp>
      <p:sp>
        <p:nvSpPr>
          <p:cNvPr id="7" name="Footer Placeholder 6">
            <a:extLst>
              <a:ext uri="{FF2B5EF4-FFF2-40B4-BE49-F238E27FC236}">
                <a16:creationId xmlns:a16="http://schemas.microsoft.com/office/drawing/2014/main" id="{929BF10F-EEDB-26CE-BC64-123E1BD80D8A}"/>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34090569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271E72-70C1-480E-B17E-29E9D066EEE8}"/>
              </a:ext>
            </a:extLst>
          </p:cNvPr>
          <p:cNvSpPr>
            <a:spLocks noGrp="1"/>
          </p:cNvSpPr>
          <p:nvPr>
            <p:ph type="title"/>
          </p:nvPr>
        </p:nvSpPr>
        <p:spPr>
          <a:prstGeom prst="rect">
            <a:avLst/>
          </a:prstGeom>
        </p:spPr>
        <p:txBody>
          <a:bodyPr lIns="68580" tIns="34290" rIns="68580" bIns="34290" anchor="ctr">
            <a:normAutofit/>
          </a:bodyPr>
          <a:lstStyle/>
          <a:p>
            <a:r>
              <a:rPr lang="en-US">
                <a:latin typeface="Poppins" panose="00000500000000000000" pitchFamily="2" charset="0"/>
                <a:ea typeface="Tahoma"/>
                <a:cs typeface="Poppins" panose="00000500000000000000" pitchFamily="2" charset="0"/>
              </a:rPr>
              <a:t>Testing Audits</a:t>
            </a:r>
            <a:endParaRPr lang="en-US">
              <a:latin typeface="Poppins" panose="00000500000000000000" pitchFamily="2" charset="0"/>
              <a:cs typeface="Poppins" panose="00000500000000000000" pitchFamily="2" charset="0"/>
            </a:endParaRPr>
          </a:p>
        </p:txBody>
      </p:sp>
      <p:sp>
        <p:nvSpPr>
          <p:cNvPr id="2" name="Text Placeholder 1">
            <a:extLst>
              <a:ext uri="{FF2B5EF4-FFF2-40B4-BE49-F238E27FC236}">
                <a16:creationId xmlns:a16="http://schemas.microsoft.com/office/drawing/2014/main" id="{07A6F96A-01E6-289C-D2A0-D3B400DABB7E}"/>
              </a:ext>
            </a:extLst>
          </p:cNvPr>
          <p:cNvSpPr>
            <a:spLocks noGrp="1"/>
          </p:cNvSpPr>
          <p:nvPr>
            <p:ph type="body" idx="1"/>
          </p:nvPr>
        </p:nvSpPr>
        <p:spPr>
          <a:xfrm>
            <a:off x="412553" y="935691"/>
            <a:ext cx="4908000" cy="3768622"/>
          </a:xfrm>
        </p:spPr>
        <p:txBody>
          <a:bodyPr/>
          <a:lstStyle/>
          <a:p>
            <a:pPr>
              <a:spcAft>
                <a:spcPts val="375"/>
              </a:spcAft>
            </a:pPr>
            <a:r>
              <a:rPr lang="en-US" sz="1800">
                <a:latin typeface="Poppins"/>
                <a:cs typeface="Calibri"/>
              </a:rPr>
              <a:t>Three Audit Blocks  </a:t>
            </a:r>
            <a:endParaRPr lang="en-US"/>
          </a:p>
          <a:p>
            <a:pPr lvl="1">
              <a:spcAft>
                <a:spcPts val="375"/>
              </a:spcAft>
              <a:buFont typeface="Courier New" panose="020B0604020202020204" pitchFamily="34" charset="0"/>
              <a:buChar char="o"/>
            </a:pPr>
            <a:r>
              <a:rPr lang="en-US" sz="1700">
                <a:latin typeface="Poppins"/>
                <a:cs typeface="Calibri"/>
              </a:rPr>
              <a:t>Fall/Winter, 2023</a:t>
            </a:r>
          </a:p>
          <a:p>
            <a:pPr lvl="1">
              <a:spcAft>
                <a:spcPts val="375"/>
              </a:spcAft>
              <a:buFont typeface="Courier New" panose="020B0604020202020204" pitchFamily="34" charset="0"/>
              <a:buChar char="o"/>
            </a:pPr>
            <a:r>
              <a:rPr lang="en-US" sz="1700">
                <a:latin typeface="Poppins"/>
                <a:cs typeface="Calibri"/>
              </a:rPr>
              <a:t>Winter/Spring, 2023/2024</a:t>
            </a:r>
          </a:p>
          <a:p>
            <a:pPr lvl="1">
              <a:spcAft>
                <a:spcPts val="375"/>
              </a:spcAft>
              <a:buFont typeface="Courier New" panose="020B0604020202020204" pitchFamily="34" charset="0"/>
              <a:buChar char="o"/>
            </a:pPr>
            <a:r>
              <a:rPr lang="en-US" sz="1700">
                <a:latin typeface="Poppins"/>
                <a:cs typeface="Calibri"/>
              </a:rPr>
              <a:t>Spring 2024</a:t>
            </a:r>
          </a:p>
          <a:p>
            <a:pPr>
              <a:spcAft>
                <a:spcPts val="375"/>
              </a:spcAft>
            </a:pPr>
            <a:r>
              <a:rPr lang="en-US" sz="1800">
                <a:latin typeface="Poppins"/>
                <a:cs typeface="Calibri"/>
              </a:rPr>
              <a:t>Testing Programs to be Audited</a:t>
            </a:r>
          </a:p>
          <a:p>
            <a:pPr lvl="1">
              <a:spcAft>
                <a:spcPts val="375"/>
              </a:spcAft>
            </a:pPr>
            <a:r>
              <a:rPr lang="en-US" sz="1700">
                <a:latin typeface="Poppins"/>
                <a:cs typeface="Calibri"/>
              </a:rPr>
              <a:t>ELPAC</a:t>
            </a:r>
          </a:p>
          <a:p>
            <a:pPr lvl="1">
              <a:spcAft>
                <a:spcPts val="375"/>
              </a:spcAft>
            </a:pPr>
            <a:r>
              <a:rPr lang="en-US" sz="1700">
                <a:latin typeface="Poppins"/>
                <a:cs typeface="Calibri"/>
              </a:rPr>
              <a:t>CAASPP </a:t>
            </a:r>
          </a:p>
          <a:p>
            <a:pPr lvl="1">
              <a:spcAft>
                <a:spcPts val="375"/>
              </a:spcAft>
            </a:pPr>
            <a:r>
              <a:rPr lang="en-US" sz="1700">
                <a:latin typeface="Poppins"/>
                <a:cs typeface="Calibri"/>
              </a:rPr>
              <a:t>Interim Assessments</a:t>
            </a:r>
            <a:endParaRPr lang="en-US" sz="1700">
              <a:latin typeface="Poppins"/>
            </a:endParaRPr>
          </a:p>
        </p:txBody>
      </p:sp>
      <p:sp>
        <p:nvSpPr>
          <p:cNvPr id="3" name="Rectangle 2"/>
          <p:cNvSpPr/>
          <p:nvPr/>
        </p:nvSpPr>
        <p:spPr>
          <a:xfrm>
            <a:off x="412553" y="4352687"/>
            <a:ext cx="8330853" cy="253916"/>
          </a:xfrm>
          <a:prstGeom prst="rect">
            <a:avLst/>
          </a:prstGeom>
          <a:solidFill>
            <a:srgbClr val="FFFF00"/>
          </a:solidFill>
          <a:ln>
            <a:solidFill>
              <a:schemeClr val="tx1"/>
            </a:solidFill>
          </a:ln>
        </p:spPr>
        <p:txBody>
          <a:bodyPr wrap="square" lIns="68580" tIns="34290" rIns="68580" bIns="34290" anchor="t">
            <a:spAutoFit/>
          </a:bodyPr>
          <a:lstStyle/>
          <a:p>
            <a:pPr algn="ctr"/>
            <a:r>
              <a:rPr lang="en-US" sz="1200" b="1">
                <a:latin typeface="Poppins"/>
                <a:cs typeface="Calibri"/>
              </a:rPr>
              <a:t>STB will contact the school Principal and the CAASPP &amp; ELPAC Coordinators with detailed information.</a:t>
            </a:r>
          </a:p>
        </p:txBody>
      </p:sp>
      <p:pic>
        <p:nvPicPr>
          <p:cNvPr id="5" name="Picture 4" descr="A 3d person holding a magnifying glass&#10;&#10;Description automatically generated with medium confidence">
            <a:extLst>
              <a:ext uri="{FF2B5EF4-FFF2-40B4-BE49-F238E27FC236}">
                <a16:creationId xmlns:a16="http://schemas.microsoft.com/office/drawing/2014/main" id="{84B8472F-C4FB-DA39-792A-090852CA9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419" y="965424"/>
            <a:ext cx="2270872" cy="2130098"/>
          </a:xfrm>
          <a:prstGeom prst="rect">
            <a:avLst/>
          </a:prstGeom>
          <a:ln>
            <a:solidFill>
              <a:schemeClr val="tx1"/>
            </a:solidFill>
          </a:ln>
        </p:spPr>
      </p:pic>
      <p:sp>
        <p:nvSpPr>
          <p:cNvPr id="8" name="Footer Placeholder 7">
            <a:extLst>
              <a:ext uri="{FF2B5EF4-FFF2-40B4-BE49-F238E27FC236}">
                <a16:creationId xmlns:a16="http://schemas.microsoft.com/office/drawing/2014/main" id="{CE111413-87DF-FF7E-A33F-685C7503BBC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2954493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descr="A screenshot of a web page&#10;&#10;Description automatically generated">
            <a:extLst>
              <a:ext uri="{FF2B5EF4-FFF2-40B4-BE49-F238E27FC236}">
                <a16:creationId xmlns:a16="http://schemas.microsoft.com/office/drawing/2014/main" id="{74373488-5E5F-4F28-13EF-1EEA3ED1EA6B}"/>
              </a:ext>
            </a:extLst>
          </p:cNvPr>
          <p:cNvPicPr>
            <a:picLocks noChangeAspect="1"/>
          </p:cNvPicPr>
          <p:nvPr/>
        </p:nvPicPr>
        <p:blipFill>
          <a:blip r:embed="rId3"/>
          <a:stretch>
            <a:fillRect/>
          </a:stretch>
        </p:blipFill>
        <p:spPr>
          <a:xfrm>
            <a:off x="3815266" y="1243681"/>
            <a:ext cx="3733427" cy="1915232"/>
          </a:xfrm>
          <a:prstGeom prst="rect">
            <a:avLst/>
          </a:prstGeom>
          <a:ln>
            <a:solidFill>
              <a:schemeClr val="tx1"/>
            </a:solidFill>
          </a:ln>
        </p:spPr>
      </p:pic>
      <p:sp>
        <p:nvSpPr>
          <p:cNvPr id="2" name="Title 1">
            <a:extLst>
              <a:ext uri="{FF2B5EF4-FFF2-40B4-BE49-F238E27FC236}">
                <a16:creationId xmlns:a16="http://schemas.microsoft.com/office/drawing/2014/main" id="{302F9A58-1CEC-DADE-AE76-CD988A55E57D}"/>
              </a:ext>
            </a:extLst>
          </p:cNvPr>
          <p:cNvSpPr>
            <a:spLocks noGrp="1"/>
          </p:cNvSpPr>
          <p:nvPr>
            <p:ph type="title"/>
          </p:nvPr>
        </p:nvSpPr>
        <p:spPr>
          <a:noFill/>
        </p:spPr>
        <p:txBody>
          <a:bodyPr spcFirstLastPara="1" wrap="square" lIns="68580" tIns="34290" rIns="68580" bIns="34290" anchor="ctr" anchorCtr="0">
            <a:normAutofit fontScale="90000"/>
          </a:bodyPr>
          <a:lstStyle/>
          <a:p>
            <a:r>
              <a:rPr lang="en-US"/>
              <a:t>2023-24 Feedback &amp; Acknowledgement Form</a:t>
            </a:r>
          </a:p>
        </p:txBody>
      </p:sp>
      <p:sp>
        <p:nvSpPr>
          <p:cNvPr id="8" name="Speech Bubble: Rectangle 7">
            <a:extLst>
              <a:ext uri="{FF2B5EF4-FFF2-40B4-BE49-F238E27FC236}">
                <a16:creationId xmlns:a16="http://schemas.microsoft.com/office/drawing/2014/main" id="{0D45D556-444C-0ADC-DDE4-1E174CB41AAE}"/>
              </a:ext>
            </a:extLst>
          </p:cNvPr>
          <p:cNvSpPr/>
          <p:nvPr/>
        </p:nvSpPr>
        <p:spPr>
          <a:xfrm>
            <a:off x="279461" y="2542046"/>
            <a:ext cx="2519234" cy="625520"/>
          </a:xfrm>
          <a:prstGeom prst="wedgeRectCallout">
            <a:avLst>
              <a:gd name="adj1" fmla="val 79951"/>
              <a:gd name="adj2" fmla="val -24883"/>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00">
                <a:solidFill>
                  <a:srgbClr val="000000"/>
                </a:solidFill>
                <a:latin typeface="Poppins"/>
                <a:ea typeface="Arial"/>
                <a:cs typeface="Arial"/>
              </a:rPr>
              <a:t>2. Launch and complete the Feedback and Acknowledgement Form​</a:t>
            </a:r>
            <a:endParaRPr lang="en-US" sz="1200" b="1">
              <a:solidFill>
                <a:schemeClr val="tx1"/>
              </a:solidFill>
              <a:latin typeface="Poppins"/>
            </a:endParaRPr>
          </a:p>
        </p:txBody>
      </p:sp>
      <p:sp>
        <p:nvSpPr>
          <p:cNvPr id="14" name="Rectangle 13">
            <a:extLst>
              <a:ext uri="{FF2B5EF4-FFF2-40B4-BE49-F238E27FC236}">
                <a16:creationId xmlns:a16="http://schemas.microsoft.com/office/drawing/2014/main" id="{B648B19D-A72F-27A2-8D9C-ACAA9E4B32D9}"/>
              </a:ext>
            </a:extLst>
          </p:cNvPr>
          <p:cNvSpPr/>
          <p:nvPr/>
        </p:nvSpPr>
        <p:spPr>
          <a:xfrm>
            <a:off x="3862339" y="1745196"/>
            <a:ext cx="3684649" cy="598014"/>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F54107D6-FF7B-1E6B-BE2A-50ECA624B7E8}"/>
              </a:ext>
            </a:extLst>
          </p:cNvPr>
          <p:cNvSpPr/>
          <p:nvPr/>
        </p:nvSpPr>
        <p:spPr>
          <a:xfrm>
            <a:off x="3862339" y="2375066"/>
            <a:ext cx="3684649" cy="603287"/>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Footer Placeholder 4">
            <a:extLst>
              <a:ext uri="{FF2B5EF4-FFF2-40B4-BE49-F238E27FC236}">
                <a16:creationId xmlns:a16="http://schemas.microsoft.com/office/drawing/2014/main" id="{EDECB2A3-21B9-6034-E84C-111EF6C37CAB}"/>
              </a:ext>
            </a:extLst>
          </p:cNvPr>
          <p:cNvSpPr>
            <a:spLocks noGrp="1"/>
          </p:cNvSpPr>
          <p:nvPr>
            <p:ph type="ftr" sz="quarter" idx="11"/>
          </p:nvPr>
        </p:nvSpPr>
        <p:spPr/>
        <p:txBody>
          <a:bodyPr/>
          <a:lstStyle/>
          <a:p>
            <a:r>
              <a:rPr lang="en-US"/>
              <a:t>2023-24 CAASPP Fall Coordinator Training</a:t>
            </a:r>
          </a:p>
        </p:txBody>
      </p:sp>
      <p:sp>
        <p:nvSpPr>
          <p:cNvPr id="9" name="Speech Bubble: Rectangle 7">
            <a:extLst>
              <a:ext uri="{FF2B5EF4-FFF2-40B4-BE49-F238E27FC236}">
                <a16:creationId xmlns:a16="http://schemas.microsoft.com/office/drawing/2014/main" id="{91083284-0FA4-61C7-0F71-60D0F5AA9CA9}"/>
              </a:ext>
            </a:extLst>
          </p:cNvPr>
          <p:cNvSpPr/>
          <p:nvPr/>
        </p:nvSpPr>
        <p:spPr>
          <a:xfrm>
            <a:off x="318875" y="1673189"/>
            <a:ext cx="1930464" cy="536821"/>
          </a:xfrm>
          <a:prstGeom prst="wedgeRectCallout">
            <a:avLst>
              <a:gd name="adj1" fmla="val 116079"/>
              <a:gd name="adj2" fmla="val 25176"/>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257175" indent="-257175">
              <a:buAutoNum type="arabicPeriod"/>
            </a:pPr>
            <a:r>
              <a:rPr lang="en-US" sz="1200">
                <a:solidFill>
                  <a:srgbClr val="000000"/>
                </a:solidFill>
                <a:latin typeface="Poppins"/>
                <a:ea typeface="Arial"/>
                <a:cs typeface="Arial"/>
              </a:rPr>
              <a:t>Mark this Webinar COMPLETE​</a:t>
            </a:r>
            <a:endParaRPr lang="en-US" sz="1200" b="1">
              <a:solidFill>
                <a:schemeClr val="tx1"/>
              </a:solidFill>
              <a:latin typeface="Poppins"/>
            </a:endParaRPr>
          </a:p>
        </p:txBody>
      </p:sp>
      <p:sp>
        <p:nvSpPr>
          <p:cNvPr id="4" name="Rectangle 3">
            <a:extLst>
              <a:ext uri="{FF2B5EF4-FFF2-40B4-BE49-F238E27FC236}">
                <a16:creationId xmlns:a16="http://schemas.microsoft.com/office/drawing/2014/main" id="{101D980C-BFD1-2D16-408F-42F5BB4D21BF}"/>
              </a:ext>
            </a:extLst>
          </p:cNvPr>
          <p:cNvSpPr/>
          <p:nvPr/>
        </p:nvSpPr>
        <p:spPr>
          <a:xfrm>
            <a:off x="392847" y="4214739"/>
            <a:ext cx="8350559" cy="438582"/>
          </a:xfrm>
          <a:prstGeom prst="rect">
            <a:avLst/>
          </a:prstGeom>
          <a:solidFill>
            <a:srgbClr val="FFFF00"/>
          </a:solidFill>
          <a:ln>
            <a:solidFill>
              <a:schemeClr val="tx1"/>
            </a:solidFill>
          </a:ln>
        </p:spPr>
        <p:txBody>
          <a:bodyPr wrap="square" lIns="68580" tIns="34290" rIns="68580" bIns="34290" anchor="t">
            <a:spAutoFit/>
          </a:bodyPr>
          <a:lstStyle/>
          <a:p>
            <a:pPr algn="ctr"/>
            <a:r>
              <a:rPr lang="en-US" sz="1200" b="1">
                <a:solidFill>
                  <a:schemeClr val="tx1"/>
                </a:solidFill>
                <a:latin typeface="Poppins"/>
                <a:cs typeface="Poppins"/>
              </a:rPr>
              <a:t>Completion credit will be indicated in your </a:t>
            </a:r>
            <a:r>
              <a:rPr lang="en-US" sz="1200" b="1" err="1">
                <a:solidFill>
                  <a:schemeClr val="tx1"/>
                </a:solidFill>
                <a:latin typeface="Poppins"/>
                <a:cs typeface="Poppins"/>
              </a:rPr>
              <a:t>MyPLN</a:t>
            </a:r>
            <a:r>
              <a:rPr lang="en-US" sz="1200" b="1">
                <a:solidFill>
                  <a:schemeClr val="tx1"/>
                </a:solidFill>
                <a:latin typeface="Poppins"/>
                <a:cs typeface="Poppins"/>
              </a:rPr>
              <a:t> </a:t>
            </a:r>
            <a:r>
              <a:rPr lang="en-US" sz="1200" b="1" i="1">
                <a:solidFill>
                  <a:schemeClr val="tx1"/>
                </a:solidFill>
                <a:latin typeface="Poppins"/>
                <a:cs typeface="Poppins"/>
              </a:rPr>
              <a:t>Completed Transcript </a:t>
            </a:r>
            <a:r>
              <a:rPr lang="en-US" sz="1200" b="1">
                <a:solidFill>
                  <a:schemeClr val="tx1"/>
                </a:solidFill>
                <a:latin typeface="Poppins"/>
                <a:cs typeface="Poppins"/>
              </a:rPr>
              <a:t>after STB verifies your attendance.</a:t>
            </a:r>
            <a:endParaRPr lang="en-US" err="1">
              <a:solidFill>
                <a:schemeClr val="tx1"/>
              </a:solidFill>
            </a:endParaRPr>
          </a:p>
        </p:txBody>
      </p:sp>
    </p:spTree>
    <p:extLst>
      <p:ext uri="{BB962C8B-B14F-4D97-AF65-F5344CB8AC3E}">
        <p14:creationId xmlns:p14="http://schemas.microsoft.com/office/powerpoint/2010/main" val="349104456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F9A58-1CEC-DADE-AE76-CD988A55E57D}"/>
              </a:ext>
            </a:extLst>
          </p:cNvPr>
          <p:cNvSpPr>
            <a:spLocks noGrp="1"/>
          </p:cNvSpPr>
          <p:nvPr>
            <p:ph type="title"/>
          </p:nvPr>
        </p:nvSpPr>
        <p:spPr>
          <a:noFill/>
        </p:spPr>
        <p:txBody>
          <a:bodyPr spcFirstLastPara="1" wrap="square" lIns="68580" tIns="34290" rIns="68580" bIns="34290" anchor="ctr" anchorCtr="0">
            <a:normAutofit/>
          </a:bodyPr>
          <a:lstStyle/>
          <a:p>
            <a:pPr algn="ctr"/>
            <a:r>
              <a:rPr lang="en-US"/>
              <a:t>Support  Contact Information</a:t>
            </a:r>
          </a:p>
        </p:txBody>
      </p:sp>
      <p:sp>
        <p:nvSpPr>
          <p:cNvPr id="5" name="Footer Placeholder 4">
            <a:extLst>
              <a:ext uri="{FF2B5EF4-FFF2-40B4-BE49-F238E27FC236}">
                <a16:creationId xmlns:a16="http://schemas.microsoft.com/office/drawing/2014/main" id="{EDECB2A3-21B9-6034-E84C-111EF6C37CAB}"/>
              </a:ext>
            </a:extLst>
          </p:cNvPr>
          <p:cNvSpPr>
            <a:spLocks noGrp="1"/>
          </p:cNvSpPr>
          <p:nvPr>
            <p:ph type="ftr" sz="quarter" idx="11"/>
          </p:nvPr>
        </p:nvSpPr>
        <p:spPr/>
        <p:txBody>
          <a:bodyPr/>
          <a:lstStyle/>
          <a:p>
            <a:r>
              <a:rPr lang="en-US"/>
              <a:t>2023-24 CAASPP Fall Coordinator Training</a:t>
            </a:r>
          </a:p>
        </p:txBody>
      </p:sp>
      <p:sp>
        <p:nvSpPr>
          <p:cNvPr id="19" name="TextBox 18">
            <a:extLst>
              <a:ext uri="{FF2B5EF4-FFF2-40B4-BE49-F238E27FC236}">
                <a16:creationId xmlns:a16="http://schemas.microsoft.com/office/drawing/2014/main" id="{AFC952A0-2074-2C81-9571-644AF9563DFE}"/>
              </a:ext>
            </a:extLst>
          </p:cNvPr>
          <p:cNvSpPr txBox="1"/>
          <p:nvPr/>
        </p:nvSpPr>
        <p:spPr>
          <a:xfrm>
            <a:off x="168442" y="962176"/>
            <a:ext cx="8783054" cy="3754874"/>
          </a:xfrm>
          <a:prstGeom prst="rect">
            <a:avLst/>
          </a:prstGeom>
          <a:noFill/>
        </p:spPr>
        <p:txBody>
          <a:bodyPr wrap="square" lIns="91440" tIns="45720" rIns="91440" bIns="45720" anchor="t">
            <a:spAutoFit/>
          </a:bodyPr>
          <a:lstStyle/>
          <a:p>
            <a:pPr marL="0" indent="0" algn="ctr">
              <a:spcBef>
                <a:spcPts val="0"/>
              </a:spcBef>
              <a:buFontTx/>
              <a:buNone/>
              <a:defRPr/>
            </a:pPr>
            <a:r>
              <a:rPr lang="en-US" altLang="en-US" sz="1400" b="1">
                <a:solidFill>
                  <a:srgbClr val="000000"/>
                </a:solidFill>
                <a:latin typeface="Tahoma"/>
                <a:ea typeface="Tahoma"/>
                <a:cs typeface="Tahoma"/>
              </a:rPr>
              <a:t>CDE Interim Assessments Web Page</a:t>
            </a:r>
          </a:p>
          <a:p>
            <a:pPr marL="0" indent="0" algn="ctr">
              <a:spcBef>
                <a:spcPts val="0"/>
              </a:spcBef>
              <a:buNone/>
              <a:defRPr/>
            </a:pPr>
            <a:r>
              <a:rPr lang="en-US" altLang="en-US" sz="1400">
                <a:solidFill>
                  <a:srgbClr val="000000"/>
                </a:solidFill>
                <a:latin typeface="Tahoma"/>
                <a:ea typeface="Tahoma"/>
                <a:cs typeface="Tahoma"/>
                <a:hlinkClick r:id="rId3">
                  <a:extLst>
                    <a:ext uri="{A12FA001-AC4F-418D-AE19-62706E023703}">
                      <ahyp:hlinkClr xmlns:ahyp="http://schemas.microsoft.com/office/drawing/2018/hyperlinkcolor" val="tx"/>
                    </a:ext>
                  </a:extLst>
                </a:hlinkClick>
              </a:rPr>
              <a:t>http://www.cde.ca.</a:t>
            </a:r>
            <a:r>
              <a:rPr lang="en-US" altLang="en-US" sz="1400">
                <a:solidFill>
                  <a:srgbClr val="000000"/>
                </a:solidFill>
                <a:latin typeface="Tahoma"/>
                <a:ea typeface="Tahoma"/>
                <a:cs typeface="Tahoma"/>
                <a:hlinkClick r:id="rId3"/>
              </a:rPr>
              <a:t>gov</a:t>
            </a:r>
            <a:r>
              <a:rPr lang="en-US" altLang="en-US" sz="1400">
                <a:solidFill>
                  <a:srgbClr val="000000"/>
                </a:solidFill>
                <a:latin typeface="Tahoma"/>
                <a:ea typeface="Tahoma"/>
                <a:cs typeface="Tahoma"/>
                <a:hlinkClick r:id="rId3">
                  <a:extLst>
                    <a:ext uri="{A12FA001-AC4F-418D-AE19-62706E023703}">
                      <ahyp:hlinkClr xmlns:ahyp="http://schemas.microsoft.com/office/drawing/2018/hyperlinkcolor" val="tx"/>
                    </a:ext>
                  </a:extLst>
                </a:hlinkClick>
              </a:rPr>
              <a:t>/ta/tg/sa/sbacinterimassess.asp</a:t>
            </a:r>
            <a:endParaRPr lang="en-US" altLang="en-US" sz="1400">
              <a:solidFill>
                <a:srgbClr val="000000"/>
              </a:solidFill>
              <a:latin typeface="Tahoma"/>
              <a:ea typeface="Tahoma"/>
              <a:cs typeface="Tahoma"/>
            </a:endParaRPr>
          </a:p>
          <a:p>
            <a:pPr marL="0" indent="0" algn="ctr">
              <a:spcBef>
                <a:spcPts val="0"/>
              </a:spcBef>
              <a:buFontTx/>
              <a:buNone/>
            </a:pP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ts val="0"/>
              </a:spcBef>
              <a:buFontTx/>
              <a:buNone/>
            </a:pPr>
            <a:r>
              <a:rPr lang="en-US" altLang="en-US" sz="1400" b="1">
                <a:latin typeface="Tahoma"/>
                <a:ea typeface="Tahoma"/>
                <a:cs typeface="Tahoma"/>
              </a:rPr>
              <a:t>ETS CAASPP Web Site</a:t>
            </a:r>
          </a:p>
          <a:p>
            <a:pPr marL="0" indent="0" algn="ctr">
              <a:spcBef>
                <a:spcPct val="0"/>
              </a:spcBef>
              <a:buFontTx/>
              <a:buNone/>
            </a:pPr>
            <a:r>
              <a:rPr lang="en-US" altLang="en-US" sz="1400">
                <a:latin typeface="Tahoma"/>
                <a:ea typeface="Tahoma"/>
                <a:cs typeface="Tahoma"/>
                <a:hlinkClick r:id="rId4"/>
              </a:rPr>
              <a:t>http://www.caaspp.org</a:t>
            </a:r>
            <a:endParaRPr lang="en-US" altLang="en-US" sz="1400">
              <a:latin typeface="Tahoma"/>
              <a:ea typeface="Tahoma"/>
              <a:cs typeface="Tahoma"/>
            </a:endParaRPr>
          </a:p>
          <a:p>
            <a:pPr marL="0" indent="0" algn="ctr">
              <a:spcBef>
                <a:spcPct val="0"/>
              </a:spcBef>
              <a:buFontTx/>
              <a:buNone/>
            </a:pPr>
            <a:endParaRPr lang="en-US" altLang="en-US" sz="1400" b="1">
              <a:latin typeface="Tahoma" panose="020B0604030504040204" pitchFamily="34" charset="0"/>
              <a:ea typeface="Tahoma" panose="020B0604030504040204" pitchFamily="34" charset="0"/>
              <a:cs typeface="Tahoma" panose="020B0604030504040204" pitchFamily="34" charset="0"/>
            </a:endParaRPr>
          </a:p>
          <a:p>
            <a:pPr marL="0" indent="0" algn="ctr">
              <a:spcBef>
                <a:spcPts val="0"/>
              </a:spcBef>
              <a:buFontTx/>
              <a:buNone/>
            </a:pPr>
            <a:r>
              <a:rPr lang="en-US" altLang="en-US" sz="1400" b="1">
                <a:latin typeface="Tahoma"/>
                <a:ea typeface="Tahoma"/>
                <a:cs typeface="Tahoma"/>
              </a:rPr>
              <a:t>Student Testing Branch</a:t>
            </a:r>
          </a:p>
          <a:p>
            <a:pPr algn="ctr">
              <a:spcBef>
                <a:spcPct val="0"/>
              </a:spcBef>
            </a:pPr>
            <a:r>
              <a:rPr lang="en-US" altLang="en-US" sz="1400">
                <a:latin typeface="Tahoma"/>
                <a:ea typeface="Tahoma"/>
                <a:cs typeface="Tahoma"/>
                <a:hlinkClick r:id="rId5"/>
              </a:rPr>
              <a:t>http://achieve.lausd.net/testing</a:t>
            </a:r>
            <a:r>
              <a:rPr lang="en-US" altLang="en-US">
                <a:latin typeface="Tahoma"/>
                <a:ea typeface="Tahoma"/>
                <a:cs typeface="Tahoma"/>
              </a:rPr>
              <a:t> </a:t>
            </a: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ct val="0"/>
              </a:spcBef>
              <a:buFontTx/>
              <a:buNone/>
            </a:pPr>
            <a:r>
              <a:rPr lang="en-US" altLang="en-US" sz="1400">
                <a:latin typeface="Tahoma"/>
                <a:ea typeface="Tahoma"/>
                <a:cs typeface="Tahoma"/>
              </a:rPr>
              <a:t>213-241-4104</a:t>
            </a:r>
          </a:p>
          <a:p>
            <a:pPr marL="0" indent="0" algn="ctr">
              <a:spcBef>
                <a:spcPct val="0"/>
              </a:spcBef>
              <a:buFontTx/>
              <a:buNone/>
            </a:pP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ct val="0"/>
              </a:spcBef>
              <a:buFontTx/>
              <a:buNone/>
            </a:pPr>
            <a:r>
              <a:rPr lang="en-US" altLang="en-US" sz="1400" b="1">
                <a:latin typeface="Tahoma"/>
                <a:ea typeface="Tahoma"/>
                <a:cs typeface="Tahoma"/>
              </a:rPr>
              <a:t>Division of Instruction</a:t>
            </a:r>
          </a:p>
          <a:p>
            <a:pPr marL="0" indent="0" algn="ctr">
              <a:spcBef>
                <a:spcPct val="0"/>
              </a:spcBef>
              <a:buFontTx/>
              <a:buNone/>
            </a:pPr>
            <a:r>
              <a:rPr lang="en-US" altLang="en-US" sz="1400">
                <a:latin typeface="Tahoma"/>
                <a:ea typeface="Tahoma"/>
                <a:cs typeface="Tahoma"/>
                <a:hlinkClick r:id="rId6"/>
              </a:rPr>
              <a:t>http://achieve.lausd.net/instruction#spn-content</a:t>
            </a:r>
          </a:p>
          <a:p>
            <a:pPr marL="0" indent="0" algn="ctr">
              <a:spcBef>
                <a:spcPct val="0"/>
              </a:spcBef>
              <a:buFontTx/>
              <a:buNone/>
            </a:pPr>
            <a:r>
              <a:rPr lang="en-US" altLang="en-US" sz="1400">
                <a:latin typeface="Tahoma"/>
                <a:ea typeface="Tahoma"/>
                <a:cs typeface="Tahoma"/>
              </a:rPr>
              <a:t>213-241-5333</a:t>
            </a:r>
          </a:p>
          <a:p>
            <a:pPr marL="0" indent="0" algn="ctr">
              <a:spcBef>
                <a:spcPct val="0"/>
              </a:spcBef>
              <a:buFontTx/>
              <a:buNone/>
            </a:pPr>
            <a:endParaRPr lang="en-US" altLang="en-US" sz="1400">
              <a:latin typeface="Tahoma" panose="020B0604030504040204" pitchFamily="34" charset="0"/>
              <a:ea typeface="Tahoma" panose="020B0604030504040204" pitchFamily="34" charset="0"/>
              <a:cs typeface="Tahoma" panose="020B0604030504040204" pitchFamily="34" charset="0"/>
            </a:endParaRPr>
          </a:p>
          <a:p>
            <a:pPr marL="0" indent="0" algn="ctr">
              <a:spcBef>
                <a:spcPct val="0"/>
              </a:spcBef>
              <a:buFontTx/>
              <a:buNone/>
            </a:pPr>
            <a:r>
              <a:rPr lang="en-US" altLang="en-US" sz="1400" b="1">
                <a:latin typeface="Tahoma"/>
                <a:ea typeface="Tahoma"/>
                <a:cs typeface="Tahoma"/>
              </a:rPr>
              <a:t>Division of Special Education</a:t>
            </a:r>
          </a:p>
          <a:p>
            <a:pPr marL="0" indent="0" algn="ctr">
              <a:spcBef>
                <a:spcPct val="0"/>
              </a:spcBef>
              <a:buFontTx/>
              <a:buNone/>
            </a:pPr>
            <a:r>
              <a:rPr lang="en-US" altLang="en-US" sz="1400">
                <a:latin typeface="Tahoma"/>
                <a:ea typeface="Tahoma"/>
                <a:cs typeface="Tahoma"/>
                <a:hlinkClick r:id="rId7"/>
              </a:rPr>
              <a:t>http://achieve.lausd.net/sped</a:t>
            </a:r>
            <a:endParaRPr lang="en-US" altLang="en-US" sz="1400">
              <a:latin typeface="Tahoma"/>
              <a:ea typeface="Tahoma"/>
              <a:cs typeface="Tahoma"/>
            </a:endParaRPr>
          </a:p>
          <a:p>
            <a:pPr marL="0" indent="0" algn="ctr">
              <a:spcBef>
                <a:spcPct val="0"/>
              </a:spcBef>
              <a:buFontTx/>
              <a:buNone/>
            </a:pPr>
            <a:r>
              <a:rPr lang="en-US" altLang="en-US" sz="1400">
                <a:latin typeface="Tahoma"/>
                <a:ea typeface="Tahoma"/>
                <a:cs typeface="Tahoma"/>
              </a:rPr>
              <a:t>213-241-6701</a:t>
            </a:r>
          </a:p>
        </p:txBody>
      </p:sp>
    </p:spTree>
    <p:extLst>
      <p:ext uri="{BB962C8B-B14F-4D97-AF65-F5344CB8AC3E}">
        <p14:creationId xmlns:p14="http://schemas.microsoft.com/office/powerpoint/2010/main" val="9784041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AD873-A952-ED64-0A4D-F7D46623C8A0}"/>
              </a:ext>
            </a:extLst>
          </p:cNvPr>
          <p:cNvSpPr>
            <a:spLocks noGrp="1"/>
          </p:cNvSpPr>
          <p:nvPr>
            <p:ph type="title"/>
          </p:nvPr>
        </p:nvSpPr>
        <p:spPr>
          <a:xfrm>
            <a:off x="1347117" y="87407"/>
            <a:ext cx="6586648" cy="1055593"/>
          </a:xfrm>
          <a:noFill/>
        </p:spPr>
        <p:txBody>
          <a:bodyPr/>
          <a:lstStyle/>
          <a:p>
            <a:r>
              <a:rPr lang="en-US" sz="2800"/>
              <a:t>Regional Data Coordinators</a:t>
            </a:r>
          </a:p>
        </p:txBody>
      </p:sp>
      <p:graphicFrame>
        <p:nvGraphicFramePr>
          <p:cNvPr id="5" name="Table 5">
            <a:extLst>
              <a:ext uri="{FF2B5EF4-FFF2-40B4-BE49-F238E27FC236}">
                <a16:creationId xmlns:a16="http://schemas.microsoft.com/office/drawing/2014/main" id="{CC9686EE-6E15-A19D-BFB0-BD99533D2B49}"/>
              </a:ext>
            </a:extLst>
          </p:cNvPr>
          <p:cNvGraphicFramePr>
            <a:graphicFrameLocks noGrp="1"/>
          </p:cNvGraphicFramePr>
          <p:nvPr>
            <p:extLst>
              <p:ext uri="{D42A27DB-BD31-4B8C-83A1-F6EECF244321}">
                <p14:modId xmlns:p14="http://schemas.microsoft.com/office/powerpoint/2010/main" val="1520552871"/>
              </p:ext>
            </p:extLst>
          </p:nvPr>
        </p:nvGraphicFramePr>
        <p:xfrm>
          <a:off x="168088" y="1219557"/>
          <a:ext cx="8859713" cy="3801676"/>
        </p:xfrm>
        <a:graphic>
          <a:graphicData uri="http://schemas.openxmlformats.org/drawingml/2006/table">
            <a:tbl>
              <a:tblPr firstRow="1" bandRow="1">
                <a:tableStyleId>{5C22544A-7EE6-4342-B048-85BDC9FD1C3A}</a:tableStyleId>
              </a:tblPr>
              <a:tblGrid>
                <a:gridCol w="2220752">
                  <a:extLst>
                    <a:ext uri="{9D8B030D-6E8A-4147-A177-3AD203B41FA5}">
                      <a16:colId xmlns:a16="http://schemas.microsoft.com/office/drawing/2014/main" val="212689782"/>
                    </a:ext>
                  </a:extLst>
                </a:gridCol>
                <a:gridCol w="2212987">
                  <a:extLst>
                    <a:ext uri="{9D8B030D-6E8A-4147-A177-3AD203B41FA5}">
                      <a16:colId xmlns:a16="http://schemas.microsoft.com/office/drawing/2014/main" val="2107087653"/>
                    </a:ext>
                  </a:extLst>
                </a:gridCol>
                <a:gridCol w="2212987">
                  <a:extLst>
                    <a:ext uri="{9D8B030D-6E8A-4147-A177-3AD203B41FA5}">
                      <a16:colId xmlns:a16="http://schemas.microsoft.com/office/drawing/2014/main" val="2673996526"/>
                    </a:ext>
                  </a:extLst>
                </a:gridCol>
                <a:gridCol w="2212987">
                  <a:extLst>
                    <a:ext uri="{9D8B030D-6E8A-4147-A177-3AD203B41FA5}">
                      <a16:colId xmlns:a16="http://schemas.microsoft.com/office/drawing/2014/main" val="849173492"/>
                    </a:ext>
                  </a:extLst>
                </a:gridCol>
              </a:tblGrid>
              <a:tr h="595796">
                <a:tc>
                  <a:txBody>
                    <a:bodyPr/>
                    <a:lstStyle/>
                    <a:p>
                      <a:pPr algn="ctr"/>
                      <a:r>
                        <a:rPr lang="en-US" sz="2400" b="1">
                          <a:latin typeface="Poppins" panose="00000500000000000000" pitchFamily="2" charset="0"/>
                          <a:cs typeface="Poppins" panose="00000500000000000000" pitchFamily="2" charset="0"/>
                        </a:rPr>
                        <a:t>NORTH</a:t>
                      </a:r>
                      <a:endParaRPr lang="en-US" sz="2400">
                        <a:latin typeface="Poppins" panose="00000500000000000000" pitchFamily="2" charset="0"/>
                        <a:cs typeface="Poppins" panose="00000500000000000000" pitchFamily="2" charset="0"/>
                      </a:endParaRPr>
                    </a:p>
                  </a:txBody>
                  <a:tcPr anchor="ctr"/>
                </a:tc>
                <a:tc>
                  <a:txBody>
                    <a:bodyPr/>
                    <a:lstStyle/>
                    <a:p>
                      <a:pPr algn="ctr"/>
                      <a:r>
                        <a:rPr lang="en-US" sz="2400" b="1">
                          <a:latin typeface="Poppins" panose="00000500000000000000" pitchFamily="2" charset="0"/>
                          <a:cs typeface="Poppins" panose="00000500000000000000" pitchFamily="2" charset="0"/>
                        </a:rPr>
                        <a:t>SOUTH</a:t>
                      </a:r>
                      <a:endParaRPr lang="en-US" sz="2400">
                        <a:latin typeface="Poppins" panose="00000500000000000000" pitchFamily="2" charset="0"/>
                        <a:cs typeface="Poppins" panose="00000500000000000000" pitchFamily="2" charset="0"/>
                      </a:endParaRPr>
                    </a:p>
                  </a:txBody>
                  <a:tcPr anchor="ctr"/>
                </a:tc>
                <a:tc>
                  <a:txBody>
                    <a:bodyPr/>
                    <a:lstStyle/>
                    <a:p>
                      <a:pPr algn="ctr"/>
                      <a:r>
                        <a:rPr lang="en-US" sz="2400" b="1">
                          <a:latin typeface="Poppins" panose="00000500000000000000" pitchFamily="2" charset="0"/>
                          <a:cs typeface="Poppins" panose="00000500000000000000" pitchFamily="2" charset="0"/>
                        </a:rPr>
                        <a:t>EAST</a:t>
                      </a:r>
                      <a:endParaRPr lang="en-US" sz="2400">
                        <a:latin typeface="Poppins" panose="00000500000000000000" pitchFamily="2" charset="0"/>
                        <a:cs typeface="Poppins" panose="00000500000000000000" pitchFamily="2" charset="0"/>
                      </a:endParaRPr>
                    </a:p>
                  </a:txBody>
                  <a:tcPr anchor="ctr"/>
                </a:tc>
                <a:tc>
                  <a:txBody>
                    <a:bodyPr/>
                    <a:lstStyle/>
                    <a:p>
                      <a:pPr algn="ctr"/>
                      <a:r>
                        <a:rPr lang="en-US" sz="2400" b="1">
                          <a:latin typeface="Poppins" panose="00000500000000000000" pitchFamily="2" charset="0"/>
                          <a:cs typeface="Poppins" panose="00000500000000000000" pitchFamily="2" charset="0"/>
                        </a:rPr>
                        <a:t>WEST</a:t>
                      </a:r>
                      <a:endParaRPr lang="en-US" sz="2400">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208618350"/>
                  </a:ext>
                </a:extLst>
              </a:tr>
              <a:tr h="1042776">
                <a:tc>
                  <a:txBody>
                    <a:bodyPr/>
                    <a:lstStyle/>
                    <a:p>
                      <a:pPr algn="ctr" rtl="0"/>
                      <a:r>
                        <a:rPr lang="de-DE" sz="1600" b="1" i="0" u="none" strike="noStrike" cap="none">
                          <a:solidFill>
                            <a:schemeClr val="dk1"/>
                          </a:solidFill>
                          <a:effectLst/>
                          <a:latin typeface="Poppins" panose="00000500000000000000" pitchFamily="2" charset="0"/>
                          <a:ea typeface="+mn-ea"/>
                          <a:cs typeface="Poppins" panose="00000500000000000000" pitchFamily="2" charset="0"/>
                          <a:sym typeface="Arial"/>
                        </a:rPr>
                        <a:t>Michele Parsons</a:t>
                      </a:r>
                      <a:endParaRPr lang="de-DE" sz="1600" b="1">
                        <a:effectLst/>
                        <a:latin typeface="Poppins" panose="00000500000000000000" pitchFamily="2" charset="0"/>
                        <a:cs typeface="Poppins" panose="00000500000000000000" pitchFamily="2" charset="0"/>
                      </a:endParaRPr>
                    </a:p>
                    <a:p>
                      <a:pPr algn="ctr" rtl="0">
                        <a:spcBef>
                          <a:spcPts val="600"/>
                        </a:spcBef>
                        <a:spcAft>
                          <a:spcPts val="600"/>
                        </a:spcAft>
                      </a:pPr>
                      <a:r>
                        <a:rPr lang="de-DE" sz="1100" b="0" i="0" u="sng" strike="noStrike" cap="none">
                          <a:solidFill>
                            <a:schemeClr val="accent1">
                              <a:lumMod val="75000"/>
                            </a:schemeClr>
                          </a:solidFill>
                          <a:effectLst/>
                          <a:latin typeface="Poppins" panose="00000500000000000000" pitchFamily="2" charset="0"/>
                          <a:ea typeface="+mn-ea"/>
                          <a:cs typeface="Poppins" panose="00000500000000000000" pitchFamily="2" charset="0"/>
                          <a:sym typeface="Arial"/>
                          <a:hlinkClick r:id="rId2">
                            <a:extLst>
                              <a:ext uri="{A12FA001-AC4F-418D-AE19-62706E023703}">
                                <ahyp:hlinkClr xmlns:ahyp="http://schemas.microsoft.com/office/drawing/2018/hyperlinkcolor" val="tx"/>
                              </a:ext>
                            </a:extLst>
                          </a:hlinkClick>
                        </a:rPr>
                        <a:t>michele.parsons@lausd.net</a:t>
                      </a:r>
                      <a:endParaRPr lang="de-DE" sz="1100" b="0">
                        <a:solidFill>
                          <a:schemeClr val="accent1">
                            <a:lumMod val="75000"/>
                          </a:schemeClr>
                        </a:solidFill>
                        <a:effectLst/>
                        <a:latin typeface="Poppins" panose="00000500000000000000" pitchFamily="2"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1600" b="1" i="0" u="none" strike="noStrike" cap="none">
                          <a:solidFill>
                            <a:schemeClr val="dk1"/>
                          </a:solidFill>
                          <a:effectLst/>
                          <a:latin typeface="Poppins" panose="00000500000000000000" pitchFamily="2" charset="0"/>
                          <a:ea typeface="+mn-ea"/>
                          <a:cs typeface="Poppins" panose="00000500000000000000" pitchFamily="2" charset="0"/>
                          <a:sym typeface="Arial"/>
                        </a:rPr>
                        <a:t>Mario Apodaca</a:t>
                      </a:r>
                    </a:p>
                    <a:p>
                      <a:pPr marL="0" marR="0" lvl="0" indent="0" algn="ctr" defTabSz="914400" rtl="0" eaLnBrk="1" fontAlgn="auto" latinLnBrk="0" hangingPunct="1">
                        <a:lnSpc>
                          <a:spcPct val="100000"/>
                        </a:lnSpc>
                        <a:spcBef>
                          <a:spcPts val="600"/>
                        </a:spcBef>
                        <a:spcAft>
                          <a:spcPts val="600"/>
                        </a:spcAft>
                        <a:buClr>
                          <a:srgbClr val="000000"/>
                        </a:buClr>
                        <a:buSzTx/>
                        <a:buFont typeface="Arial"/>
                        <a:buNone/>
                        <a:tabLst/>
                        <a:defRPr/>
                      </a:pPr>
                      <a:r>
                        <a:rPr kumimoji="0" lang="de-DE" sz="1100" b="0" i="0" u="sng" strike="noStrike" kern="0" cap="none" spc="0" normalizeH="0" baseline="0" noProof="0">
                          <a:ln>
                            <a:noFill/>
                          </a:ln>
                          <a:solidFill>
                            <a:schemeClr val="accent1">
                              <a:lumMod val="75000"/>
                            </a:schemeClr>
                          </a:solidFill>
                          <a:effectLst/>
                          <a:uLnTx/>
                          <a:uFillTx/>
                          <a:latin typeface="Poppins" panose="00000500000000000000" pitchFamily="2" charset="0"/>
                          <a:ea typeface="+mn-ea"/>
                          <a:cs typeface="Poppins" panose="00000500000000000000" pitchFamily="2" charset="0"/>
                          <a:sym typeface="Arial"/>
                        </a:rPr>
                        <a:t>mario.apodaca@lausd.net </a:t>
                      </a:r>
                      <a:endParaRPr lang="de-DE" sz="1600" b="1">
                        <a:solidFill>
                          <a:schemeClr val="accent1">
                            <a:lumMod val="75000"/>
                          </a:schemeClr>
                        </a:solidFill>
                        <a:effectLst/>
                        <a:latin typeface="Poppins" panose="00000500000000000000" pitchFamily="2" charset="0"/>
                        <a:cs typeface="Poppins" panose="000005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1600" b="1" i="0" u="none" strike="noStrike" cap="none">
                          <a:solidFill>
                            <a:schemeClr val="dk1"/>
                          </a:solidFill>
                          <a:effectLst/>
                          <a:latin typeface="Poppins" panose="00000500000000000000" pitchFamily="2" charset="0"/>
                          <a:ea typeface="+mn-ea"/>
                          <a:cs typeface="Poppins" panose="00000500000000000000" pitchFamily="2" charset="0"/>
                          <a:sym typeface="Arial"/>
                        </a:rPr>
                        <a:t>Yolanda Campos</a:t>
                      </a:r>
                    </a:p>
                    <a:p>
                      <a:pPr marL="0" marR="0" lvl="0" indent="0" algn="ctr" defTabSz="914400" rtl="0" eaLnBrk="1" fontAlgn="auto" latinLnBrk="0" hangingPunct="1">
                        <a:lnSpc>
                          <a:spcPct val="100000"/>
                        </a:lnSpc>
                        <a:spcBef>
                          <a:spcPts val="600"/>
                        </a:spcBef>
                        <a:spcAft>
                          <a:spcPts val="600"/>
                        </a:spcAft>
                        <a:buClr>
                          <a:srgbClr val="000000"/>
                        </a:buClr>
                        <a:buSzTx/>
                        <a:buFont typeface="Arial"/>
                        <a:buNone/>
                        <a:tabLst/>
                        <a:defRPr/>
                      </a:pPr>
                      <a:r>
                        <a:rPr kumimoji="0" lang="de-DE" sz="1100" b="0" i="0" u="sng" strike="noStrike" kern="0" cap="none" spc="0" normalizeH="0" baseline="0" noProof="0">
                          <a:ln>
                            <a:noFill/>
                          </a:ln>
                          <a:solidFill>
                            <a:schemeClr val="accent1">
                              <a:lumMod val="75000"/>
                            </a:schemeClr>
                          </a:solidFill>
                          <a:effectLst/>
                          <a:uLnTx/>
                          <a:uFillTx/>
                          <a:latin typeface="Poppins" panose="00000500000000000000" pitchFamily="2" charset="0"/>
                          <a:ea typeface="+mn-ea"/>
                          <a:cs typeface="Poppins" panose="00000500000000000000" pitchFamily="2" charset="0"/>
                          <a:sym typeface="Arial"/>
                        </a:rPr>
                        <a:t>yolanda.campos@lausd.net </a:t>
                      </a:r>
                      <a:endParaRPr kumimoji="0" lang="de-DE" sz="1100" b="0" i="0" u="none" strike="noStrike" kern="0" cap="none" spc="0" normalizeH="0" baseline="0" noProof="0">
                        <a:ln>
                          <a:noFill/>
                        </a:ln>
                        <a:solidFill>
                          <a:schemeClr val="accent1">
                            <a:lumMod val="75000"/>
                          </a:schemeClr>
                        </a:solidFill>
                        <a:effectLst/>
                        <a:uLnTx/>
                        <a:uFillTx/>
                        <a:latin typeface="Poppins" panose="00000500000000000000" pitchFamily="2" charset="0"/>
                        <a:ea typeface="+mn-ea"/>
                        <a:cs typeface="Poppins" panose="00000500000000000000" pitchFamily="2" charset="0"/>
                        <a:sym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1400" b="1" i="0" u="none" strike="noStrike" cap="none">
                          <a:solidFill>
                            <a:schemeClr val="dk1"/>
                          </a:solidFill>
                          <a:effectLst/>
                          <a:latin typeface="Poppins" panose="00000500000000000000" pitchFamily="2" charset="0"/>
                          <a:ea typeface="+mn-ea"/>
                          <a:cs typeface="Poppins" panose="00000500000000000000" pitchFamily="2" charset="0"/>
                          <a:sym typeface="Arial"/>
                        </a:rPr>
                        <a:t>Guadalupe Garibay</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br>
                        <a:rPr kumimoji="0" lang="de-DE" sz="200" b="0" i="0" u="none" strike="noStrike" kern="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sym typeface="Arial"/>
                        </a:rPr>
                      </a:br>
                      <a:r>
                        <a:rPr kumimoji="0" lang="de-DE" sz="1100" b="0" i="0" u="sng" strike="noStrike" kern="0" cap="none" spc="0" normalizeH="0" baseline="0" noProof="0">
                          <a:ln>
                            <a:noFill/>
                          </a:ln>
                          <a:solidFill>
                            <a:schemeClr val="accent1">
                              <a:lumMod val="75000"/>
                            </a:schemeClr>
                          </a:solidFill>
                          <a:effectLst/>
                          <a:uLnTx/>
                          <a:uFillTx/>
                          <a:latin typeface="Poppins" panose="00000500000000000000" pitchFamily="2" charset="0"/>
                          <a:ea typeface="+mn-ea"/>
                          <a:cs typeface="Poppins" panose="00000500000000000000" pitchFamily="2" charset="0"/>
                          <a:sym typeface="Arial"/>
                        </a:rPr>
                        <a:t>gxg1959@lausd.net </a:t>
                      </a:r>
                      <a:endParaRPr lang="de-DE" sz="1100" b="1">
                        <a:solidFill>
                          <a:schemeClr val="accent1">
                            <a:lumMod val="75000"/>
                          </a:schemeClr>
                        </a:solidFill>
                        <a:effectLst/>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202894913"/>
                  </a:ext>
                </a:extLst>
              </a:tr>
              <a:tr h="2163104">
                <a:tc>
                  <a:txBody>
                    <a:bodyPr/>
                    <a:lstStyle/>
                    <a:p>
                      <a:pPr algn="ctr"/>
                      <a:endParaRPr lang="en-US" sz="1800" b="1">
                        <a:latin typeface="Poppins" panose="00000500000000000000" pitchFamily="2" charset="0"/>
                        <a:cs typeface="Poppins" panose="00000500000000000000" pitchFamily="2" charset="0"/>
                      </a:endParaRPr>
                    </a:p>
                  </a:txBody>
                  <a:tcPr anchor="ctr"/>
                </a:tc>
                <a:tc>
                  <a:txBody>
                    <a:bodyPr/>
                    <a:lstStyle/>
                    <a:p>
                      <a:pPr algn="ctr"/>
                      <a:endParaRPr lang="en-US" sz="1800" b="1">
                        <a:latin typeface="Poppins" panose="00000500000000000000" pitchFamily="2" charset="0"/>
                        <a:cs typeface="Poppins" panose="00000500000000000000" pitchFamily="2" charset="0"/>
                      </a:endParaRPr>
                    </a:p>
                  </a:txBody>
                  <a:tcPr anchor="ctr"/>
                </a:tc>
                <a:tc>
                  <a:txBody>
                    <a:bodyPr/>
                    <a:lstStyle/>
                    <a:p>
                      <a:pPr algn="ctr"/>
                      <a:endParaRPr lang="en-US" sz="1800" b="1">
                        <a:latin typeface="Poppins" panose="00000500000000000000" pitchFamily="2" charset="0"/>
                        <a:cs typeface="Poppins" panose="00000500000000000000" pitchFamily="2" charset="0"/>
                      </a:endParaRPr>
                    </a:p>
                  </a:txBody>
                  <a:tcPr anchor="ctr"/>
                </a:tc>
                <a:tc>
                  <a:txBody>
                    <a:bodyPr/>
                    <a:lstStyle/>
                    <a:p>
                      <a:pPr algn="ctr"/>
                      <a:endParaRPr lang="en-US" sz="1800" b="1">
                        <a:latin typeface="Poppins" panose="00000500000000000000" pitchFamily="2" charset="0"/>
                        <a:cs typeface="Poppins" panose="00000500000000000000" pitchFamily="2" charset="0"/>
                      </a:endParaRPr>
                    </a:p>
                  </a:txBody>
                  <a:tcPr anchor="ctr"/>
                </a:tc>
                <a:extLst>
                  <a:ext uri="{0D108BD9-81ED-4DB2-BD59-A6C34878D82A}">
                    <a16:rowId xmlns:a16="http://schemas.microsoft.com/office/drawing/2014/main" val="1250418919"/>
                  </a:ext>
                </a:extLst>
              </a:tr>
            </a:tbl>
          </a:graphicData>
        </a:graphic>
      </p:graphicFrame>
      <p:pic>
        <p:nvPicPr>
          <p:cNvPr id="8" name="Picture 7" descr="A person wearing glasses and a red shirt&#10;&#10;Description automatically generated">
            <a:extLst>
              <a:ext uri="{FF2B5EF4-FFF2-40B4-BE49-F238E27FC236}">
                <a16:creationId xmlns:a16="http://schemas.microsoft.com/office/drawing/2014/main" id="{0539B8E7-33FA-6B55-B1E6-1C36000E2E8D}"/>
              </a:ext>
            </a:extLst>
          </p:cNvPr>
          <p:cNvPicPr>
            <a:picLocks noChangeAspect="1"/>
          </p:cNvPicPr>
          <p:nvPr/>
        </p:nvPicPr>
        <p:blipFill>
          <a:blip r:embed="rId3"/>
          <a:stretch>
            <a:fillRect/>
          </a:stretch>
        </p:blipFill>
        <p:spPr>
          <a:xfrm>
            <a:off x="497541" y="2898045"/>
            <a:ext cx="1485060" cy="2051797"/>
          </a:xfrm>
          <a:prstGeom prst="rect">
            <a:avLst/>
          </a:prstGeom>
        </p:spPr>
      </p:pic>
      <p:pic>
        <p:nvPicPr>
          <p:cNvPr id="10" name="Picture 9" descr="A person wearing glasses and a suit&#10;&#10;Description automatically generated">
            <a:extLst>
              <a:ext uri="{FF2B5EF4-FFF2-40B4-BE49-F238E27FC236}">
                <a16:creationId xmlns:a16="http://schemas.microsoft.com/office/drawing/2014/main" id="{1FA4B568-5F1C-237B-2170-2257F2C541CA}"/>
              </a:ext>
            </a:extLst>
          </p:cNvPr>
          <p:cNvPicPr>
            <a:picLocks noChangeAspect="1"/>
          </p:cNvPicPr>
          <p:nvPr/>
        </p:nvPicPr>
        <p:blipFill>
          <a:blip r:embed="rId4"/>
          <a:stretch>
            <a:fillRect/>
          </a:stretch>
        </p:blipFill>
        <p:spPr>
          <a:xfrm>
            <a:off x="2743200" y="2898045"/>
            <a:ext cx="1538848" cy="2051797"/>
          </a:xfrm>
          <a:prstGeom prst="rect">
            <a:avLst/>
          </a:prstGeom>
        </p:spPr>
      </p:pic>
      <p:pic>
        <p:nvPicPr>
          <p:cNvPr id="12" name="Picture 11" descr="A person smiling for a picture&#10;&#10;Description automatically generated">
            <a:extLst>
              <a:ext uri="{FF2B5EF4-FFF2-40B4-BE49-F238E27FC236}">
                <a16:creationId xmlns:a16="http://schemas.microsoft.com/office/drawing/2014/main" id="{7897CE2E-250A-E88B-4F2D-21DEE3174756}"/>
              </a:ext>
            </a:extLst>
          </p:cNvPr>
          <p:cNvPicPr>
            <a:picLocks noChangeAspect="1"/>
          </p:cNvPicPr>
          <p:nvPr/>
        </p:nvPicPr>
        <p:blipFill>
          <a:blip r:embed="rId5"/>
          <a:stretch>
            <a:fillRect/>
          </a:stretch>
        </p:blipFill>
        <p:spPr>
          <a:xfrm>
            <a:off x="4929189" y="2898045"/>
            <a:ext cx="1538848" cy="2051797"/>
          </a:xfrm>
          <a:prstGeom prst="rect">
            <a:avLst/>
          </a:prstGeom>
        </p:spPr>
      </p:pic>
      <p:pic>
        <p:nvPicPr>
          <p:cNvPr id="16" name="Picture 15" descr="A person smiling at the camera&#10;&#10;Description automatically generated">
            <a:extLst>
              <a:ext uri="{FF2B5EF4-FFF2-40B4-BE49-F238E27FC236}">
                <a16:creationId xmlns:a16="http://schemas.microsoft.com/office/drawing/2014/main" id="{606F6697-F49C-B7CE-373B-27ADE3369370}"/>
              </a:ext>
            </a:extLst>
          </p:cNvPr>
          <p:cNvPicPr>
            <a:picLocks noChangeAspect="1"/>
          </p:cNvPicPr>
          <p:nvPr/>
        </p:nvPicPr>
        <p:blipFill>
          <a:blip r:embed="rId6"/>
          <a:stretch>
            <a:fillRect/>
          </a:stretch>
        </p:blipFill>
        <p:spPr>
          <a:xfrm>
            <a:off x="7164342" y="2914464"/>
            <a:ext cx="1538848" cy="2018960"/>
          </a:xfrm>
          <a:prstGeom prst="rect">
            <a:avLst/>
          </a:prstGeom>
        </p:spPr>
      </p:pic>
    </p:spTree>
    <p:extLst>
      <p:ext uri="{BB962C8B-B14F-4D97-AF65-F5344CB8AC3E}">
        <p14:creationId xmlns:p14="http://schemas.microsoft.com/office/powerpoint/2010/main" val="388550385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BF7C0D-A92D-E9DD-AE5E-99E0FA160AF2}"/>
              </a:ext>
            </a:extLst>
          </p:cNvPr>
          <p:cNvSpPr>
            <a:spLocks noGrp="1"/>
          </p:cNvSpPr>
          <p:nvPr>
            <p:ph type="ftr" sz="quarter" idx="11"/>
          </p:nvPr>
        </p:nvSpPr>
        <p:spPr/>
        <p:txBody>
          <a:bodyPr/>
          <a:lstStyle/>
          <a:p>
            <a:r>
              <a:rPr lang="en-US"/>
              <a:t>2023-24 CAASPP Fall Coordinator Training</a:t>
            </a:r>
          </a:p>
        </p:txBody>
      </p:sp>
      <p:sp>
        <p:nvSpPr>
          <p:cNvPr id="3" name="TextBox 1">
            <a:extLst>
              <a:ext uri="{FF2B5EF4-FFF2-40B4-BE49-F238E27FC236}">
                <a16:creationId xmlns:a16="http://schemas.microsoft.com/office/drawing/2014/main" id="{0D483BD9-CF07-83A4-47E4-D06BCD860D70}"/>
              </a:ext>
            </a:extLst>
          </p:cNvPr>
          <p:cNvSpPr txBox="1"/>
          <p:nvPr/>
        </p:nvSpPr>
        <p:spPr>
          <a:xfrm>
            <a:off x="3468199" y="3886200"/>
            <a:ext cx="2081323" cy="923330"/>
          </a:xfrm>
          <a:prstGeom prst="rect">
            <a:avLst/>
          </a:prstGeom>
          <a:noFill/>
          <a:ln w="28575">
            <a:solidFill>
              <a:schemeClr val="bg1"/>
            </a:solidFill>
          </a:ln>
        </p:spPr>
        <p:txBody>
          <a:bodyPr wrap="square" lIns="91440" tIns="45720" rIns="91440" bIns="45720" rtlCol="0" anchor="t">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pPr algn="ctr"/>
            <a:r>
              <a:rPr lang="en-US" sz="1350" b="1">
                <a:solidFill>
                  <a:schemeClr val="bg1"/>
                </a:solidFill>
                <a:latin typeface="Poppins"/>
                <a:cs typeface="Calibri"/>
              </a:rPr>
              <a:t>Student Testing Branch</a:t>
            </a:r>
            <a:endParaRPr lang="en-US">
              <a:solidFill>
                <a:schemeClr val="bg1"/>
              </a:solidFill>
              <a:latin typeface="Poppins"/>
              <a:cs typeface="Poppins"/>
            </a:endParaRPr>
          </a:p>
          <a:p>
            <a:pPr algn="ctr"/>
            <a:r>
              <a:rPr lang="en-US" sz="1350" b="1">
                <a:solidFill>
                  <a:schemeClr val="bg1"/>
                </a:solidFill>
                <a:latin typeface="Poppins"/>
                <a:cs typeface="Calibri"/>
              </a:rPr>
              <a:t>(213) 241-4104</a:t>
            </a:r>
          </a:p>
          <a:p>
            <a:pPr algn="ctr"/>
            <a:r>
              <a:rPr lang="en-US" sz="1350">
                <a:solidFill>
                  <a:schemeClr val="bg1"/>
                </a:solidFill>
                <a:latin typeface="Poppins"/>
                <a:cs typeface="Calibri"/>
              </a:rPr>
              <a:t>7:30 am – 4:00 pm</a:t>
            </a:r>
          </a:p>
        </p:txBody>
      </p:sp>
      <p:pic>
        <p:nvPicPr>
          <p:cNvPr id="4" name="Picture 3" descr="A picture containing graphics, clipart, graphic design, design&#10;&#10;Description automatically generated">
            <a:extLst>
              <a:ext uri="{FF2B5EF4-FFF2-40B4-BE49-F238E27FC236}">
                <a16:creationId xmlns:a16="http://schemas.microsoft.com/office/drawing/2014/main" id="{11522CBE-3204-B91B-ADF7-03FFAB19A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359" y="590120"/>
            <a:ext cx="3483321" cy="3166655"/>
          </a:xfrm>
          <a:prstGeom prst="rect">
            <a:avLst/>
          </a:prstGeom>
        </p:spPr>
      </p:pic>
    </p:spTree>
    <p:extLst>
      <p:ext uri="{BB962C8B-B14F-4D97-AF65-F5344CB8AC3E}">
        <p14:creationId xmlns:p14="http://schemas.microsoft.com/office/powerpoint/2010/main" val="931625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chemeClr val="bg1"/>
                </a:solidFill>
              </a:rPr>
              <a:t>Reminders…</a:t>
            </a:r>
            <a:endParaRPr sz="2800">
              <a:solidFill>
                <a:schemeClr val="bg1"/>
              </a:solidFill>
            </a:endParaRPr>
          </a:p>
        </p:txBody>
      </p:sp>
      <p:sp>
        <p:nvSpPr>
          <p:cNvPr id="6" name="Footer Placeholder 5">
            <a:extLst>
              <a:ext uri="{FF2B5EF4-FFF2-40B4-BE49-F238E27FC236}">
                <a16:creationId xmlns:a16="http://schemas.microsoft.com/office/drawing/2014/main" id="{B36ED1ED-9971-1931-7E60-AE3020D052DA}"/>
              </a:ext>
            </a:extLst>
          </p:cNvPr>
          <p:cNvSpPr>
            <a:spLocks noGrp="1"/>
          </p:cNvSpPr>
          <p:nvPr>
            <p:ph type="ftr" sz="quarter" idx="11"/>
          </p:nvPr>
        </p:nvSpPr>
        <p:spPr/>
        <p:txBody>
          <a:bodyPr lIns="91440" tIns="45720" rIns="91440" bIns="45720" anchor="t"/>
          <a:lstStyle/>
          <a:p>
            <a:r>
              <a:rPr lang="en-US">
                <a:latin typeface="Poppins"/>
                <a:cs typeface="Poppins"/>
              </a:rPr>
              <a:t>2023-24 CAASPP Fall Coordinator Training</a:t>
            </a:r>
            <a:endParaRPr lang="en-US"/>
          </a:p>
        </p:txBody>
      </p:sp>
      <p:sp>
        <p:nvSpPr>
          <p:cNvPr id="254" name="Google Shape;254;p44"/>
          <p:cNvSpPr/>
          <p:nvPr/>
        </p:nvSpPr>
        <p:spPr>
          <a:xfrm>
            <a:off x="629013" y="3221483"/>
            <a:ext cx="7934700" cy="640080"/>
          </a:xfrm>
          <a:prstGeom prst="round1Rect">
            <a:avLst>
              <a:gd name="adj" fmla="val 38622"/>
            </a:avLst>
          </a:prstGeom>
          <a:solidFill>
            <a:srgbClr val="37A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Poppins"/>
                <a:ea typeface="Poppins"/>
                <a:cs typeface="Poppins"/>
                <a:sym typeface="Poppins"/>
              </a:rPr>
              <a:t>Attendance will be tracked based on your total time in the Zoom session.</a:t>
            </a:r>
          </a:p>
        </p:txBody>
      </p:sp>
      <p:sp>
        <p:nvSpPr>
          <p:cNvPr id="255" name="Google Shape;255;p44"/>
          <p:cNvSpPr/>
          <p:nvPr/>
        </p:nvSpPr>
        <p:spPr>
          <a:xfrm>
            <a:off x="629013" y="909863"/>
            <a:ext cx="7934700" cy="640080"/>
          </a:xfrm>
          <a:prstGeom prst="round1Rect">
            <a:avLst>
              <a:gd name="adj" fmla="val 38622"/>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Poppins"/>
                <a:ea typeface="Poppins"/>
                <a:cs typeface="Poppins"/>
                <a:sym typeface="Poppins"/>
              </a:rPr>
              <a:t>Information provided in this presentation is subject to change.</a:t>
            </a:r>
          </a:p>
        </p:txBody>
      </p:sp>
      <p:sp>
        <p:nvSpPr>
          <p:cNvPr id="256" name="Google Shape;256;p44"/>
          <p:cNvSpPr/>
          <p:nvPr/>
        </p:nvSpPr>
        <p:spPr>
          <a:xfrm>
            <a:off x="629013" y="2445083"/>
            <a:ext cx="7934700" cy="640080"/>
          </a:xfrm>
          <a:prstGeom prst="round1Rect">
            <a:avLst>
              <a:gd name="adj" fmla="val 38622"/>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Poppins"/>
                <a:ea typeface="Poppins"/>
                <a:cs typeface="Poppins"/>
                <a:sym typeface="Poppins"/>
              </a:rPr>
              <a:t>You must be in attendance for the entire presentation to receive credit.</a:t>
            </a:r>
          </a:p>
        </p:txBody>
      </p:sp>
      <p:sp>
        <p:nvSpPr>
          <p:cNvPr id="257" name="Google Shape;257;p44"/>
          <p:cNvSpPr/>
          <p:nvPr/>
        </p:nvSpPr>
        <p:spPr>
          <a:xfrm>
            <a:off x="629013" y="1685093"/>
            <a:ext cx="7934700" cy="640080"/>
          </a:xfrm>
          <a:prstGeom prst="round1Rect">
            <a:avLst>
              <a:gd name="adj" fmla="val 38622"/>
            </a:avLst>
          </a:prstGeom>
          <a:solidFill>
            <a:srgbClr val="286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Poppins"/>
                <a:ea typeface="Poppins"/>
                <a:cs typeface="Poppins"/>
                <a:sym typeface="Poppins"/>
              </a:rPr>
              <a:t>This presentation must be completed in a single sitting.</a:t>
            </a:r>
            <a:endParaRPr sz="1800" b="1">
              <a:solidFill>
                <a:srgbClr val="FFFFFF"/>
              </a:solidFill>
              <a:latin typeface="Poppins"/>
              <a:ea typeface="Poppins"/>
              <a:cs typeface="Poppins"/>
              <a:sym typeface="Poppins"/>
            </a:endParaRPr>
          </a:p>
        </p:txBody>
      </p:sp>
      <p:sp>
        <p:nvSpPr>
          <p:cNvPr id="2" name="Google Shape;254;p44">
            <a:extLst>
              <a:ext uri="{FF2B5EF4-FFF2-40B4-BE49-F238E27FC236}">
                <a16:creationId xmlns:a16="http://schemas.microsoft.com/office/drawing/2014/main" id="{FD827091-14FA-8080-10CA-3E300A55D04B}"/>
              </a:ext>
            </a:extLst>
          </p:cNvPr>
          <p:cNvSpPr/>
          <p:nvPr/>
        </p:nvSpPr>
        <p:spPr>
          <a:xfrm>
            <a:off x="644253" y="4021583"/>
            <a:ext cx="7934700" cy="640080"/>
          </a:xfrm>
          <a:prstGeom prst="round1Rect">
            <a:avLst>
              <a:gd name="adj" fmla="val 38622"/>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FFFFFF"/>
                </a:solidFill>
                <a:latin typeface="Poppins"/>
                <a:ea typeface="Poppins"/>
                <a:cs typeface="Poppins"/>
                <a:sym typeface="Poppins"/>
              </a:rPr>
              <a:t>Completion will be recorded on MyPLN and reflected in the Principal's Portal.</a:t>
            </a:r>
          </a:p>
        </p:txBody>
      </p:sp>
      <p:sp>
        <p:nvSpPr>
          <p:cNvPr id="4" name="TextBox 3">
            <a:extLst>
              <a:ext uri="{FF2B5EF4-FFF2-40B4-BE49-F238E27FC236}">
                <a16:creationId xmlns:a16="http://schemas.microsoft.com/office/drawing/2014/main" id="{567A2B94-F4D7-0BE5-6191-D04ECB3DBFBB}"/>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6386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95EED-A775-3A55-623E-5754A0DE749C}"/>
              </a:ext>
            </a:extLst>
          </p:cNvPr>
          <p:cNvSpPr>
            <a:spLocks noGrp="1"/>
          </p:cNvSpPr>
          <p:nvPr>
            <p:ph type="title"/>
          </p:nvPr>
        </p:nvSpPr>
        <p:spPr/>
        <p:txBody>
          <a:bodyPr/>
          <a:lstStyle/>
          <a:p>
            <a:r>
              <a:rPr lang="en-US"/>
              <a:t>CAA for Science Student Eligibility</a:t>
            </a:r>
          </a:p>
        </p:txBody>
      </p:sp>
      <p:sp>
        <p:nvSpPr>
          <p:cNvPr id="3" name="Text Placeholder 2">
            <a:extLst>
              <a:ext uri="{FF2B5EF4-FFF2-40B4-BE49-F238E27FC236}">
                <a16:creationId xmlns:a16="http://schemas.microsoft.com/office/drawing/2014/main" id="{DDD72C80-B51E-CCE6-C4EC-5F2BD7214C8A}"/>
              </a:ext>
            </a:extLst>
          </p:cNvPr>
          <p:cNvSpPr>
            <a:spLocks noGrp="1"/>
          </p:cNvSpPr>
          <p:nvPr>
            <p:ph type="body" idx="13"/>
          </p:nvPr>
        </p:nvSpPr>
        <p:spPr/>
        <p:txBody>
          <a:bodyPr/>
          <a:lstStyle/>
          <a:p>
            <a:pPr marL="596900" indent="-457200">
              <a:spcAft>
                <a:spcPts val="400"/>
              </a:spcAft>
              <a:buAutoNum type="arabicPeriod"/>
            </a:pPr>
            <a:r>
              <a:rPr lang="en-US" sz="1800">
                <a:solidFill>
                  <a:srgbClr val="000000"/>
                </a:solidFill>
                <a:latin typeface="Poppins"/>
                <a:ea typeface="Tahoma"/>
                <a:cs typeface="Tahoma"/>
              </a:rPr>
              <a:t>The</a:t>
            </a:r>
            <a:r>
              <a:rPr lang="en-US" sz="1800">
                <a:latin typeface="Poppins"/>
                <a:ea typeface="Tahoma"/>
                <a:cs typeface="Tahoma"/>
              </a:rPr>
              <a:t> CAAs are for students who meet both of the following requirements:</a:t>
            </a:r>
            <a:endParaRPr lang="en-US" sz="1800">
              <a:solidFill>
                <a:srgbClr val="000000"/>
              </a:solidFill>
              <a:latin typeface="Poppins"/>
              <a:ea typeface="Tahoma"/>
            </a:endParaRPr>
          </a:p>
          <a:p>
            <a:pPr marL="939800" lvl="1" indent="-342900">
              <a:spcAft>
                <a:spcPts val="400"/>
              </a:spcAft>
              <a:buAutoNum type="alphaLcParenR"/>
            </a:pPr>
            <a:r>
              <a:rPr lang="en-US" sz="1600">
                <a:solidFill>
                  <a:srgbClr val="000000"/>
                </a:solidFill>
                <a:latin typeface="Poppins"/>
                <a:ea typeface="Tahoma"/>
                <a:cs typeface="Tahoma"/>
              </a:rPr>
              <a:t>Student</a:t>
            </a:r>
            <a:r>
              <a:rPr lang="en-US" sz="1600">
                <a:latin typeface="Poppins"/>
                <a:ea typeface="Tahoma"/>
                <a:cs typeface="Tahoma"/>
              </a:rPr>
              <a:t> has the most significant cognitive disabilities</a:t>
            </a:r>
            <a:endParaRPr lang="en-US" sz="1600">
              <a:latin typeface="Poppins"/>
              <a:ea typeface="Tahoma"/>
            </a:endParaRPr>
          </a:p>
          <a:p>
            <a:pPr marL="939800" lvl="1" indent="-342900">
              <a:spcAft>
                <a:spcPts val="400"/>
              </a:spcAft>
              <a:buAutoNum type="alphaLcParenR"/>
            </a:pPr>
            <a:r>
              <a:rPr lang="en-US" sz="1600">
                <a:latin typeface="Poppins"/>
                <a:ea typeface="Tahoma"/>
                <a:cs typeface="Tahoma"/>
              </a:rPr>
              <a:t>Student’s individualized education program (IEP) team has designated the use of an alternate assessment on statewide summative assessments.</a:t>
            </a:r>
            <a:endParaRPr lang="en-US" sz="1600">
              <a:latin typeface="Poppins"/>
              <a:ea typeface="Tahoma"/>
            </a:endParaRPr>
          </a:p>
          <a:p>
            <a:pPr marL="482600" indent="-342900">
              <a:spcAft>
                <a:spcPts val="400"/>
              </a:spcAft>
              <a:buFont typeface="Arial" panose="020B0604020202020204" pitchFamily="34" charset="0"/>
              <a:buAutoNum type="arabicPeriod"/>
            </a:pPr>
            <a:r>
              <a:rPr lang="en-US" sz="1800">
                <a:solidFill>
                  <a:srgbClr val="000000"/>
                </a:solidFill>
                <a:latin typeface="Poppins"/>
                <a:ea typeface="Tahoma"/>
                <a:cs typeface="Tahoma"/>
              </a:rPr>
              <a:t>Eligible</a:t>
            </a:r>
            <a:r>
              <a:rPr lang="en-US" sz="1800">
                <a:latin typeface="Poppins"/>
                <a:ea typeface="Tahoma"/>
                <a:cs typeface="Tahoma"/>
              </a:rPr>
              <a:t> students are those whose disability prevents them from taking the </a:t>
            </a:r>
            <a:r>
              <a:rPr lang="en-US" sz="1800">
                <a:latin typeface="Poppins"/>
                <a:ea typeface="Tahoma"/>
                <a:cs typeface="Tahoma"/>
                <a:hlinkClick r:id="rId2"/>
              </a:rPr>
              <a:t>Smarter Balanced Summative Assessments for ELA and mathematics</a:t>
            </a:r>
            <a:r>
              <a:rPr lang="en-US" sz="1800">
                <a:latin typeface="Poppins"/>
                <a:ea typeface="Tahoma"/>
                <a:cs typeface="Tahoma"/>
              </a:rPr>
              <a:t> and the </a:t>
            </a:r>
            <a:r>
              <a:rPr lang="en-US" sz="1800">
                <a:latin typeface="Poppins"/>
                <a:ea typeface="Tahoma"/>
                <a:cs typeface="Tahoma"/>
                <a:hlinkClick r:id="rId3"/>
              </a:rPr>
              <a:t>California Science Test</a:t>
            </a:r>
            <a:r>
              <a:rPr lang="en-US" sz="1800">
                <a:latin typeface="Poppins"/>
                <a:ea typeface="Tahoma"/>
                <a:cs typeface="Tahoma"/>
              </a:rPr>
              <a:t>.</a:t>
            </a:r>
            <a:endParaRPr lang="en-US" sz="1800">
              <a:latin typeface="Poppins"/>
              <a:ea typeface="Tahoma"/>
            </a:endParaRP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66D82D20-3003-2C58-CEC3-72E840A0C15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122747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82FB-4FC6-9B53-8E83-D54A6B4FA897}"/>
              </a:ext>
            </a:extLst>
          </p:cNvPr>
          <p:cNvSpPr>
            <a:spLocks noGrp="1"/>
          </p:cNvSpPr>
          <p:nvPr>
            <p:ph type="title"/>
          </p:nvPr>
        </p:nvSpPr>
        <p:spPr/>
        <p:txBody>
          <a:bodyPr/>
          <a:lstStyle/>
          <a:p>
            <a:r>
              <a:rPr lang="en-US"/>
              <a:t>CAA for Science Student Eligibility</a:t>
            </a:r>
          </a:p>
        </p:txBody>
      </p:sp>
      <p:sp>
        <p:nvSpPr>
          <p:cNvPr id="3" name="Text Placeholder 2">
            <a:extLst>
              <a:ext uri="{FF2B5EF4-FFF2-40B4-BE49-F238E27FC236}">
                <a16:creationId xmlns:a16="http://schemas.microsoft.com/office/drawing/2014/main" id="{C5772514-F697-C36A-63DF-171145677BDD}"/>
              </a:ext>
            </a:extLst>
          </p:cNvPr>
          <p:cNvSpPr>
            <a:spLocks noGrp="1"/>
          </p:cNvSpPr>
          <p:nvPr>
            <p:ph type="body" idx="13"/>
          </p:nvPr>
        </p:nvSpPr>
        <p:spPr/>
        <p:txBody>
          <a:bodyPr/>
          <a:lstStyle/>
          <a:p>
            <a:pPr marL="596900" indent="-457200">
              <a:buFont typeface="+mj-lt"/>
              <a:buAutoNum type="arabicPeriod"/>
            </a:pPr>
            <a:r>
              <a:rPr lang="en-US"/>
              <a:t>The CAA for Science is for students in grades 5, 8, 11 and 12 (Grade 12 if they have not already taken it in high school).</a:t>
            </a:r>
          </a:p>
          <a:p>
            <a:pPr marL="596900" indent="-457200">
              <a:buFont typeface="+mj-lt"/>
              <a:buAutoNum type="arabicPeriod"/>
            </a:pPr>
            <a:r>
              <a:rPr lang="en-US"/>
              <a:t>It is delivered one on one by a trained CAA test examiner familiar to the student.</a:t>
            </a:r>
          </a:p>
          <a:p>
            <a:pPr marL="596900" indent="-457200">
              <a:buFont typeface="+mj-lt"/>
              <a:buAutoNum type="arabicPeriod"/>
            </a:pPr>
            <a:r>
              <a:rPr lang="en-US"/>
              <a:t>If CAA for Science is indicated in TOMS, student is automatically assigned Alt ELPAC (if EL) and CAA for ELA and Math. </a:t>
            </a:r>
          </a:p>
        </p:txBody>
      </p:sp>
      <p:sp>
        <p:nvSpPr>
          <p:cNvPr id="4" name="Footer Placeholder 3">
            <a:extLst>
              <a:ext uri="{FF2B5EF4-FFF2-40B4-BE49-F238E27FC236}">
                <a16:creationId xmlns:a16="http://schemas.microsoft.com/office/drawing/2014/main" id="{DCE199FF-0540-5E7A-2432-F5C866836E18}"/>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90946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736F-932D-E292-E061-C24BE338FAE2}"/>
              </a:ext>
            </a:extLst>
          </p:cNvPr>
          <p:cNvSpPr>
            <a:spLocks noGrp="1"/>
          </p:cNvSpPr>
          <p:nvPr>
            <p:ph type="title"/>
          </p:nvPr>
        </p:nvSpPr>
        <p:spPr/>
        <p:txBody>
          <a:bodyPr/>
          <a:lstStyle/>
          <a:p>
            <a:r>
              <a:rPr lang="en-US"/>
              <a:t>Assigning the CAA for Science</a:t>
            </a:r>
          </a:p>
        </p:txBody>
      </p:sp>
      <p:sp>
        <p:nvSpPr>
          <p:cNvPr id="3" name="Text Placeholder 2">
            <a:extLst>
              <a:ext uri="{FF2B5EF4-FFF2-40B4-BE49-F238E27FC236}">
                <a16:creationId xmlns:a16="http://schemas.microsoft.com/office/drawing/2014/main" id="{D52BD1C2-89AA-B5E8-0E56-1314CA7C76F0}"/>
              </a:ext>
            </a:extLst>
          </p:cNvPr>
          <p:cNvSpPr>
            <a:spLocks noGrp="1"/>
          </p:cNvSpPr>
          <p:nvPr>
            <p:ph type="body" idx="13"/>
          </p:nvPr>
        </p:nvSpPr>
        <p:spPr/>
        <p:txBody>
          <a:bodyPr/>
          <a:lstStyle/>
          <a:p>
            <a:r>
              <a:rPr lang="en-US">
                <a:latin typeface="Poppins"/>
                <a:cs typeface="Poppins"/>
              </a:rPr>
              <a:t>Eligible students will be assigned the CAA for Science by STB on </a:t>
            </a:r>
            <a:r>
              <a:rPr lang="en-US">
                <a:highlight>
                  <a:srgbClr val="00FFFF"/>
                </a:highlight>
                <a:latin typeface="Poppins"/>
                <a:cs typeface="Poppins"/>
              </a:rPr>
              <a:t>September 12, 2023</a:t>
            </a:r>
            <a:r>
              <a:rPr lang="en-US">
                <a:latin typeface="Poppins"/>
                <a:cs typeface="Poppins"/>
              </a:rPr>
              <a:t>.</a:t>
            </a:r>
          </a:p>
          <a:p>
            <a:pPr lvl="1"/>
            <a:r>
              <a:rPr lang="en-US">
                <a:latin typeface="Poppins"/>
                <a:cs typeface="Poppins"/>
              </a:rPr>
              <a:t>This assignment is based on the current IEP assessment designation.</a:t>
            </a:r>
            <a:endParaRPr lang="en-US"/>
          </a:p>
          <a:p>
            <a:r>
              <a:rPr lang="en-US">
                <a:latin typeface="Poppins"/>
                <a:cs typeface="Poppins"/>
              </a:rPr>
              <a:t>CAASPP Coordinators must assign the CAA for Science for students who are eligible for the CAA for Science after this date.</a:t>
            </a:r>
          </a:p>
          <a:p>
            <a:pPr lvl="1"/>
            <a:r>
              <a:rPr lang="en-US">
                <a:latin typeface="Poppins"/>
                <a:cs typeface="Poppins"/>
              </a:rPr>
              <a:t>CAASPP Coordinators are also responsible for updating the test assignment for new students and students’ whose IEPs change.</a:t>
            </a:r>
          </a:p>
          <a:p>
            <a:pPr lvl="1"/>
            <a:r>
              <a:rPr lang="en-US">
                <a:latin typeface="Poppins"/>
                <a:cs typeface="Poppins"/>
              </a:rPr>
              <a:t>Work with Special Education Team to verify eligible students.</a:t>
            </a:r>
          </a:p>
          <a:p>
            <a:endParaRPr lang="en-US"/>
          </a:p>
        </p:txBody>
      </p:sp>
      <p:sp>
        <p:nvSpPr>
          <p:cNvPr id="4" name="Footer Placeholder 3">
            <a:extLst>
              <a:ext uri="{FF2B5EF4-FFF2-40B4-BE49-F238E27FC236}">
                <a16:creationId xmlns:a16="http://schemas.microsoft.com/office/drawing/2014/main" id="{83BF7E0B-F29A-E83A-FA12-861BFF0BC3F0}"/>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402556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6BB9-E2FB-B6F2-09F8-9D1B74C42D15}"/>
              </a:ext>
            </a:extLst>
          </p:cNvPr>
          <p:cNvSpPr>
            <a:spLocks noGrp="1"/>
          </p:cNvSpPr>
          <p:nvPr>
            <p:ph type="title"/>
          </p:nvPr>
        </p:nvSpPr>
        <p:spPr/>
        <p:txBody>
          <a:bodyPr/>
          <a:lstStyle/>
          <a:p>
            <a:r>
              <a:rPr lang="en-US" dirty="0"/>
              <a:t>Assigning the CAA for Science</a:t>
            </a:r>
          </a:p>
        </p:txBody>
      </p:sp>
      <p:sp>
        <p:nvSpPr>
          <p:cNvPr id="4" name="Footer Placeholder 3">
            <a:extLst>
              <a:ext uri="{FF2B5EF4-FFF2-40B4-BE49-F238E27FC236}">
                <a16:creationId xmlns:a16="http://schemas.microsoft.com/office/drawing/2014/main" id="{DDD99E88-D3B4-374D-2E79-500B62CFB1F0}"/>
              </a:ext>
            </a:extLst>
          </p:cNvPr>
          <p:cNvSpPr>
            <a:spLocks noGrp="1"/>
          </p:cNvSpPr>
          <p:nvPr>
            <p:ph type="ftr" sz="quarter" idx="11"/>
          </p:nvPr>
        </p:nvSpPr>
        <p:spPr/>
        <p:txBody>
          <a:bodyPr/>
          <a:lstStyle/>
          <a:p>
            <a:r>
              <a:rPr lang="en-US"/>
              <a:t>2023-24 CAASPP Fall Coordinator Training</a:t>
            </a:r>
          </a:p>
        </p:txBody>
      </p:sp>
      <p:pic>
        <p:nvPicPr>
          <p:cNvPr id="7" name="Picture 6" descr="A yellow and blue rectangle with black text&#10;&#10;Description automatically generated">
            <a:extLst>
              <a:ext uri="{FF2B5EF4-FFF2-40B4-BE49-F238E27FC236}">
                <a16:creationId xmlns:a16="http://schemas.microsoft.com/office/drawing/2014/main" id="{7555F97A-BB8B-F1AE-2424-D211352B5572}"/>
              </a:ext>
            </a:extLst>
          </p:cNvPr>
          <p:cNvPicPr>
            <a:picLocks noChangeAspect="1"/>
          </p:cNvPicPr>
          <p:nvPr/>
        </p:nvPicPr>
        <p:blipFill>
          <a:blip r:embed="rId2"/>
          <a:stretch>
            <a:fillRect/>
          </a:stretch>
        </p:blipFill>
        <p:spPr>
          <a:xfrm>
            <a:off x="3387190" y="3821504"/>
            <a:ext cx="5658573" cy="611186"/>
          </a:xfrm>
          <a:prstGeom prst="rect">
            <a:avLst/>
          </a:prstGeom>
          <a:ln>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F074CAD1-1E1B-5999-AD3A-21C76BF3F3CD}"/>
              </a:ext>
            </a:extLst>
          </p:cNvPr>
          <p:cNvPicPr>
            <a:picLocks noChangeAspect="1"/>
          </p:cNvPicPr>
          <p:nvPr/>
        </p:nvPicPr>
        <p:blipFill>
          <a:blip r:embed="rId3"/>
          <a:stretch>
            <a:fillRect/>
          </a:stretch>
        </p:blipFill>
        <p:spPr>
          <a:xfrm>
            <a:off x="4647237" y="1078899"/>
            <a:ext cx="3336402" cy="2486547"/>
          </a:xfrm>
          <a:prstGeom prst="rect">
            <a:avLst/>
          </a:prstGeom>
          <a:ln>
            <a:solidFill>
              <a:schemeClr val="tx1"/>
            </a:solidFill>
          </a:ln>
        </p:spPr>
      </p:pic>
      <p:sp>
        <p:nvSpPr>
          <p:cNvPr id="16" name="Text Placeholder 2">
            <a:extLst>
              <a:ext uri="{FF2B5EF4-FFF2-40B4-BE49-F238E27FC236}">
                <a16:creationId xmlns:a16="http://schemas.microsoft.com/office/drawing/2014/main" id="{3CC5C3BE-177E-9BFE-DAB0-E53BF2313AFF}"/>
              </a:ext>
            </a:extLst>
          </p:cNvPr>
          <p:cNvSpPr>
            <a:spLocks noGrp="1"/>
          </p:cNvSpPr>
          <p:nvPr>
            <p:ph type="body" idx="13"/>
          </p:nvPr>
        </p:nvSpPr>
        <p:spPr>
          <a:xfrm>
            <a:off x="311700" y="952500"/>
            <a:ext cx="2949193" cy="3768622"/>
          </a:xfrm>
        </p:spPr>
        <p:txBody>
          <a:bodyPr>
            <a:normAutofit/>
          </a:bodyPr>
          <a:lstStyle/>
          <a:p>
            <a:r>
              <a:rPr lang="en-US" dirty="0">
                <a:latin typeface="Poppins"/>
                <a:cs typeface="Poppins"/>
              </a:rPr>
              <a:t>Log into TOMS and click the </a:t>
            </a:r>
            <a:r>
              <a:rPr lang="en-US" b="1" dirty="0">
                <a:latin typeface="Poppins"/>
                <a:cs typeface="Poppins"/>
              </a:rPr>
              <a:t>STUDENTS</a:t>
            </a:r>
            <a:r>
              <a:rPr lang="en-US" dirty="0">
                <a:latin typeface="Poppins"/>
                <a:cs typeface="Poppins"/>
              </a:rPr>
              <a:t> tab.</a:t>
            </a:r>
            <a:endParaRPr lang="en-US" dirty="0"/>
          </a:p>
          <a:p>
            <a:r>
              <a:rPr lang="en-US" dirty="0">
                <a:latin typeface="Poppins"/>
                <a:cs typeface="Poppins"/>
              </a:rPr>
              <a:t>Search for the student by entering the SSID.</a:t>
            </a:r>
          </a:p>
          <a:p>
            <a:r>
              <a:rPr lang="en-US" dirty="0">
                <a:latin typeface="Poppins"/>
                <a:cs typeface="Poppins"/>
              </a:rPr>
              <a:t>Click the magnifying glass.</a:t>
            </a:r>
            <a:endParaRPr lang="en-US" dirty="0"/>
          </a:p>
          <a:p>
            <a:endParaRPr lang="en-US"/>
          </a:p>
        </p:txBody>
      </p:sp>
    </p:spTree>
    <p:extLst>
      <p:ext uri="{BB962C8B-B14F-4D97-AF65-F5344CB8AC3E}">
        <p14:creationId xmlns:p14="http://schemas.microsoft.com/office/powerpoint/2010/main" val="75264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C29B-7145-88A6-577B-A233FB613F27}"/>
              </a:ext>
            </a:extLst>
          </p:cNvPr>
          <p:cNvSpPr>
            <a:spLocks noGrp="1"/>
          </p:cNvSpPr>
          <p:nvPr>
            <p:ph type="title"/>
          </p:nvPr>
        </p:nvSpPr>
        <p:spPr/>
        <p:txBody>
          <a:bodyPr/>
          <a:lstStyle/>
          <a:p>
            <a:r>
              <a:rPr lang="en-US"/>
              <a:t>Assigning the CAA for Science</a:t>
            </a:r>
          </a:p>
        </p:txBody>
      </p:sp>
      <p:sp>
        <p:nvSpPr>
          <p:cNvPr id="3" name="Text Placeholder 2">
            <a:extLst>
              <a:ext uri="{FF2B5EF4-FFF2-40B4-BE49-F238E27FC236}">
                <a16:creationId xmlns:a16="http://schemas.microsoft.com/office/drawing/2014/main" id="{CA4F35D0-FD70-E57A-F019-D034E1E314E3}"/>
              </a:ext>
            </a:extLst>
          </p:cNvPr>
          <p:cNvSpPr>
            <a:spLocks noGrp="1"/>
          </p:cNvSpPr>
          <p:nvPr>
            <p:ph type="body" idx="13"/>
          </p:nvPr>
        </p:nvSpPr>
        <p:spPr>
          <a:xfrm>
            <a:off x="311700" y="952500"/>
            <a:ext cx="3933041" cy="3768622"/>
          </a:xfrm>
        </p:spPr>
        <p:txBody>
          <a:bodyPr>
            <a:normAutofit/>
          </a:bodyPr>
          <a:lstStyle/>
          <a:p>
            <a:r>
              <a:rPr lang="en-US">
                <a:latin typeface="Poppins"/>
                <a:cs typeface="Poppins"/>
              </a:rPr>
              <a:t>Under Add or Remove Test Assignments, click California Alternate Assessments</a:t>
            </a:r>
          </a:p>
          <a:p>
            <a:pPr lvl="1"/>
            <a:r>
              <a:rPr lang="en-US">
                <a:latin typeface="Poppins"/>
                <a:cs typeface="Poppins"/>
              </a:rPr>
              <a:t>Students will be assigned the CAA for ELA/Math and the Alternate ELPAC (if eligible)</a:t>
            </a:r>
          </a:p>
          <a:p>
            <a:pPr lvl="1"/>
            <a:r>
              <a:rPr lang="en-US">
                <a:latin typeface="Poppins"/>
                <a:cs typeface="Poppins"/>
                <a:hlinkClick r:id="rId2"/>
              </a:rPr>
              <a:t>How to Enter Student Test Assignments One by One</a:t>
            </a:r>
            <a:r>
              <a:rPr lang="en-US">
                <a:latin typeface="Poppins"/>
                <a:cs typeface="Poppins"/>
              </a:rPr>
              <a:t> </a:t>
            </a:r>
          </a:p>
          <a:p>
            <a:endParaRPr lang="en-US"/>
          </a:p>
        </p:txBody>
      </p:sp>
      <p:sp>
        <p:nvSpPr>
          <p:cNvPr id="4" name="Footer Placeholder 3">
            <a:extLst>
              <a:ext uri="{FF2B5EF4-FFF2-40B4-BE49-F238E27FC236}">
                <a16:creationId xmlns:a16="http://schemas.microsoft.com/office/drawing/2014/main" id="{27AAF98C-09E3-64B9-5E82-C33EF163DC78}"/>
              </a:ext>
            </a:extLst>
          </p:cNvPr>
          <p:cNvSpPr>
            <a:spLocks noGrp="1"/>
          </p:cNvSpPr>
          <p:nvPr>
            <p:ph type="ftr" sz="quarter" idx="11"/>
          </p:nvPr>
        </p:nvSpPr>
        <p:spPr/>
        <p:txBody>
          <a:bodyPr/>
          <a:lstStyle/>
          <a:p>
            <a:r>
              <a:rPr lang="en-US"/>
              <a:t>2023-24 CAASPP Fall Coordinator Training</a:t>
            </a:r>
          </a:p>
        </p:txBody>
      </p:sp>
      <p:sp>
        <p:nvSpPr>
          <p:cNvPr id="7" name="Down Arrow 16">
            <a:extLst>
              <a:ext uri="{FF2B5EF4-FFF2-40B4-BE49-F238E27FC236}">
                <a16:creationId xmlns:a16="http://schemas.microsoft.com/office/drawing/2014/main" id="{55F3E707-11BF-9FF6-E8D9-6925AC473BEC}"/>
              </a:ext>
            </a:extLst>
          </p:cNvPr>
          <p:cNvSpPr/>
          <p:nvPr/>
        </p:nvSpPr>
        <p:spPr>
          <a:xfrm rot="5400000">
            <a:off x="7091724" y="4087317"/>
            <a:ext cx="284848" cy="385377"/>
          </a:xfrm>
          <a:prstGeom prst="downArrow">
            <a:avLst>
              <a:gd name="adj1" fmla="val 50000"/>
              <a:gd name="adj2" fmla="val 455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ysClr val="windowText" lastClr="000000"/>
              </a:solidFill>
            </a:endParaRPr>
          </a:p>
        </p:txBody>
      </p:sp>
      <p:pic>
        <p:nvPicPr>
          <p:cNvPr id="8" name="Picture 7" descr="A screenshot of a computer&#10;&#10;Description automatically generated">
            <a:extLst>
              <a:ext uri="{FF2B5EF4-FFF2-40B4-BE49-F238E27FC236}">
                <a16:creationId xmlns:a16="http://schemas.microsoft.com/office/drawing/2014/main" id="{8A00EF72-89FF-E642-AEA0-CA6D86A30D72}"/>
              </a:ext>
            </a:extLst>
          </p:cNvPr>
          <p:cNvPicPr>
            <a:picLocks noChangeAspect="1"/>
          </p:cNvPicPr>
          <p:nvPr/>
        </p:nvPicPr>
        <p:blipFill>
          <a:blip r:embed="rId3"/>
          <a:stretch>
            <a:fillRect/>
          </a:stretch>
        </p:blipFill>
        <p:spPr>
          <a:xfrm>
            <a:off x="4246913" y="951798"/>
            <a:ext cx="4739738" cy="1725800"/>
          </a:xfrm>
          <a:prstGeom prst="rect">
            <a:avLst/>
          </a:prstGeom>
        </p:spPr>
      </p:pic>
      <p:pic>
        <p:nvPicPr>
          <p:cNvPr id="11" name="Picture 10" descr="A screenshot of a test&#10;&#10;Description automatically generated">
            <a:extLst>
              <a:ext uri="{FF2B5EF4-FFF2-40B4-BE49-F238E27FC236}">
                <a16:creationId xmlns:a16="http://schemas.microsoft.com/office/drawing/2014/main" id="{8F38C62A-A639-89A2-1BB0-57EFAC4626FE}"/>
              </a:ext>
            </a:extLst>
          </p:cNvPr>
          <p:cNvPicPr>
            <a:picLocks noChangeAspect="1"/>
          </p:cNvPicPr>
          <p:nvPr/>
        </p:nvPicPr>
        <p:blipFill>
          <a:blip r:embed="rId4"/>
          <a:stretch>
            <a:fillRect/>
          </a:stretch>
        </p:blipFill>
        <p:spPr>
          <a:xfrm>
            <a:off x="4335978" y="2713551"/>
            <a:ext cx="2505694" cy="1980133"/>
          </a:xfrm>
          <a:prstGeom prst="rect">
            <a:avLst/>
          </a:prstGeom>
        </p:spPr>
      </p:pic>
      <p:sp>
        <p:nvSpPr>
          <p:cNvPr id="6" name="Rectangle 5">
            <a:extLst>
              <a:ext uri="{FF2B5EF4-FFF2-40B4-BE49-F238E27FC236}">
                <a16:creationId xmlns:a16="http://schemas.microsoft.com/office/drawing/2014/main" id="{FE78D482-9546-11A4-A270-63B74C4A3B35}"/>
              </a:ext>
            </a:extLst>
          </p:cNvPr>
          <p:cNvSpPr/>
          <p:nvPr/>
        </p:nvSpPr>
        <p:spPr>
          <a:xfrm>
            <a:off x="4312640" y="3899754"/>
            <a:ext cx="2610968" cy="7512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90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47FE-8504-73CD-4333-E24DF0D021FF}"/>
              </a:ext>
            </a:extLst>
          </p:cNvPr>
          <p:cNvSpPr>
            <a:spLocks noGrp="1"/>
          </p:cNvSpPr>
          <p:nvPr>
            <p:ph type="title"/>
          </p:nvPr>
        </p:nvSpPr>
        <p:spPr/>
        <p:txBody>
          <a:bodyPr/>
          <a:lstStyle/>
          <a:p>
            <a:r>
              <a:rPr lang="en-US"/>
              <a:t>Student Participation: CAA for Science</a:t>
            </a:r>
          </a:p>
        </p:txBody>
      </p:sp>
      <p:sp>
        <p:nvSpPr>
          <p:cNvPr id="3" name="Text Placeholder 2">
            <a:extLst>
              <a:ext uri="{FF2B5EF4-FFF2-40B4-BE49-F238E27FC236}">
                <a16:creationId xmlns:a16="http://schemas.microsoft.com/office/drawing/2014/main" id="{6AA504CF-922B-723E-7C74-43732FEE4EEE}"/>
              </a:ext>
            </a:extLst>
          </p:cNvPr>
          <p:cNvSpPr>
            <a:spLocks noGrp="1"/>
          </p:cNvSpPr>
          <p:nvPr>
            <p:ph type="body" idx="13"/>
          </p:nvPr>
        </p:nvSpPr>
        <p:spPr>
          <a:xfrm>
            <a:off x="311700" y="952500"/>
            <a:ext cx="3543218" cy="3768622"/>
          </a:xfrm>
        </p:spPr>
        <p:txBody>
          <a:bodyPr/>
          <a:lstStyle/>
          <a:p>
            <a:r>
              <a:rPr lang="en-US"/>
              <a:t>High School Coordinators can verify CAST Eligibility by downloading the School Level High School Participation Report for the CAST and CAA for Science from TOMS.</a:t>
            </a:r>
          </a:p>
        </p:txBody>
      </p:sp>
      <p:sp>
        <p:nvSpPr>
          <p:cNvPr id="4" name="Footer Placeholder 3">
            <a:extLst>
              <a:ext uri="{FF2B5EF4-FFF2-40B4-BE49-F238E27FC236}">
                <a16:creationId xmlns:a16="http://schemas.microsoft.com/office/drawing/2014/main" id="{05326204-9BAF-E592-BC9C-0385FE61157C}"/>
              </a:ext>
            </a:extLst>
          </p:cNvPr>
          <p:cNvSpPr>
            <a:spLocks noGrp="1"/>
          </p:cNvSpPr>
          <p:nvPr>
            <p:ph type="ftr" sz="quarter" idx="11"/>
          </p:nvPr>
        </p:nvSpPr>
        <p:spPr/>
        <p:txBody>
          <a:bodyPr/>
          <a:lstStyle/>
          <a:p>
            <a:r>
              <a:rPr lang="en-US"/>
              <a:t>2023-24 CAASPP Fall Coordinator Training</a:t>
            </a:r>
          </a:p>
        </p:txBody>
      </p:sp>
      <p:pic>
        <p:nvPicPr>
          <p:cNvPr id="5" name="Picture 4">
            <a:extLst>
              <a:ext uri="{FF2B5EF4-FFF2-40B4-BE49-F238E27FC236}">
                <a16:creationId xmlns:a16="http://schemas.microsoft.com/office/drawing/2014/main" id="{01C9C404-EE4B-3898-DEA0-9FECE99A259E}"/>
              </a:ext>
            </a:extLst>
          </p:cNvPr>
          <p:cNvPicPr>
            <a:picLocks noChangeAspect="1"/>
          </p:cNvPicPr>
          <p:nvPr/>
        </p:nvPicPr>
        <p:blipFill rotWithShape="1">
          <a:blip r:embed="rId2">
            <a:extLst>
              <a:ext uri="{28A0092B-C50C-407E-A947-70E740481C1C}">
                <a14:useLocalDpi xmlns:a14="http://schemas.microsoft.com/office/drawing/2010/main" val="0"/>
              </a:ext>
            </a:extLst>
          </a:blip>
          <a:srcRect l="36094" r="31269"/>
          <a:stretch/>
        </p:blipFill>
        <p:spPr>
          <a:xfrm>
            <a:off x="4017817" y="2783224"/>
            <a:ext cx="4477395" cy="1795560"/>
          </a:xfrm>
          <a:prstGeom prst="rect">
            <a:avLst/>
          </a:prstGeom>
          <a:ln>
            <a:solidFill>
              <a:schemeClr val="tx1"/>
            </a:solidFill>
          </a:ln>
        </p:spPr>
      </p:pic>
      <p:pic>
        <p:nvPicPr>
          <p:cNvPr id="6" name="Picture 4" descr="A screenshot of a computer&#10;&#10;Description automatically generated">
            <a:extLst>
              <a:ext uri="{FF2B5EF4-FFF2-40B4-BE49-F238E27FC236}">
                <a16:creationId xmlns:a16="http://schemas.microsoft.com/office/drawing/2014/main" id="{F92158DE-750A-FE47-5B37-E42D8533C21F}"/>
              </a:ext>
            </a:extLst>
          </p:cNvPr>
          <p:cNvPicPr>
            <a:picLocks noChangeAspect="1"/>
          </p:cNvPicPr>
          <p:nvPr/>
        </p:nvPicPr>
        <p:blipFill>
          <a:blip r:embed="rId3"/>
          <a:stretch>
            <a:fillRect/>
          </a:stretch>
        </p:blipFill>
        <p:spPr>
          <a:xfrm>
            <a:off x="4030226" y="965046"/>
            <a:ext cx="4732316" cy="1681447"/>
          </a:xfrm>
          <a:prstGeom prst="rect">
            <a:avLst/>
          </a:prstGeom>
          <a:ln>
            <a:solidFill>
              <a:schemeClr val="tx1"/>
            </a:solidFill>
          </a:ln>
        </p:spPr>
      </p:pic>
    </p:spTree>
    <p:extLst>
      <p:ext uri="{BB962C8B-B14F-4D97-AF65-F5344CB8AC3E}">
        <p14:creationId xmlns:p14="http://schemas.microsoft.com/office/powerpoint/2010/main" val="1516270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D7E6-A67E-B242-F802-C885E1429378}"/>
              </a:ext>
            </a:extLst>
          </p:cNvPr>
          <p:cNvSpPr>
            <a:spLocks noGrp="1"/>
          </p:cNvSpPr>
          <p:nvPr>
            <p:ph type="title"/>
          </p:nvPr>
        </p:nvSpPr>
        <p:spPr/>
        <p:txBody>
          <a:bodyPr/>
          <a:lstStyle/>
          <a:p>
            <a:r>
              <a:rPr lang="en-US"/>
              <a:t>CAASPP Summative Parent Notification</a:t>
            </a:r>
          </a:p>
        </p:txBody>
      </p:sp>
      <p:sp>
        <p:nvSpPr>
          <p:cNvPr id="3" name="Text Placeholder 2">
            <a:extLst>
              <a:ext uri="{FF2B5EF4-FFF2-40B4-BE49-F238E27FC236}">
                <a16:creationId xmlns:a16="http://schemas.microsoft.com/office/drawing/2014/main" id="{FC349247-4CFB-1C8A-FD00-DA0FAA908FBF}"/>
              </a:ext>
            </a:extLst>
          </p:cNvPr>
          <p:cNvSpPr>
            <a:spLocks noGrp="1"/>
          </p:cNvSpPr>
          <p:nvPr>
            <p:ph type="body" idx="13"/>
          </p:nvPr>
        </p:nvSpPr>
        <p:spPr/>
        <p:txBody>
          <a:bodyPr/>
          <a:lstStyle/>
          <a:p>
            <a:pPr marL="139700" indent="0">
              <a:buNone/>
            </a:pPr>
            <a:r>
              <a:rPr lang="en-US" b="1"/>
              <a:t>Pursuant to California Code of Regulations, Title 5, Section 852</a:t>
            </a:r>
          </a:p>
          <a:p>
            <a:r>
              <a:rPr lang="en-US"/>
              <a:t>Schools shall notify parents about student participation in the CAASPP system.</a:t>
            </a:r>
          </a:p>
          <a:p>
            <a:pPr lvl="1"/>
            <a:r>
              <a:rPr lang="en-US"/>
              <a:t>Notification must be sent every year.</a:t>
            </a:r>
          </a:p>
          <a:p>
            <a:pPr lvl="1"/>
            <a:r>
              <a:rPr lang="en-US"/>
              <a:t>Letter template available on the Student Testing Branch Webpage. (English and Spanish)</a:t>
            </a:r>
          </a:p>
          <a:p>
            <a:pPr lvl="1"/>
            <a:r>
              <a:rPr lang="en-US"/>
              <a:t>The letter informs parents of the availability of exemptions from CAASPP testing.</a:t>
            </a:r>
          </a:p>
          <a:p>
            <a:endParaRPr lang="en-US"/>
          </a:p>
        </p:txBody>
      </p:sp>
      <p:sp>
        <p:nvSpPr>
          <p:cNvPr id="4" name="Footer Placeholder 3">
            <a:extLst>
              <a:ext uri="{FF2B5EF4-FFF2-40B4-BE49-F238E27FC236}">
                <a16:creationId xmlns:a16="http://schemas.microsoft.com/office/drawing/2014/main" id="{6F39B259-08E7-2833-8ABC-B7FF4795F058}"/>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325671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AA3D-4E82-4CCF-3553-6C8371EC6C91}"/>
              </a:ext>
            </a:extLst>
          </p:cNvPr>
          <p:cNvSpPr>
            <a:spLocks noGrp="1"/>
          </p:cNvSpPr>
          <p:nvPr>
            <p:ph type="title"/>
          </p:nvPr>
        </p:nvSpPr>
        <p:spPr/>
        <p:txBody>
          <a:bodyPr/>
          <a:lstStyle/>
          <a:p>
            <a:r>
              <a:rPr lang="en-US"/>
              <a:t>CAASPP Summative Parent Notification</a:t>
            </a:r>
          </a:p>
        </p:txBody>
      </p:sp>
      <p:sp>
        <p:nvSpPr>
          <p:cNvPr id="3" name="Text Placeholder 2">
            <a:extLst>
              <a:ext uri="{FF2B5EF4-FFF2-40B4-BE49-F238E27FC236}">
                <a16:creationId xmlns:a16="http://schemas.microsoft.com/office/drawing/2014/main" id="{C9C85D60-088D-0F6D-8784-74F7896FFC66}"/>
              </a:ext>
            </a:extLst>
          </p:cNvPr>
          <p:cNvSpPr>
            <a:spLocks noGrp="1"/>
          </p:cNvSpPr>
          <p:nvPr>
            <p:ph type="body" idx="13"/>
          </p:nvPr>
        </p:nvSpPr>
        <p:spPr/>
        <p:txBody>
          <a:bodyPr/>
          <a:lstStyle/>
          <a:p>
            <a:pPr marL="139700" indent="0">
              <a:buNone/>
            </a:pPr>
            <a:r>
              <a:rPr lang="en-US" b="1"/>
              <a:t>Pursuant to California Code of Regulations, Title 5, Section 852</a:t>
            </a:r>
          </a:p>
          <a:p>
            <a:r>
              <a:rPr lang="en-US"/>
              <a:t>Parent/Guardian who elect to exempt their students:</a:t>
            </a:r>
          </a:p>
          <a:p>
            <a:pPr lvl="1"/>
            <a:r>
              <a:rPr lang="en-US">
                <a:highlight>
                  <a:srgbClr val="00FFFF"/>
                </a:highlight>
              </a:rPr>
              <a:t>Must submit request in writing to the school.</a:t>
            </a:r>
          </a:p>
          <a:p>
            <a:pPr lvl="2"/>
            <a:r>
              <a:rPr lang="en-US"/>
              <a:t>Letter must be test and content specific. </a:t>
            </a:r>
          </a:p>
          <a:p>
            <a:pPr lvl="2"/>
            <a:r>
              <a:rPr lang="en-US"/>
              <a:t>Request must be submitted each year.</a:t>
            </a:r>
          </a:p>
          <a:p>
            <a:pPr lvl="2"/>
            <a:r>
              <a:rPr lang="en-US"/>
              <a:t>School should have a process in place to collect parent requests.</a:t>
            </a:r>
          </a:p>
          <a:p>
            <a:r>
              <a:rPr lang="en-US"/>
              <a:t>CAASPP Coordinator must flag exempted students in TOMS through the Test Assignments tab as soon as the letter is received.</a:t>
            </a:r>
          </a:p>
          <a:p>
            <a:endParaRPr lang="en-US"/>
          </a:p>
        </p:txBody>
      </p:sp>
      <p:sp>
        <p:nvSpPr>
          <p:cNvPr id="4" name="Footer Placeholder 3">
            <a:extLst>
              <a:ext uri="{FF2B5EF4-FFF2-40B4-BE49-F238E27FC236}">
                <a16:creationId xmlns:a16="http://schemas.microsoft.com/office/drawing/2014/main" id="{7F28947F-66D6-C431-5D0A-B3EEEA9133BC}"/>
              </a:ext>
            </a:extLst>
          </p:cNvPr>
          <p:cNvSpPr>
            <a:spLocks noGrp="1"/>
          </p:cNvSpPr>
          <p:nvPr>
            <p:ph type="ftr" sz="quarter" idx="11"/>
          </p:nvPr>
        </p:nvSpPr>
        <p:spPr/>
        <p:txBody>
          <a:bodyPr/>
          <a:lstStyle/>
          <a:p>
            <a:r>
              <a:rPr lang="en-US"/>
              <a:t>2023-24 CAASPP Fall Coordinator Training</a:t>
            </a:r>
          </a:p>
        </p:txBody>
      </p:sp>
      <p:sp>
        <p:nvSpPr>
          <p:cNvPr id="5" name="Rectangle 4">
            <a:extLst>
              <a:ext uri="{FF2B5EF4-FFF2-40B4-BE49-F238E27FC236}">
                <a16:creationId xmlns:a16="http://schemas.microsoft.com/office/drawing/2014/main" id="{3829CF93-C94B-B114-E5B1-3E8788262D89}"/>
              </a:ext>
            </a:extLst>
          </p:cNvPr>
          <p:cNvSpPr/>
          <p:nvPr/>
        </p:nvSpPr>
        <p:spPr>
          <a:xfrm>
            <a:off x="799911" y="4105744"/>
            <a:ext cx="7667388" cy="553998"/>
          </a:xfrm>
          <a:prstGeom prst="rect">
            <a:avLst/>
          </a:prstGeom>
          <a:solidFill>
            <a:srgbClr val="FFFF00"/>
          </a:solidFill>
          <a:ln>
            <a:solidFill>
              <a:schemeClr val="tx1"/>
            </a:solidFill>
          </a:ln>
        </p:spPr>
        <p:txBody>
          <a:bodyPr wrap="square" anchor="t">
            <a:spAutoFit/>
          </a:bodyPr>
          <a:lstStyle/>
          <a:p>
            <a:pPr marL="274320" lvl="1" algn="ctr"/>
            <a:r>
              <a:rPr lang="en-US" sz="1500" b="1">
                <a:latin typeface="Calibri" panose="020F0502020204030204" pitchFamily="34" charset="0"/>
                <a:cs typeface="Calibri" panose="020F0502020204030204" pitchFamily="34" charset="0"/>
              </a:rPr>
              <a:t>District Employees shall not solicit or encourage any written exemption request on behalf of any student or groups of students.</a:t>
            </a:r>
          </a:p>
        </p:txBody>
      </p:sp>
    </p:spTree>
    <p:extLst>
      <p:ext uri="{BB962C8B-B14F-4D97-AF65-F5344CB8AC3E}">
        <p14:creationId xmlns:p14="http://schemas.microsoft.com/office/powerpoint/2010/main" val="1831552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8639-8DD9-0016-9584-9080DC819CCB}"/>
              </a:ext>
            </a:extLst>
          </p:cNvPr>
          <p:cNvSpPr>
            <a:spLocks noGrp="1"/>
          </p:cNvSpPr>
          <p:nvPr>
            <p:ph type="title"/>
          </p:nvPr>
        </p:nvSpPr>
        <p:spPr/>
        <p:txBody>
          <a:bodyPr/>
          <a:lstStyle/>
          <a:p>
            <a:r>
              <a:rPr lang="en-US"/>
              <a:t>CAASPP Summative Parent Notification</a:t>
            </a:r>
          </a:p>
        </p:txBody>
      </p:sp>
      <p:sp>
        <p:nvSpPr>
          <p:cNvPr id="3" name="Text Placeholder 2">
            <a:extLst>
              <a:ext uri="{FF2B5EF4-FFF2-40B4-BE49-F238E27FC236}">
                <a16:creationId xmlns:a16="http://schemas.microsoft.com/office/drawing/2014/main" id="{54F34E43-545B-3050-7C29-3D3E7984C84A}"/>
              </a:ext>
            </a:extLst>
          </p:cNvPr>
          <p:cNvSpPr>
            <a:spLocks noGrp="1"/>
          </p:cNvSpPr>
          <p:nvPr>
            <p:ph type="body" idx="13"/>
          </p:nvPr>
        </p:nvSpPr>
        <p:spPr/>
        <p:txBody>
          <a:bodyPr/>
          <a:lstStyle/>
          <a:p>
            <a:pPr marL="139700" indent="0" algn="ctr">
              <a:lnSpc>
                <a:spcPct val="150000"/>
              </a:lnSpc>
              <a:spcAft>
                <a:spcPts val="1800"/>
              </a:spcAft>
              <a:buNone/>
            </a:pPr>
            <a:r>
              <a:rPr lang="en-US" b="1"/>
              <a:t>Schools </a:t>
            </a:r>
            <a:r>
              <a:rPr lang="en-US" b="1">
                <a:solidFill>
                  <a:srgbClr val="FF0000"/>
                </a:solidFill>
              </a:rPr>
              <a:t>SHALL NOT </a:t>
            </a:r>
            <a:r>
              <a:rPr lang="en-US" b="1"/>
              <a:t>send letters, surveys, or any other correspondence asking if a parent wishes to exempt their students from state testing.</a:t>
            </a:r>
          </a:p>
          <a:p>
            <a:endParaRPr lang="en-US"/>
          </a:p>
        </p:txBody>
      </p:sp>
      <p:sp>
        <p:nvSpPr>
          <p:cNvPr id="4" name="Footer Placeholder 3">
            <a:extLst>
              <a:ext uri="{FF2B5EF4-FFF2-40B4-BE49-F238E27FC236}">
                <a16:creationId xmlns:a16="http://schemas.microsoft.com/office/drawing/2014/main" id="{9B7BFB76-7699-A023-5395-691E95F7322E}"/>
              </a:ext>
            </a:extLst>
          </p:cNvPr>
          <p:cNvSpPr>
            <a:spLocks noGrp="1"/>
          </p:cNvSpPr>
          <p:nvPr>
            <p:ph type="ftr" sz="quarter" idx="11"/>
          </p:nvPr>
        </p:nvSpPr>
        <p:spPr/>
        <p:txBody>
          <a:bodyPr/>
          <a:lstStyle/>
          <a:p>
            <a:r>
              <a:rPr lang="en-US"/>
              <a:t>2023-24 CAASPP Fall Coordinator Training</a:t>
            </a:r>
          </a:p>
        </p:txBody>
      </p:sp>
      <p:sp>
        <p:nvSpPr>
          <p:cNvPr id="5" name="Rectangle 4">
            <a:extLst>
              <a:ext uri="{FF2B5EF4-FFF2-40B4-BE49-F238E27FC236}">
                <a16:creationId xmlns:a16="http://schemas.microsoft.com/office/drawing/2014/main" id="{DD62B233-EAE6-1242-538A-63A3D4392B9E}"/>
              </a:ext>
            </a:extLst>
          </p:cNvPr>
          <p:cNvSpPr/>
          <p:nvPr/>
        </p:nvSpPr>
        <p:spPr>
          <a:xfrm>
            <a:off x="799911" y="4105744"/>
            <a:ext cx="7667388" cy="553998"/>
          </a:xfrm>
          <a:prstGeom prst="rect">
            <a:avLst/>
          </a:prstGeom>
          <a:solidFill>
            <a:srgbClr val="FFFF00"/>
          </a:solidFill>
          <a:ln>
            <a:solidFill>
              <a:schemeClr val="tx1"/>
            </a:solidFill>
          </a:ln>
        </p:spPr>
        <p:txBody>
          <a:bodyPr wrap="square" anchor="t">
            <a:spAutoFit/>
          </a:bodyPr>
          <a:lstStyle/>
          <a:p>
            <a:pPr marL="274320" lvl="1" algn="ctr"/>
            <a:r>
              <a:rPr lang="en-US" sz="1500" b="1">
                <a:latin typeface="Calibri" panose="020F0502020204030204" pitchFamily="34" charset="0"/>
                <a:cs typeface="Calibri" panose="020F0502020204030204" pitchFamily="34" charset="0"/>
              </a:rPr>
              <a:t>District Employees shall not solicit or encourage any written exemption request on behalf of any student or groups of students.</a:t>
            </a:r>
          </a:p>
        </p:txBody>
      </p:sp>
    </p:spTree>
    <p:extLst>
      <p:ext uri="{BB962C8B-B14F-4D97-AF65-F5344CB8AC3E}">
        <p14:creationId xmlns:p14="http://schemas.microsoft.com/office/powerpoint/2010/main" val="1108348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B3DC5-3EFB-458E-D000-F8D3A4067493}"/>
              </a:ext>
            </a:extLst>
          </p:cNvPr>
          <p:cNvSpPr>
            <a:spLocks noGrp="1"/>
          </p:cNvSpPr>
          <p:nvPr>
            <p:ph type="title"/>
          </p:nvPr>
        </p:nvSpPr>
        <p:spPr/>
        <p:txBody>
          <a:bodyPr/>
          <a:lstStyle/>
          <a:p>
            <a:r>
              <a:rPr lang="en-US"/>
              <a:t>Entering Parent Exemptions in TOMS</a:t>
            </a:r>
          </a:p>
        </p:txBody>
      </p:sp>
      <p:sp>
        <p:nvSpPr>
          <p:cNvPr id="3" name="Text Placeholder 2">
            <a:extLst>
              <a:ext uri="{FF2B5EF4-FFF2-40B4-BE49-F238E27FC236}">
                <a16:creationId xmlns:a16="http://schemas.microsoft.com/office/drawing/2014/main" id="{036C94A3-98B3-33F0-BC4B-A51ABC5A86B3}"/>
              </a:ext>
            </a:extLst>
          </p:cNvPr>
          <p:cNvSpPr>
            <a:spLocks noGrp="1"/>
          </p:cNvSpPr>
          <p:nvPr>
            <p:ph type="body" idx="13"/>
          </p:nvPr>
        </p:nvSpPr>
        <p:spPr>
          <a:xfrm>
            <a:off x="311700" y="952500"/>
            <a:ext cx="2590317" cy="3768622"/>
          </a:xfrm>
        </p:spPr>
        <p:txBody>
          <a:bodyPr/>
          <a:lstStyle/>
          <a:p>
            <a:r>
              <a:rPr lang="en-US"/>
              <a:t>Search for the student in TOMS.</a:t>
            </a:r>
          </a:p>
          <a:p>
            <a:r>
              <a:rPr lang="en-US"/>
              <a:t>Select </a:t>
            </a:r>
            <a:r>
              <a:rPr lang="en-US" b="1"/>
              <a:t>TEST ASSIGNMENTS</a:t>
            </a:r>
            <a:r>
              <a:rPr lang="en-US"/>
              <a:t>.</a:t>
            </a:r>
          </a:p>
          <a:p>
            <a:r>
              <a:rPr lang="en-US"/>
              <a:t>Select CONDITION CODE for the test the parent requested an exemption.</a:t>
            </a:r>
          </a:p>
        </p:txBody>
      </p:sp>
      <p:sp>
        <p:nvSpPr>
          <p:cNvPr id="4" name="Footer Placeholder 3">
            <a:extLst>
              <a:ext uri="{FF2B5EF4-FFF2-40B4-BE49-F238E27FC236}">
                <a16:creationId xmlns:a16="http://schemas.microsoft.com/office/drawing/2014/main" id="{E19683F4-7BF3-7EF5-9868-8779885C1AAA}"/>
              </a:ext>
            </a:extLst>
          </p:cNvPr>
          <p:cNvSpPr>
            <a:spLocks noGrp="1"/>
          </p:cNvSpPr>
          <p:nvPr>
            <p:ph type="ftr" sz="quarter" idx="11"/>
          </p:nvPr>
        </p:nvSpPr>
        <p:spPr/>
        <p:txBody>
          <a:bodyPr/>
          <a:lstStyle/>
          <a:p>
            <a:r>
              <a:rPr lang="en-US"/>
              <a:t>2023-24 CAASPP Fall Coordinator Training</a:t>
            </a:r>
          </a:p>
        </p:txBody>
      </p:sp>
      <p:pic>
        <p:nvPicPr>
          <p:cNvPr id="5" name="Picture 4" descr="A screenshot of a computer&#10;&#10;Description automatically generated">
            <a:extLst>
              <a:ext uri="{FF2B5EF4-FFF2-40B4-BE49-F238E27FC236}">
                <a16:creationId xmlns:a16="http://schemas.microsoft.com/office/drawing/2014/main" id="{728879FD-7499-DC36-1596-FA91974C96A5}"/>
              </a:ext>
            </a:extLst>
          </p:cNvPr>
          <p:cNvPicPr>
            <a:picLocks noChangeAspect="1"/>
          </p:cNvPicPr>
          <p:nvPr/>
        </p:nvPicPr>
        <p:blipFill>
          <a:blip r:embed="rId2"/>
          <a:stretch>
            <a:fillRect/>
          </a:stretch>
        </p:blipFill>
        <p:spPr>
          <a:xfrm>
            <a:off x="2970094" y="950942"/>
            <a:ext cx="5907774" cy="3454863"/>
          </a:xfrm>
          <a:prstGeom prst="rect">
            <a:avLst/>
          </a:prstGeom>
        </p:spPr>
      </p:pic>
      <p:sp>
        <p:nvSpPr>
          <p:cNvPr id="6" name="Arrow: Right 10">
            <a:extLst>
              <a:ext uri="{FF2B5EF4-FFF2-40B4-BE49-F238E27FC236}">
                <a16:creationId xmlns:a16="http://schemas.microsoft.com/office/drawing/2014/main" id="{1CE2973B-8078-6DB5-642D-7A32CEB5E6BA}"/>
              </a:ext>
            </a:extLst>
          </p:cNvPr>
          <p:cNvSpPr/>
          <p:nvPr/>
        </p:nvSpPr>
        <p:spPr>
          <a:xfrm rot="5400000">
            <a:off x="7951818" y="3335722"/>
            <a:ext cx="276999" cy="274376"/>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endParaRPr lang="en-US" sz="1013">
              <a:solidFill>
                <a:prstClr val="black"/>
              </a:solidFill>
              <a:latin typeface="Tw Cen MT"/>
            </a:endParaRPr>
          </a:p>
        </p:txBody>
      </p:sp>
      <p:sp>
        <p:nvSpPr>
          <p:cNvPr id="7" name="Arrow: Right 10">
            <a:extLst>
              <a:ext uri="{FF2B5EF4-FFF2-40B4-BE49-F238E27FC236}">
                <a16:creationId xmlns:a16="http://schemas.microsoft.com/office/drawing/2014/main" id="{D3A6D90E-974E-5EA2-6F6F-83B802C3C480}"/>
              </a:ext>
            </a:extLst>
          </p:cNvPr>
          <p:cNvSpPr/>
          <p:nvPr/>
        </p:nvSpPr>
        <p:spPr>
          <a:xfrm rot="16200000">
            <a:off x="4005660" y="2064826"/>
            <a:ext cx="276999" cy="248672"/>
          </a:xfrm>
          <a:prstGeom prst="righ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fontAlgn="base">
              <a:spcBef>
                <a:spcPct val="0"/>
              </a:spcBef>
              <a:spcAft>
                <a:spcPct val="0"/>
              </a:spcAft>
            </a:pPr>
            <a:endParaRPr lang="en-US" sz="1013">
              <a:solidFill>
                <a:prstClr val="black"/>
              </a:solidFill>
              <a:latin typeface="Tw Cen MT"/>
            </a:endParaRPr>
          </a:p>
        </p:txBody>
      </p:sp>
    </p:spTree>
    <p:extLst>
      <p:ext uri="{BB962C8B-B14F-4D97-AF65-F5344CB8AC3E}">
        <p14:creationId xmlns:p14="http://schemas.microsoft.com/office/powerpoint/2010/main" val="124972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6E27-6B80-4765-B5A3-1CED037CE434}"/>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8F1CBDEE-06C3-3A5C-EBDC-9046E4E00F93}"/>
              </a:ext>
            </a:extLst>
          </p:cNvPr>
          <p:cNvSpPr>
            <a:spLocks noGrp="1"/>
          </p:cNvSpPr>
          <p:nvPr>
            <p:ph type="body" idx="1"/>
          </p:nvPr>
        </p:nvSpPr>
        <p:spPr>
          <a:xfrm>
            <a:off x="311700" y="952500"/>
            <a:ext cx="8465588" cy="3768622"/>
          </a:xfrm>
        </p:spPr>
        <p:txBody>
          <a:bodyPr numCol="2">
            <a:normAutofit fontScale="85000" lnSpcReduction="20000"/>
          </a:bodyPr>
          <a:lstStyle/>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CAASPP Program Overview, Critical Links, STB Updates, and CAASPP Coordinator Primary Responsibilities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Student Eligibility, Parent Notification, Parent Exemptions, and Participation Rate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Training Requirements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Moodle Training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6" action="ppaction://hlinksldjump">
                  <a:extLst>
                    <a:ext uri="{A12FA001-AC4F-418D-AE19-62706E023703}">
                      <ahyp:hlinkClr xmlns:ahyp="http://schemas.microsoft.com/office/drawing/2018/hyperlinkcolor" val="tx"/>
                    </a:ext>
                  </a:extLst>
                </a:hlinkClick>
              </a:rPr>
              <a:t>Monitoring Completion Test Examiner Requirements for CAA Science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Preparing for Test Administration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8" action="ppaction://hlinksldjump">
                  <a:extLst>
                    <a:ext uri="{A12FA001-AC4F-418D-AE19-62706E023703}">
                      <ahyp:hlinkClr xmlns:ahyp="http://schemas.microsoft.com/office/drawing/2018/hyperlinkcolor" val="tx"/>
                    </a:ext>
                  </a:extLst>
                </a:hlinkClick>
              </a:rPr>
              <a:t>Test Administration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9" action="ppaction://hlinksldjump">
                  <a:extLst>
                    <a:ext uri="{A12FA001-AC4F-418D-AE19-62706E023703}">
                      <ahyp:hlinkClr xmlns:ahyp="http://schemas.microsoft.com/office/drawing/2018/hyperlinkcolor" val="tx"/>
                    </a:ext>
                  </a:extLst>
                </a:hlinkClick>
              </a:rPr>
              <a:t>Security and Test Administration Incident Reporting System (STAIRS)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New California Science Test (CAST) Interim Assessments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2023-24 LAUSD Comprehensive Assessment Program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2" action="ppaction://hlinksldjump">
                  <a:extLst>
                    <a:ext uri="{A12FA001-AC4F-418D-AE19-62706E023703}">
                      <ahyp:hlinkClr xmlns:ahyp="http://schemas.microsoft.com/office/drawing/2018/hyperlinkcolor" val="tx"/>
                    </a:ext>
                  </a:extLst>
                </a:hlinkClick>
              </a:rPr>
              <a:t>Interim Assessments Systems and Purpose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3" action="ppaction://hlinksldjump">
                  <a:extLst>
                    <a:ext uri="{A12FA001-AC4F-418D-AE19-62706E023703}">
                      <ahyp:hlinkClr xmlns:ahyp="http://schemas.microsoft.com/office/drawing/2018/hyperlinkcolor" val="tx"/>
                    </a:ext>
                  </a:extLst>
                </a:hlinkClick>
              </a:rPr>
              <a:t>Interim Assessments Viewing System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4" action="ppaction://hlinksldjump">
                  <a:extLst>
                    <a:ext uri="{A12FA001-AC4F-418D-AE19-62706E023703}">
                      <ahyp:hlinkClr xmlns:ahyp="http://schemas.microsoft.com/office/drawing/2018/hyperlinkcolor" val="tx"/>
                    </a:ext>
                  </a:extLst>
                </a:hlinkClick>
              </a:rPr>
              <a:t>Interim Assessments Hand Scoring System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5" action="ppaction://hlinksldjump">
                  <a:extLst>
                    <a:ext uri="{A12FA001-AC4F-418D-AE19-62706E023703}">
                      <ahyp:hlinkClr xmlns:ahyp="http://schemas.microsoft.com/office/drawing/2018/hyperlinkcolor" val="tx"/>
                    </a:ext>
                  </a:extLst>
                </a:hlinkClick>
              </a:rPr>
              <a:t>School Site Professional Development Topics and Training Requirements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6" action="ppaction://hlinksldjump">
                  <a:extLst>
                    <a:ext uri="{A12FA001-AC4F-418D-AE19-62706E023703}">
                      <ahyp:hlinkClr xmlns:ahyp="http://schemas.microsoft.com/office/drawing/2018/hyperlinkcolor" val="tx"/>
                    </a:ext>
                  </a:extLst>
                </a:hlinkClick>
              </a:rPr>
              <a:t>Creating TOMS accounts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7" action="ppaction://hlinksldjump">
                  <a:extLst>
                    <a:ext uri="{A12FA001-AC4F-418D-AE19-62706E023703}">
                      <ahyp:hlinkClr xmlns:ahyp="http://schemas.microsoft.com/office/drawing/2018/hyperlinkcolor" val="tx"/>
                    </a:ext>
                  </a:extLst>
                </a:hlinkClick>
              </a:rPr>
              <a:t>Monitoring Test Completion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8" action="ppaction://hlinksldjump">
                  <a:extLst>
                    <a:ext uri="{A12FA001-AC4F-418D-AE19-62706E023703}">
                      <ahyp:hlinkClr xmlns:ahyp="http://schemas.microsoft.com/office/drawing/2018/hyperlinkcolor" val="tx"/>
                    </a:ext>
                  </a:extLst>
                </a:hlinkClick>
              </a:rPr>
              <a:t>Student Logon Credentials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19" action="ppaction://hlinksldjump">
                  <a:extLst>
                    <a:ext uri="{A12FA001-AC4F-418D-AE19-62706E023703}">
                      <ahyp:hlinkClr xmlns:ahyp="http://schemas.microsoft.com/office/drawing/2018/hyperlinkcolor" val="tx"/>
                    </a:ext>
                  </a:extLst>
                </a:hlinkClick>
              </a:rPr>
              <a:t>Accessibility Resources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20" action="ppaction://hlinksldjump">
                  <a:extLst>
                    <a:ext uri="{A12FA001-AC4F-418D-AE19-62706E023703}">
                      <ahyp:hlinkClr xmlns:ahyp="http://schemas.microsoft.com/office/drawing/2018/hyperlinkcolor" val="tx"/>
                    </a:ext>
                  </a:extLst>
                </a:hlinkClick>
              </a:rPr>
              <a:t>Entering Supports and Accommodations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21" action="ppaction://hlinksldjump">
                  <a:extLst>
                    <a:ext uri="{A12FA001-AC4F-418D-AE19-62706E023703}">
                      <ahyp:hlinkClr xmlns:ahyp="http://schemas.microsoft.com/office/drawing/2018/hyperlinkcolor" val="tx"/>
                    </a:ext>
                  </a:extLst>
                </a:hlinkClick>
              </a:rPr>
              <a:t>Technology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22" action="ppaction://hlinksldjump">
                  <a:extLst>
                    <a:ext uri="{A12FA001-AC4F-418D-AE19-62706E023703}">
                      <ahyp:hlinkClr xmlns:ahyp="http://schemas.microsoft.com/office/drawing/2018/hyperlinkcolor" val="tx"/>
                    </a:ext>
                  </a:extLst>
                </a:hlinkClick>
              </a:rPr>
              <a:t>Creating Test Sessions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23" action="ppaction://hlinksldjump">
                  <a:extLst>
                    <a:ext uri="{A12FA001-AC4F-418D-AE19-62706E023703}">
                      <ahyp:hlinkClr xmlns:ahyp="http://schemas.microsoft.com/office/drawing/2018/hyperlinkcolor" val="tx"/>
                    </a:ext>
                  </a:extLst>
                </a:hlinkClick>
              </a:rPr>
              <a:t>California Educator Reporting System (CERS)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24" action="ppaction://hlinksldjump">
                  <a:extLst>
                    <a:ext uri="{A12FA001-AC4F-418D-AE19-62706E023703}">
                      <ahyp:hlinkClr xmlns:ahyp="http://schemas.microsoft.com/office/drawing/2018/hyperlinkcolor" val="tx"/>
                    </a:ext>
                  </a:extLst>
                </a:hlinkClick>
              </a:rPr>
              <a:t>Crisis Alert Response System (CARS) and State Audits</a:t>
            </a:r>
          </a:p>
          <a:p>
            <a:pPr marL="342900" marR="0" lvl="0" indent="-342900">
              <a:lnSpc>
                <a:spcPct val="107000"/>
              </a:lnSpc>
              <a:spcBef>
                <a:spcPts val="0"/>
              </a:spcBef>
              <a:spcAft>
                <a:spcPts val="80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hlinkClick r:id="rId25" action="ppaction://hlinksldjump">
                  <a:extLst>
                    <a:ext uri="{A12FA001-AC4F-418D-AE19-62706E023703}">
                      <ahyp:hlinkClr xmlns:ahyp="http://schemas.microsoft.com/office/drawing/2018/hyperlinkcolor" val="tx"/>
                    </a:ext>
                  </a:extLst>
                </a:hlinkClick>
              </a:rPr>
              <a:t>Region Data Coordinators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ED14AF3F-19F4-1AE9-B762-AB022B0D6273}"/>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867530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1878-7108-DC41-F03C-B73729CA1779}"/>
              </a:ext>
            </a:extLst>
          </p:cNvPr>
          <p:cNvSpPr>
            <a:spLocks noGrp="1"/>
          </p:cNvSpPr>
          <p:nvPr>
            <p:ph type="title"/>
          </p:nvPr>
        </p:nvSpPr>
        <p:spPr/>
        <p:txBody>
          <a:bodyPr/>
          <a:lstStyle/>
          <a:p>
            <a:r>
              <a:rPr lang="en-US"/>
              <a:t>Entering Parent Exemption in TOMS</a:t>
            </a:r>
          </a:p>
        </p:txBody>
      </p:sp>
      <p:sp>
        <p:nvSpPr>
          <p:cNvPr id="3" name="Text Placeholder 2">
            <a:extLst>
              <a:ext uri="{FF2B5EF4-FFF2-40B4-BE49-F238E27FC236}">
                <a16:creationId xmlns:a16="http://schemas.microsoft.com/office/drawing/2014/main" id="{03FD8B4F-B612-5108-386B-0E7B44B04FED}"/>
              </a:ext>
            </a:extLst>
          </p:cNvPr>
          <p:cNvSpPr>
            <a:spLocks noGrp="1"/>
          </p:cNvSpPr>
          <p:nvPr>
            <p:ph type="body" idx="13"/>
          </p:nvPr>
        </p:nvSpPr>
        <p:spPr>
          <a:xfrm>
            <a:off x="311700" y="952500"/>
            <a:ext cx="5672919" cy="3768622"/>
          </a:xfrm>
        </p:spPr>
        <p:txBody>
          <a:bodyPr/>
          <a:lstStyle/>
          <a:p>
            <a:pPr marL="596900" indent="-457200">
              <a:buFont typeface="+mj-lt"/>
              <a:buAutoNum type="arabicPeriod"/>
            </a:pPr>
            <a:r>
              <a:rPr lang="en-US">
                <a:latin typeface="Poppins"/>
                <a:cs typeface="Poppins"/>
              </a:rPr>
              <a:t>Select the reason for the exemption from the dropdown.</a:t>
            </a:r>
          </a:p>
          <a:p>
            <a:pPr marL="1054100" lvl="1" indent="-457200">
              <a:buFont typeface="+mj-lt"/>
              <a:buAutoNum type="alphaLcPeriod"/>
            </a:pPr>
            <a:r>
              <a:rPr lang="en-US">
                <a:latin typeface="Poppins"/>
                <a:cs typeface="Poppins"/>
              </a:rPr>
              <a:t>PGE- Parent/Guardian Exemption</a:t>
            </a:r>
          </a:p>
          <a:p>
            <a:pPr marL="1054100" lvl="1" indent="-457200">
              <a:buFont typeface="+mj-lt"/>
              <a:buAutoNum type="alphaLcPeriod"/>
            </a:pPr>
            <a:r>
              <a:rPr lang="en-US">
                <a:latin typeface="Poppins"/>
                <a:cs typeface="Poppins"/>
              </a:rPr>
              <a:t>NTE- Not Tested Medical Emergency</a:t>
            </a:r>
          </a:p>
          <a:p>
            <a:pPr marL="1479550" lvl="2" indent="-457200">
              <a:buFont typeface="+mj-lt"/>
              <a:buAutoNum type="romanLcPeriod"/>
            </a:pPr>
            <a:r>
              <a:rPr lang="en-US">
                <a:latin typeface="Poppins"/>
                <a:cs typeface="Poppins"/>
              </a:rPr>
              <a:t>i.e., hospitalization</a:t>
            </a:r>
          </a:p>
          <a:p>
            <a:pPr marL="596900" indent="-457200">
              <a:buFont typeface="+mj-lt"/>
              <a:buAutoNum type="arabicPeriod"/>
            </a:pPr>
            <a:r>
              <a:rPr lang="en-US">
                <a:latin typeface="Poppins"/>
                <a:cs typeface="Poppins"/>
              </a:rPr>
              <a:t>Click SAVE</a:t>
            </a:r>
          </a:p>
          <a:p>
            <a:pPr marL="596900" indent="-457200">
              <a:buFont typeface="+mj-lt"/>
              <a:buAutoNum type="arabicPeriod"/>
            </a:pPr>
            <a:r>
              <a:rPr lang="en-US">
                <a:latin typeface="Poppins"/>
                <a:cs typeface="Poppins"/>
              </a:rPr>
              <a:t>Maintain documentation at the school site and keep with testing paperwork.</a:t>
            </a:r>
          </a:p>
          <a:p>
            <a:pPr marL="939800" lvl="1" indent="-342900">
              <a:buAutoNum type="alphaLcPeriod"/>
            </a:pPr>
            <a:r>
              <a:rPr lang="en-US">
                <a:latin typeface="Poppins"/>
                <a:cs typeface="Poppins"/>
              </a:rPr>
              <a:t>Medical documents</a:t>
            </a:r>
          </a:p>
          <a:p>
            <a:pPr marL="939800" lvl="1" indent="-342900">
              <a:buAutoNum type="alphaLcPeriod"/>
            </a:pPr>
            <a:r>
              <a:rPr lang="en-US">
                <a:latin typeface="Poppins"/>
                <a:cs typeface="Poppins"/>
              </a:rPr>
              <a:t>Parent exemption letters</a:t>
            </a:r>
          </a:p>
          <a:p>
            <a:endParaRPr lang="en-US"/>
          </a:p>
        </p:txBody>
      </p:sp>
      <p:sp>
        <p:nvSpPr>
          <p:cNvPr id="4" name="Footer Placeholder 3">
            <a:extLst>
              <a:ext uri="{FF2B5EF4-FFF2-40B4-BE49-F238E27FC236}">
                <a16:creationId xmlns:a16="http://schemas.microsoft.com/office/drawing/2014/main" id="{26763DBD-C309-E11B-3630-9083E34ECC4F}"/>
              </a:ext>
            </a:extLst>
          </p:cNvPr>
          <p:cNvSpPr>
            <a:spLocks noGrp="1"/>
          </p:cNvSpPr>
          <p:nvPr>
            <p:ph type="ftr" sz="quarter" idx="11"/>
          </p:nvPr>
        </p:nvSpPr>
        <p:spPr/>
        <p:txBody>
          <a:bodyPr/>
          <a:lstStyle/>
          <a:p>
            <a:r>
              <a:rPr lang="en-US"/>
              <a:t>2023-24 CAASPP Fall Coordinator Training</a:t>
            </a:r>
          </a:p>
        </p:txBody>
      </p:sp>
      <p:pic>
        <p:nvPicPr>
          <p:cNvPr id="5" name="Picture 10" descr="Graphical user interface, text, application&#10;&#10;Description automatically generated">
            <a:extLst>
              <a:ext uri="{FF2B5EF4-FFF2-40B4-BE49-F238E27FC236}">
                <a16:creationId xmlns:a16="http://schemas.microsoft.com/office/drawing/2014/main" id="{764E7334-6D9B-7CAE-A2F7-0394D81E0306}"/>
              </a:ext>
            </a:extLst>
          </p:cNvPr>
          <p:cNvPicPr>
            <a:picLocks noChangeAspect="1"/>
          </p:cNvPicPr>
          <p:nvPr/>
        </p:nvPicPr>
        <p:blipFill>
          <a:blip r:embed="rId2"/>
          <a:stretch>
            <a:fillRect/>
          </a:stretch>
        </p:blipFill>
        <p:spPr>
          <a:xfrm>
            <a:off x="6091845" y="957027"/>
            <a:ext cx="2759540" cy="1823068"/>
          </a:xfrm>
          <a:prstGeom prst="rect">
            <a:avLst/>
          </a:prstGeom>
        </p:spPr>
      </p:pic>
      <p:pic>
        <p:nvPicPr>
          <p:cNvPr id="6" name="Picture 9" descr="Graphical user interface, text, application, chat or text message&#10;&#10;Description automatically generated">
            <a:extLst>
              <a:ext uri="{FF2B5EF4-FFF2-40B4-BE49-F238E27FC236}">
                <a16:creationId xmlns:a16="http://schemas.microsoft.com/office/drawing/2014/main" id="{0CF06B82-2753-F463-6338-5BC13C054CCC}"/>
              </a:ext>
            </a:extLst>
          </p:cNvPr>
          <p:cNvPicPr>
            <a:picLocks noChangeAspect="1"/>
          </p:cNvPicPr>
          <p:nvPr/>
        </p:nvPicPr>
        <p:blipFill>
          <a:blip r:embed="rId3"/>
          <a:stretch>
            <a:fillRect/>
          </a:stretch>
        </p:blipFill>
        <p:spPr>
          <a:xfrm>
            <a:off x="6094297" y="2854600"/>
            <a:ext cx="2756430" cy="1823068"/>
          </a:xfrm>
          <a:prstGeom prst="rect">
            <a:avLst/>
          </a:prstGeom>
        </p:spPr>
      </p:pic>
    </p:spTree>
    <p:extLst>
      <p:ext uri="{BB962C8B-B14F-4D97-AF65-F5344CB8AC3E}">
        <p14:creationId xmlns:p14="http://schemas.microsoft.com/office/powerpoint/2010/main" val="13564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a:t>CAASPP Testing Student Participation</a:t>
            </a:r>
          </a:p>
        </p:txBody>
      </p:sp>
      <p:pic>
        <p:nvPicPr>
          <p:cNvPr id="1028" name="Picture 4" descr="C:\Users\mxj8467\AppData\Local\Microsoft\Windows\Temporary Internet Files\Content.IE5\IBWV028X\marketing-target-winner-2-46770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991" y="949474"/>
            <a:ext cx="3183224" cy="3006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5661" y="946505"/>
            <a:ext cx="3790201" cy="2585323"/>
          </a:xfrm>
          <a:prstGeom prst="rect">
            <a:avLst/>
          </a:prstGeom>
          <a:noFill/>
          <a:ln>
            <a:solidFill>
              <a:schemeClr val="tx1"/>
            </a:solidFill>
          </a:ln>
        </p:spPr>
        <p:txBody>
          <a:bodyPr wrap="square" lIns="91440" tIns="45720" rIns="91440" bIns="45720" rtlCol="0" anchor="t">
            <a:spAutoFit/>
          </a:bodyPr>
          <a:lstStyle/>
          <a:p>
            <a:pPr algn="ctr"/>
            <a:r>
              <a:rPr lang="en-US" sz="2700" b="1">
                <a:latin typeface="Calibri"/>
                <a:cs typeface="Calibri"/>
              </a:rPr>
              <a:t>100%</a:t>
            </a:r>
          </a:p>
          <a:p>
            <a:pPr algn="ctr"/>
            <a:r>
              <a:rPr lang="en-US" sz="2700" b="1">
                <a:latin typeface="Calibri"/>
                <a:cs typeface="Calibri"/>
              </a:rPr>
              <a:t>Participation</a:t>
            </a:r>
          </a:p>
          <a:p>
            <a:pPr algn="ctr"/>
            <a:endParaRPr lang="en-US" sz="1350">
              <a:latin typeface="Calibri" panose="020F0502020204030204" pitchFamily="34" charset="0"/>
              <a:cs typeface="Calibri" panose="020F0502020204030204" pitchFamily="34" charset="0"/>
            </a:endParaRPr>
          </a:p>
          <a:p>
            <a:r>
              <a:rPr lang="en-US" sz="1350">
                <a:latin typeface="Calibri"/>
                <a:cs typeface="Calibri"/>
              </a:rPr>
              <a:t>It is the expectation of the district that ALL students be afforded every opportunity to complete all required State assessments within each testing window unless they are exempt from testing by either:</a:t>
            </a:r>
          </a:p>
          <a:p>
            <a:pPr marL="257175" indent="-257175">
              <a:buClr>
                <a:schemeClr val="accent2"/>
              </a:buClr>
              <a:buAutoNum type="arabicPeriod"/>
            </a:pPr>
            <a:r>
              <a:rPr lang="en-US" sz="1350">
                <a:latin typeface="Calibri"/>
                <a:cs typeface="Calibri"/>
              </a:rPr>
              <a:t>Parent Exemption</a:t>
            </a:r>
          </a:p>
          <a:p>
            <a:pPr marL="257175" indent="-257175">
              <a:buClr>
                <a:schemeClr val="accent2"/>
              </a:buClr>
              <a:buAutoNum type="arabicPeriod"/>
            </a:pPr>
            <a:r>
              <a:rPr lang="en-US" sz="1350">
                <a:latin typeface="Calibri"/>
                <a:cs typeface="Calibri"/>
              </a:rPr>
              <a:t>EL Newcomer Status (Not applicable for CAAs)</a:t>
            </a:r>
            <a:endParaRPr lang="en-US" sz="135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2FEF900-F9E1-2A53-D414-982CE2F2CE2A}"/>
              </a:ext>
            </a:extLst>
          </p:cNvPr>
          <p:cNvSpPr txBox="1"/>
          <p:nvPr/>
        </p:nvSpPr>
        <p:spPr>
          <a:xfrm>
            <a:off x="1410097" y="4023519"/>
            <a:ext cx="6323806" cy="484748"/>
          </a:xfrm>
          <a:prstGeom prst="rect">
            <a:avLst/>
          </a:prstGeom>
          <a:solidFill>
            <a:srgbClr val="FFFF00"/>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u="sng">
                <a:latin typeface="Calibri" panose="020F0502020204030204" pitchFamily="34" charset="0"/>
                <a:ea typeface="+mn-lt"/>
                <a:cs typeface="Calibri" panose="020F0502020204030204" pitchFamily="34" charset="0"/>
                <a:hlinkClick r:id="rId4"/>
              </a:rPr>
              <a:t>California School Dashboard</a:t>
            </a:r>
            <a:endParaRPr lang="en-US" sz="1350" u="sng">
              <a:latin typeface="Calibri" panose="020F0502020204030204" pitchFamily="34" charset="0"/>
              <a:cs typeface="Calibri" panose="020F0502020204030204" pitchFamily="34" charset="0"/>
              <a:hlinkClick r:id="rId4"/>
            </a:endParaRPr>
          </a:p>
          <a:p>
            <a:pPr algn="ctr"/>
            <a:r>
              <a:rPr lang="en-US" sz="1350">
                <a:latin typeface="Calibri" panose="020F0502020204030204" pitchFamily="34" charset="0"/>
                <a:ea typeface="+mn-lt"/>
                <a:cs typeface="Calibri" panose="020F0502020204030204" pitchFamily="34" charset="0"/>
                <a:hlinkClick r:id="rId4"/>
              </a:rPr>
              <a:t>https://www.caschooldashboard.org/ </a:t>
            </a:r>
            <a:endParaRPr lang="en-US" sz="135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4E9D3CAE-64AE-9CFF-D3A7-D9E7D64B733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350158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D82C-5BD1-1DF0-814D-F816EA1255F4}"/>
              </a:ext>
            </a:extLst>
          </p:cNvPr>
          <p:cNvSpPr>
            <a:spLocks noGrp="1"/>
          </p:cNvSpPr>
          <p:nvPr>
            <p:ph type="title"/>
          </p:nvPr>
        </p:nvSpPr>
        <p:spPr/>
        <p:txBody>
          <a:bodyPr/>
          <a:lstStyle/>
          <a:p>
            <a:r>
              <a:rPr lang="en-US"/>
              <a:t>Accountability: California Dashboard</a:t>
            </a:r>
          </a:p>
        </p:txBody>
      </p:sp>
      <p:sp>
        <p:nvSpPr>
          <p:cNvPr id="3" name="Text Placeholder 2">
            <a:extLst>
              <a:ext uri="{FF2B5EF4-FFF2-40B4-BE49-F238E27FC236}">
                <a16:creationId xmlns:a16="http://schemas.microsoft.com/office/drawing/2014/main" id="{27C0B39F-AF0D-4345-1C3F-BAFD29D61F3A}"/>
              </a:ext>
            </a:extLst>
          </p:cNvPr>
          <p:cNvSpPr>
            <a:spLocks noGrp="1"/>
          </p:cNvSpPr>
          <p:nvPr>
            <p:ph type="body" idx="13"/>
          </p:nvPr>
        </p:nvSpPr>
        <p:spPr/>
        <p:txBody>
          <a:bodyPr/>
          <a:lstStyle/>
          <a:p>
            <a:r>
              <a:rPr lang="en-US"/>
              <a:t>The methodology looks at the number of students needed to bring the participation rate for the District, school, or student group up to the 95 percent participation rate target set under the Every Student Succeeds Act. </a:t>
            </a:r>
          </a:p>
          <a:p>
            <a:r>
              <a:rPr lang="en-US"/>
              <a:t>Each of these students will be assigned a Distance from Standard (DFS) based on the assignment of a Lowest Obtainable Scale Score (LOSS):</a:t>
            </a:r>
          </a:p>
          <a:p>
            <a:pPr lvl="1"/>
            <a:r>
              <a:rPr lang="en-US"/>
              <a:t>For English language arts/literacy (ELA), a DFS of -279 will be applied.</a:t>
            </a:r>
          </a:p>
          <a:p>
            <a:pPr lvl="1"/>
            <a:r>
              <a:rPr lang="en-US"/>
              <a:t>For mathematics, a DFS of -247 will be applied.</a:t>
            </a:r>
          </a:p>
          <a:p>
            <a:pPr lvl="1"/>
            <a:endParaRPr lang="en-US" dirty="0"/>
          </a:p>
          <a:p>
            <a:endParaRPr lang="en-US" dirty="0"/>
          </a:p>
        </p:txBody>
      </p:sp>
      <p:sp>
        <p:nvSpPr>
          <p:cNvPr id="4" name="Footer Placeholder 3">
            <a:extLst>
              <a:ext uri="{FF2B5EF4-FFF2-40B4-BE49-F238E27FC236}">
                <a16:creationId xmlns:a16="http://schemas.microsoft.com/office/drawing/2014/main" id="{44456CAB-00B9-C563-217F-F74536E249F6}"/>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D82B5CBD-E0ED-0C6F-46D4-ADB13A6C5649}"/>
              </a:ext>
            </a:extLst>
          </p:cNvPr>
          <p:cNvSpPr txBox="1"/>
          <p:nvPr/>
        </p:nvSpPr>
        <p:spPr>
          <a:xfrm>
            <a:off x="1162494" y="4369504"/>
            <a:ext cx="5947462" cy="307777"/>
          </a:xfrm>
          <a:prstGeom prst="rect">
            <a:avLst/>
          </a:prstGeom>
          <a:solidFill>
            <a:srgbClr val="FFFF00"/>
          </a:solidFill>
          <a:ln>
            <a:solidFill>
              <a:schemeClr val="tx1"/>
            </a:solidFill>
          </a:ln>
        </p:spPr>
        <p:txBody>
          <a:bodyPr wrap="none" lIns="91440" tIns="45720" rIns="91440" bIns="45720" rtlCol="0" anchor="t">
            <a:spAutoFit/>
          </a:bodyPr>
          <a:lstStyle/>
          <a:p>
            <a:pPr algn="ctr"/>
            <a:r>
              <a:rPr lang="en-US" dirty="0"/>
              <a:t>CAA for Science is not currently part of the California School Dashboard.</a:t>
            </a:r>
          </a:p>
        </p:txBody>
      </p:sp>
    </p:spTree>
    <p:extLst>
      <p:ext uri="{BB962C8B-B14F-4D97-AF65-F5344CB8AC3E}">
        <p14:creationId xmlns:p14="http://schemas.microsoft.com/office/powerpoint/2010/main" val="2158073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E5C6-D237-29DF-07FE-5F7C074F7197}"/>
              </a:ext>
            </a:extLst>
          </p:cNvPr>
          <p:cNvSpPr>
            <a:spLocks noGrp="1"/>
          </p:cNvSpPr>
          <p:nvPr>
            <p:ph type="title"/>
          </p:nvPr>
        </p:nvSpPr>
        <p:spPr/>
        <p:txBody>
          <a:bodyPr/>
          <a:lstStyle/>
          <a:p>
            <a:r>
              <a:rPr lang="en-US"/>
              <a:t>Action Item</a:t>
            </a:r>
          </a:p>
        </p:txBody>
      </p:sp>
      <p:sp>
        <p:nvSpPr>
          <p:cNvPr id="3" name="Text Placeholder 2">
            <a:extLst>
              <a:ext uri="{FF2B5EF4-FFF2-40B4-BE49-F238E27FC236}">
                <a16:creationId xmlns:a16="http://schemas.microsoft.com/office/drawing/2014/main" id="{CF2508C2-B866-440C-F603-65BC85D7680F}"/>
              </a:ext>
            </a:extLst>
          </p:cNvPr>
          <p:cNvSpPr>
            <a:spLocks noGrp="1"/>
          </p:cNvSpPr>
          <p:nvPr>
            <p:ph type="body" idx="13"/>
          </p:nvPr>
        </p:nvSpPr>
        <p:spPr/>
        <p:txBody>
          <a:bodyPr/>
          <a:lstStyle/>
          <a:p>
            <a:pPr marL="596900" indent="-457200">
              <a:buFont typeface="+mj-lt"/>
              <a:buAutoNum type="arabicPeriod"/>
            </a:pPr>
            <a:r>
              <a:rPr lang="en-US">
                <a:latin typeface="Poppins"/>
                <a:cs typeface="Poppins"/>
              </a:rPr>
              <a:t>Determine the windows for the Four CAA for Science administrations.</a:t>
            </a:r>
          </a:p>
          <a:p>
            <a:pPr marL="596900" indent="-457200">
              <a:buFont typeface="+mj-lt"/>
              <a:buAutoNum type="arabicPeriod"/>
            </a:pPr>
            <a:r>
              <a:rPr lang="en-US">
                <a:latin typeface="Poppins"/>
                <a:cs typeface="Poppins"/>
              </a:rPr>
              <a:t>Work with IEP Team to identify eligible students.</a:t>
            </a:r>
            <a:endParaRPr lang="en-US"/>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64A29C01-5538-9351-142F-A656D611A2AE}"/>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362241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8FA282-31BB-5190-4AE0-A630DF8E7D3E}"/>
              </a:ext>
            </a:extLst>
          </p:cNvPr>
          <p:cNvSpPr>
            <a:spLocks noGrp="1"/>
          </p:cNvSpPr>
          <p:nvPr>
            <p:ph type="ftr" sz="quarter" idx="11"/>
          </p:nvPr>
        </p:nvSpPr>
        <p:spPr/>
        <p:txBody>
          <a:bodyPr/>
          <a:lstStyle/>
          <a:p>
            <a:r>
              <a:rPr lang="en-US"/>
              <a:t>2023-24 CAASPP Fall Coordinator Training</a:t>
            </a:r>
          </a:p>
        </p:txBody>
      </p:sp>
      <p:sp>
        <p:nvSpPr>
          <p:cNvPr id="6" name="Text Placeholder 2">
            <a:extLst>
              <a:ext uri="{FF2B5EF4-FFF2-40B4-BE49-F238E27FC236}">
                <a16:creationId xmlns:a16="http://schemas.microsoft.com/office/drawing/2014/main" id="{22DACA35-4A89-E001-91B5-4118BF45E4C8}"/>
              </a:ext>
            </a:extLst>
          </p:cNvPr>
          <p:cNvSpPr>
            <a:spLocks noGrp="1"/>
          </p:cNvSpPr>
          <p:nvPr>
            <p:ph type="body" sz="quarter" idx="14"/>
          </p:nvPr>
        </p:nvSpPr>
        <p:spPr>
          <a:xfrm>
            <a:off x="529389" y="2828287"/>
            <a:ext cx="6823133" cy="1666711"/>
          </a:xfrm>
        </p:spPr>
        <p:txBody>
          <a:bodyPr lIns="91440" tIns="45720" rIns="91440" bIns="45720" anchor="t"/>
          <a:lstStyle/>
          <a:p>
            <a:pPr>
              <a:spcAft>
                <a:spcPts val="600"/>
              </a:spcAft>
              <a:buClr>
                <a:schemeClr val="bg1"/>
              </a:buClr>
            </a:pPr>
            <a:r>
              <a:rPr lang="en-US" b="0">
                <a:latin typeface="Poppins"/>
                <a:cs typeface="Poppins"/>
                <a:sym typeface="Wingdings" panose="05000000000000000000" pitchFamily="2" charset="2"/>
              </a:rPr>
              <a:t>  </a:t>
            </a:r>
            <a:r>
              <a:rPr lang="en-US" b="0">
                <a:latin typeface="Poppins"/>
                <a:cs typeface="Poppins"/>
              </a:rPr>
              <a:t>Training Requirements</a:t>
            </a:r>
          </a:p>
        </p:txBody>
      </p:sp>
      <p:sp>
        <p:nvSpPr>
          <p:cNvPr id="9" name="Text Placeholder 1">
            <a:extLst>
              <a:ext uri="{FF2B5EF4-FFF2-40B4-BE49-F238E27FC236}">
                <a16:creationId xmlns:a16="http://schemas.microsoft.com/office/drawing/2014/main" id="{191AB0C9-2775-6443-7925-FE4FABCC8EA9}"/>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California Alternate Assessment</a:t>
            </a:r>
          </a:p>
          <a:p>
            <a:r>
              <a:rPr lang="en-US">
                <a:latin typeface="Poppins"/>
                <a:cs typeface="Poppins"/>
              </a:rPr>
              <a:t>For Science</a:t>
            </a:r>
          </a:p>
        </p:txBody>
      </p:sp>
    </p:spTree>
    <p:extLst>
      <p:ext uri="{BB962C8B-B14F-4D97-AF65-F5344CB8AC3E}">
        <p14:creationId xmlns:p14="http://schemas.microsoft.com/office/powerpoint/2010/main" val="3035232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t>Policy Document</a:t>
            </a:r>
          </a:p>
        </p:txBody>
      </p:sp>
      <p:sp>
        <p:nvSpPr>
          <p:cNvPr id="10" name="Footer Placeholder 9">
            <a:extLst>
              <a:ext uri="{FF2B5EF4-FFF2-40B4-BE49-F238E27FC236}">
                <a16:creationId xmlns:a16="http://schemas.microsoft.com/office/drawing/2014/main" id="{9D17E001-2291-5839-857B-D2FE73870BCA}"/>
              </a:ext>
            </a:extLst>
          </p:cNvPr>
          <p:cNvSpPr>
            <a:spLocks noGrp="1"/>
          </p:cNvSpPr>
          <p:nvPr>
            <p:ph type="ftr" sz="quarter" idx="11"/>
          </p:nvPr>
        </p:nvSpPr>
        <p:spPr/>
        <p:txBody>
          <a:bodyPr/>
          <a:lstStyle/>
          <a:p>
            <a:r>
              <a:rPr lang="en-US"/>
              <a:t>2023-24 CAASPP Fall Coordinator Training</a:t>
            </a:r>
          </a:p>
        </p:txBody>
      </p:sp>
      <p:pic>
        <p:nvPicPr>
          <p:cNvPr id="6" name="Picture 5">
            <a:extLst>
              <a:ext uri="{FF2B5EF4-FFF2-40B4-BE49-F238E27FC236}">
                <a16:creationId xmlns:a16="http://schemas.microsoft.com/office/drawing/2014/main" id="{91970BE9-32B7-B16B-C92B-CFAEA2CCFD45}"/>
              </a:ext>
            </a:extLst>
          </p:cNvPr>
          <p:cNvPicPr>
            <a:picLocks noChangeAspect="1"/>
          </p:cNvPicPr>
          <p:nvPr/>
        </p:nvPicPr>
        <p:blipFill>
          <a:blip r:embed="rId3"/>
          <a:stretch>
            <a:fillRect/>
          </a:stretch>
        </p:blipFill>
        <p:spPr>
          <a:xfrm>
            <a:off x="5590938" y="930724"/>
            <a:ext cx="2757763" cy="3749040"/>
          </a:xfrm>
          <a:prstGeom prst="rect">
            <a:avLst/>
          </a:prstGeom>
          <a:ln>
            <a:solidFill>
              <a:schemeClr val="tx1"/>
            </a:solidFill>
          </a:ln>
        </p:spPr>
      </p:pic>
      <p:sp>
        <p:nvSpPr>
          <p:cNvPr id="8" name="Text Placeholder 7">
            <a:extLst>
              <a:ext uri="{FF2B5EF4-FFF2-40B4-BE49-F238E27FC236}">
                <a16:creationId xmlns:a16="http://schemas.microsoft.com/office/drawing/2014/main" id="{7ECB84B0-3499-57E4-BDF1-E5CD8829D673}"/>
              </a:ext>
            </a:extLst>
          </p:cNvPr>
          <p:cNvSpPr>
            <a:spLocks noGrp="1"/>
          </p:cNvSpPr>
          <p:nvPr>
            <p:ph type="body" idx="1"/>
          </p:nvPr>
        </p:nvSpPr>
        <p:spPr/>
        <p:txBody>
          <a:bodyPr/>
          <a:lstStyle/>
          <a:p>
            <a:pPr marL="139700" indent="0">
              <a:buNone/>
            </a:pPr>
            <a:r>
              <a:rPr lang="en-US">
                <a:cs typeface="Arial"/>
              </a:rPr>
              <a:t>Lists the requirements for the following staff:</a:t>
            </a:r>
            <a:endParaRPr lang="en-US"/>
          </a:p>
          <a:p>
            <a:pPr marL="482600" indent="-342900"/>
            <a:r>
              <a:rPr lang="en-US">
                <a:cs typeface="Arial"/>
              </a:rPr>
              <a:t>Principal</a:t>
            </a:r>
          </a:p>
          <a:p>
            <a:pPr marL="482600" indent="-342900"/>
            <a:r>
              <a:rPr lang="en-US">
                <a:cs typeface="Arial"/>
              </a:rPr>
              <a:t>CAASPP Coordinator</a:t>
            </a:r>
          </a:p>
          <a:p>
            <a:pPr marL="482600" indent="-342900"/>
            <a:r>
              <a:rPr lang="en-US">
                <a:cs typeface="Arial"/>
              </a:rPr>
              <a:t>Test Examiner (TE)</a:t>
            </a:r>
            <a:endParaRPr lang="en-US"/>
          </a:p>
          <a:p>
            <a:pPr marL="482600" indent="-342900"/>
            <a:r>
              <a:rPr lang="en-US">
                <a:cs typeface="Arial"/>
              </a:rPr>
              <a:t>Test Administrator (TA)</a:t>
            </a:r>
          </a:p>
          <a:p>
            <a:pPr marL="482600" indent="-342900">
              <a:buFont typeface="Arial" panose="020B0604020202020204" pitchFamily="34" charset="0"/>
              <a:buChar char="•"/>
            </a:pPr>
            <a:r>
              <a:rPr lang="en-US">
                <a:cs typeface="Arial"/>
              </a:rPr>
              <a:t>Proctors</a:t>
            </a:r>
          </a:p>
          <a:p>
            <a:pPr lvl="1"/>
            <a:endParaRPr lang="en-US"/>
          </a:p>
        </p:txBody>
      </p:sp>
    </p:spTree>
    <p:extLst>
      <p:ext uri="{BB962C8B-B14F-4D97-AF65-F5344CB8AC3E}">
        <p14:creationId xmlns:p14="http://schemas.microsoft.com/office/powerpoint/2010/main" val="2705708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FEC0A-AF08-3F45-A8EC-6A0D1DDC5042}"/>
              </a:ext>
            </a:extLst>
          </p:cNvPr>
          <p:cNvSpPr>
            <a:spLocks noGrp="1"/>
          </p:cNvSpPr>
          <p:nvPr>
            <p:ph type="title"/>
          </p:nvPr>
        </p:nvSpPr>
        <p:spPr/>
        <p:txBody>
          <a:bodyPr/>
          <a:lstStyle/>
          <a:p>
            <a:r>
              <a:rPr lang="en-US"/>
              <a:t>CAASPP Requirements for Principals</a:t>
            </a:r>
          </a:p>
        </p:txBody>
      </p:sp>
      <p:sp>
        <p:nvSpPr>
          <p:cNvPr id="3" name="Text Placeholder 2">
            <a:extLst>
              <a:ext uri="{FF2B5EF4-FFF2-40B4-BE49-F238E27FC236}">
                <a16:creationId xmlns:a16="http://schemas.microsoft.com/office/drawing/2014/main" id="{69267A89-527C-B4A8-3368-FC0FA88AF927}"/>
              </a:ext>
            </a:extLst>
          </p:cNvPr>
          <p:cNvSpPr>
            <a:spLocks noGrp="1"/>
          </p:cNvSpPr>
          <p:nvPr>
            <p:ph type="body" idx="13"/>
          </p:nvPr>
        </p:nvSpPr>
        <p:spPr>
          <a:xfrm>
            <a:off x="311700" y="952500"/>
            <a:ext cx="4585008" cy="3768622"/>
          </a:xfrm>
        </p:spPr>
        <p:txBody>
          <a:bodyPr/>
          <a:lstStyle/>
          <a:p>
            <a:pPr marL="139700" indent="0">
              <a:buNone/>
            </a:pPr>
            <a:r>
              <a:rPr lang="en-US"/>
              <a:t>Principals complete their requirements in the Principal’s Portal</a:t>
            </a:r>
          </a:p>
          <a:p>
            <a:pPr marL="596900" indent="-457200">
              <a:buFont typeface="+mj-lt"/>
              <a:buAutoNum type="arabicPeriod"/>
            </a:pPr>
            <a:r>
              <a:rPr lang="en-US"/>
              <a:t>Electronically certify 2023-24 CAASPP Security Affidavit and Agreement</a:t>
            </a:r>
          </a:p>
          <a:p>
            <a:pPr marL="596900" indent="-457200">
              <a:buFont typeface="+mj-lt"/>
              <a:buAutoNum type="arabicPeriod"/>
            </a:pPr>
            <a:r>
              <a:rPr lang="en-US"/>
              <a:t>Designate a CAASPP Coordinator</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3F99A709-FC6A-4FBF-FB03-ADBC58B3B419}"/>
              </a:ext>
            </a:extLst>
          </p:cNvPr>
          <p:cNvSpPr>
            <a:spLocks noGrp="1"/>
          </p:cNvSpPr>
          <p:nvPr>
            <p:ph type="ftr" sz="quarter" idx="11"/>
          </p:nvPr>
        </p:nvSpPr>
        <p:spPr/>
        <p:txBody>
          <a:bodyPr/>
          <a:lstStyle/>
          <a:p>
            <a:r>
              <a:rPr lang="en-US"/>
              <a:t>2023-24 CAASPP Fall Coordinator Training</a:t>
            </a:r>
          </a:p>
        </p:txBody>
      </p:sp>
      <p:pic>
        <p:nvPicPr>
          <p:cNvPr id="5" name="Picture 4">
            <a:extLst>
              <a:ext uri="{FF2B5EF4-FFF2-40B4-BE49-F238E27FC236}">
                <a16:creationId xmlns:a16="http://schemas.microsoft.com/office/drawing/2014/main" id="{51CDA255-B965-91D0-80B0-D6BDA795CE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3768" r="33292"/>
          <a:stretch/>
        </p:blipFill>
        <p:spPr>
          <a:xfrm>
            <a:off x="4979070" y="973439"/>
            <a:ext cx="3852293" cy="2959545"/>
          </a:xfrm>
          <a:prstGeom prst="rect">
            <a:avLst/>
          </a:prstGeom>
          <a:ln>
            <a:solidFill>
              <a:schemeClr val="tx1"/>
            </a:solidFill>
          </a:ln>
        </p:spPr>
      </p:pic>
      <p:sp>
        <p:nvSpPr>
          <p:cNvPr id="6" name="Right Arrow 13">
            <a:extLst>
              <a:ext uri="{FF2B5EF4-FFF2-40B4-BE49-F238E27FC236}">
                <a16:creationId xmlns:a16="http://schemas.microsoft.com/office/drawing/2014/main" id="{17419E6B-92E7-0357-677A-7F173EDCDD60}"/>
              </a:ext>
            </a:extLst>
          </p:cNvPr>
          <p:cNvSpPr/>
          <p:nvPr/>
        </p:nvSpPr>
        <p:spPr>
          <a:xfrm rot="10800000">
            <a:off x="6218603" y="3548200"/>
            <a:ext cx="3429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Frame 6">
            <a:extLst>
              <a:ext uri="{FF2B5EF4-FFF2-40B4-BE49-F238E27FC236}">
                <a16:creationId xmlns:a16="http://schemas.microsoft.com/office/drawing/2014/main" id="{4C590865-7303-A33F-B8A8-6F816D03275D}"/>
              </a:ext>
            </a:extLst>
          </p:cNvPr>
          <p:cNvSpPr/>
          <p:nvPr/>
        </p:nvSpPr>
        <p:spPr>
          <a:xfrm>
            <a:off x="5071037" y="3597717"/>
            <a:ext cx="1065203" cy="186717"/>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8" name="Text Placeholder 2">
            <a:extLst>
              <a:ext uri="{FF2B5EF4-FFF2-40B4-BE49-F238E27FC236}">
                <a16:creationId xmlns:a16="http://schemas.microsoft.com/office/drawing/2014/main" id="{F2A4821D-5B8C-1FE1-3C8B-BA3C050F9883}"/>
              </a:ext>
            </a:extLst>
          </p:cNvPr>
          <p:cNvSpPr txBox="1">
            <a:spLocks/>
          </p:cNvSpPr>
          <p:nvPr/>
        </p:nvSpPr>
        <p:spPr>
          <a:xfrm>
            <a:off x="326151" y="3821542"/>
            <a:ext cx="3965835" cy="872231"/>
          </a:xfrm>
          <a:prstGeom prst="rect">
            <a:avLst/>
          </a:prstGeom>
          <a:ln w="38100">
            <a:solidFill>
              <a:srgbClr val="FF0000"/>
            </a:solidFill>
          </a:ln>
        </p:spPr>
        <p:txBody>
          <a:bodyPr lIns="91440" tIns="45720" rIns="91440" bIns="45720" anchor="t">
            <a:normAutofit fontScale="92500"/>
          </a:bodyPr>
          <a:lstStyle>
            <a:lvl1pPr marL="460375" indent="-460375" algn="l" rtl="0" eaLnBrk="1" latinLnBrk="0" hangingPunct="1">
              <a:spcBef>
                <a:spcPts val="700"/>
              </a:spcBef>
              <a:spcAft>
                <a:spcPts val="600"/>
              </a:spcAft>
              <a:buClr>
                <a:schemeClr val="accent2"/>
              </a:buClr>
              <a:buSzPct val="80000"/>
              <a:buFont typeface="+mj-lt"/>
              <a:buAutoNum type="arabicPeriod"/>
              <a:defRPr sz="2600" kern="1200">
                <a:solidFill>
                  <a:schemeClr val="tx1"/>
                </a:solidFill>
                <a:latin typeface="+mn-lt"/>
                <a:ea typeface="+mn-ea"/>
                <a:cs typeface="+mn-cs"/>
              </a:defRPr>
            </a:lvl1pPr>
            <a:lvl2pPr marL="914400" indent="-454025" algn="l" rtl="0" eaLnBrk="1" latinLnBrk="0" hangingPunct="1">
              <a:spcBef>
                <a:spcPts val="550"/>
              </a:spcBef>
              <a:spcAft>
                <a:spcPts val="600"/>
              </a:spcAft>
              <a:buClr>
                <a:schemeClr val="accent2"/>
              </a:buClr>
              <a:buSzPct val="80000"/>
              <a:buFont typeface="+mj-lt"/>
              <a:buAutoNum type="alphaLcPeriod"/>
              <a:defRPr sz="2400" kern="1200">
                <a:solidFill>
                  <a:schemeClr val="tx1"/>
                </a:solidFill>
                <a:latin typeface="+mn-lt"/>
                <a:ea typeface="+mn-ea"/>
                <a:cs typeface="+mn-cs"/>
              </a:defRPr>
            </a:lvl2pPr>
            <a:lvl3pPr marL="1374775" indent="-404813" algn="l" rtl="0" eaLnBrk="1" latinLnBrk="0" hangingPunct="1">
              <a:spcBef>
                <a:spcPts val="500"/>
              </a:spcBef>
              <a:spcAft>
                <a:spcPts val="600"/>
              </a:spcAft>
              <a:buClr>
                <a:schemeClr val="accent2"/>
              </a:buClr>
              <a:buSzPct val="80000"/>
              <a:buFont typeface="+mj-lt"/>
              <a:buAutoNum type="romanLcPeriod"/>
              <a:defRPr sz="2000" kern="1200">
                <a:solidFill>
                  <a:schemeClr val="tx1"/>
                </a:solidFill>
                <a:latin typeface="+mn-lt"/>
                <a:ea typeface="+mn-ea"/>
                <a:cs typeface="+mn-cs"/>
              </a:defRPr>
            </a:lvl3pPr>
            <a:lvl4pPr marL="1828800" indent="-342900" algn="l" rtl="0" eaLnBrk="1" latinLnBrk="0" hangingPunct="1">
              <a:spcBef>
                <a:spcPts val="400"/>
              </a:spcBef>
              <a:spcAft>
                <a:spcPts val="600"/>
              </a:spcAft>
              <a:buClr>
                <a:schemeClr val="accent2"/>
              </a:buClr>
              <a:buSzPct val="80000"/>
              <a:buFont typeface="+mj-lt"/>
              <a:buAutoNum type="arabicPeriod"/>
              <a:defRPr sz="1800" kern="1200">
                <a:solidFill>
                  <a:schemeClr val="tx1"/>
                </a:solidFill>
                <a:latin typeface="+mn-lt"/>
                <a:ea typeface="+mn-ea"/>
                <a:cs typeface="+mn-cs"/>
              </a:defRPr>
            </a:lvl4pPr>
            <a:lvl5pPr marL="2289175" indent="-344488" algn="l" rtl="0" eaLnBrk="1" latinLnBrk="0" hangingPunct="1">
              <a:spcBef>
                <a:spcPts val="400"/>
              </a:spcBef>
              <a:spcAft>
                <a:spcPts val="600"/>
              </a:spcAft>
              <a:buClr>
                <a:schemeClr val="accent2"/>
              </a:buClr>
              <a:buSzPct val="80000"/>
              <a:buFont typeface="+mj-lt"/>
              <a:buAutoNum type="alphaLcPeriod"/>
              <a:defRPr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57150" lvl="2" indent="0">
              <a:buNone/>
            </a:pPr>
            <a:r>
              <a:rPr lang="en-US" sz="1600">
                <a:cs typeface="Arial"/>
              </a:rPr>
              <a:t>Trained CAASPP Coordinators will not receive their TOMS account until after their Principal completes these requirements.</a:t>
            </a:r>
            <a:endParaRPr lang="en-US" sz="1600"/>
          </a:p>
          <a:p>
            <a:pPr lvl="1"/>
            <a:endParaRPr lang="en-US" sz="1650">
              <a:solidFill>
                <a:schemeClr val="accent2">
                  <a:lumMod val="75000"/>
                </a:schemeClr>
              </a:solidFill>
            </a:endParaRPr>
          </a:p>
        </p:txBody>
      </p:sp>
    </p:spTree>
    <p:extLst>
      <p:ext uri="{BB962C8B-B14F-4D97-AF65-F5344CB8AC3E}">
        <p14:creationId xmlns:p14="http://schemas.microsoft.com/office/powerpoint/2010/main" val="3428107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E038-BF08-8D14-1EBE-E964D3DD774F}"/>
              </a:ext>
            </a:extLst>
          </p:cNvPr>
          <p:cNvSpPr>
            <a:spLocks noGrp="1"/>
          </p:cNvSpPr>
          <p:nvPr>
            <p:ph type="title"/>
          </p:nvPr>
        </p:nvSpPr>
        <p:spPr>
          <a:xfrm>
            <a:off x="41375" y="150"/>
            <a:ext cx="9030436" cy="773400"/>
          </a:xfrm>
        </p:spPr>
        <p:txBody>
          <a:bodyPr/>
          <a:lstStyle/>
          <a:p>
            <a:r>
              <a:rPr lang="en-US"/>
              <a:t>CAASPP Requirements for Coordinators (Fall) </a:t>
            </a:r>
          </a:p>
        </p:txBody>
      </p:sp>
      <p:sp>
        <p:nvSpPr>
          <p:cNvPr id="3" name="Text Placeholder 2">
            <a:extLst>
              <a:ext uri="{FF2B5EF4-FFF2-40B4-BE49-F238E27FC236}">
                <a16:creationId xmlns:a16="http://schemas.microsoft.com/office/drawing/2014/main" id="{1CD86853-3C4B-977B-6287-A20D7F652928}"/>
              </a:ext>
            </a:extLst>
          </p:cNvPr>
          <p:cNvSpPr>
            <a:spLocks noGrp="1"/>
          </p:cNvSpPr>
          <p:nvPr>
            <p:ph type="body" idx="13"/>
          </p:nvPr>
        </p:nvSpPr>
        <p:spPr/>
        <p:txBody>
          <a:bodyPr/>
          <a:lstStyle/>
          <a:p>
            <a:pPr marL="139700" indent="0" algn="ctr">
              <a:lnSpc>
                <a:spcPct val="150000"/>
              </a:lnSpc>
              <a:buNone/>
            </a:pPr>
            <a:r>
              <a:rPr lang="en-US" b="1"/>
              <a:t>ALL CAASPP Coordinators are required to complete</a:t>
            </a:r>
          </a:p>
          <a:p>
            <a:pPr marL="139700" indent="0" algn="ctr">
              <a:lnSpc>
                <a:spcPct val="150000"/>
              </a:lnSpc>
              <a:buNone/>
            </a:pPr>
            <a:r>
              <a:rPr lang="en-US" b="1"/>
              <a:t>the CAA for Science Moodle Training.</a:t>
            </a:r>
          </a:p>
        </p:txBody>
      </p:sp>
      <p:sp>
        <p:nvSpPr>
          <p:cNvPr id="4" name="Footer Placeholder 3">
            <a:extLst>
              <a:ext uri="{FF2B5EF4-FFF2-40B4-BE49-F238E27FC236}">
                <a16:creationId xmlns:a16="http://schemas.microsoft.com/office/drawing/2014/main" id="{568F58C1-9AB9-9812-682D-A1B9DCF48A30}"/>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178464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3CA0E-6487-2BBC-64B4-B62348A9555C}"/>
              </a:ext>
            </a:extLst>
          </p:cNvPr>
          <p:cNvSpPr>
            <a:spLocks noGrp="1"/>
          </p:cNvSpPr>
          <p:nvPr>
            <p:ph type="title"/>
          </p:nvPr>
        </p:nvSpPr>
        <p:spPr>
          <a:xfrm>
            <a:off x="41374" y="150"/>
            <a:ext cx="9025623" cy="773400"/>
          </a:xfrm>
        </p:spPr>
        <p:txBody>
          <a:bodyPr/>
          <a:lstStyle/>
          <a:p>
            <a:r>
              <a:rPr lang="en-US"/>
              <a:t>CAASPP Requirements for Coordinators (Fall)</a:t>
            </a:r>
          </a:p>
        </p:txBody>
      </p:sp>
      <p:sp>
        <p:nvSpPr>
          <p:cNvPr id="3" name="Text Placeholder 2">
            <a:extLst>
              <a:ext uri="{FF2B5EF4-FFF2-40B4-BE49-F238E27FC236}">
                <a16:creationId xmlns:a16="http://schemas.microsoft.com/office/drawing/2014/main" id="{AE545640-1B8D-396F-4139-1BC26881490A}"/>
              </a:ext>
            </a:extLst>
          </p:cNvPr>
          <p:cNvSpPr>
            <a:spLocks noGrp="1"/>
          </p:cNvSpPr>
          <p:nvPr>
            <p:ph type="body" idx="13"/>
          </p:nvPr>
        </p:nvSpPr>
        <p:spPr/>
        <p:txBody>
          <a:bodyPr/>
          <a:lstStyle/>
          <a:p>
            <a:pPr marL="596900" indent="-457200">
              <a:buFont typeface="+mj-lt"/>
              <a:buAutoNum type="arabicPeriod"/>
            </a:pPr>
            <a:r>
              <a:rPr lang="en-US" b="1">
                <a:latin typeface="Poppins"/>
                <a:cs typeface="Poppins"/>
              </a:rPr>
              <a:t>2023-24 CAASPP Security Forms Requirements Curriculum</a:t>
            </a:r>
          </a:p>
          <a:p>
            <a:pPr marL="1054100" lvl="1" indent="-457200">
              <a:buFont typeface="+mj-lt"/>
              <a:buAutoNum type="alphaLcPeriod"/>
            </a:pPr>
            <a:r>
              <a:rPr lang="en-US">
                <a:latin typeface="Poppins"/>
                <a:cs typeface="Poppins"/>
              </a:rPr>
              <a:t>Security Forms Training</a:t>
            </a:r>
          </a:p>
          <a:p>
            <a:pPr marL="1054100" lvl="1" indent="-457200">
              <a:spcAft>
                <a:spcPts val="1200"/>
              </a:spcAft>
              <a:buFont typeface="+mj-lt"/>
              <a:buAutoNum type="alphaLcPeriod"/>
            </a:pPr>
            <a:r>
              <a:rPr lang="en-US">
                <a:latin typeface="Poppins"/>
                <a:cs typeface="Poppins"/>
              </a:rPr>
              <a:t>2023-24 CAASPP Security Affidavit and Agreement</a:t>
            </a:r>
          </a:p>
          <a:p>
            <a:pPr marL="596900" indent="-457200">
              <a:buFont typeface="+mj-lt"/>
              <a:buAutoNum type="arabicPeriod"/>
            </a:pPr>
            <a:r>
              <a:rPr lang="en-US" b="1">
                <a:latin typeface="Poppins"/>
                <a:cs typeface="Poppins"/>
              </a:rPr>
              <a:t>2023-24 Fall CAASPP Administration Coordinator Training</a:t>
            </a:r>
          </a:p>
          <a:p>
            <a:pPr marL="1054100" lvl="1" indent="-457200">
              <a:buFont typeface="+mj-lt"/>
              <a:buAutoNum type="alphaLcPeriod"/>
            </a:pPr>
            <a:r>
              <a:rPr lang="en-US">
                <a:latin typeface="Poppins"/>
                <a:cs typeface="Poppins"/>
              </a:rPr>
              <a:t>CAA for Science</a:t>
            </a:r>
          </a:p>
          <a:p>
            <a:pPr marL="1054100" lvl="1" indent="-457200">
              <a:spcAft>
                <a:spcPts val="1200"/>
              </a:spcAft>
              <a:buFont typeface="+mj-lt"/>
              <a:buAutoNum type="alphaLcPeriod"/>
            </a:pPr>
            <a:r>
              <a:rPr lang="en-US">
                <a:latin typeface="Poppins"/>
                <a:cs typeface="Poppins"/>
              </a:rPr>
              <a:t>Interim Assessments</a:t>
            </a:r>
          </a:p>
          <a:p>
            <a:pPr marL="596900" indent="-457200">
              <a:buFont typeface="+mj-lt"/>
              <a:buAutoNum type="arabicPeriod"/>
            </a:pPr>
            <a:r>
              <a:rPr lang="en-US" b="1">
                <a:latin typeface="Poppins"/>
                <a:cs typeface="Poppins"/>
              </a:rPr>
              <a:t>2023-24 CAA for Science Training </a:t>
            </a:r>
            <a:r>
              <a:rPr lang="en-US">
                <a:latin typeface="Poppins"/>
                <a:cs typeface="Poppins"/>
              </a:rPr>
              <a:t>(via Moodle)</a:t>
            </a:r>
          </a:p>
          <a:p>
            <a:pPr marL="1054100" lvl="1" indent="-457200">
              <a:buFont typeface="+mj-lt"/>
              <a:buAutoNum type="alphaLcPeriod"/>
            </a:pPr>
            <a:r>
              <a:rPr lang="en-US">
                <a:latin typeface="Poppins"/>
                <a:cs typeface="Poppins"/>
              </a:rPr>
              <a:t>General Section</a:t>
            </a:r>
          </a:p>
          <a:p>
            <a:pPr marL="1054100" lvl="1" indent="-457200">
              <a:buFont typeface="+mj-lt"/>
              <a:buAutoNum type="alphaLcPeriod"/>
            </a:pPr>
            <a:r>
              <a:rPr lang="en-US">
                <a:latin typeface="Poppins"/>
                <a:cs typeface="Poppins"/>
              </a:rPr>
              <a:t>Science Section</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F658981F-6879-8C9F-DAB6-7AC2A46DCE74}"/>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767EC3AE-A8A6-276A-4620-06B78764439C}"/>
              </a:ext>
            </a:extLst>
          </p:cNvPr>
          <p:cNvSpPr txBox="1"/>
          <p:nvPr/>
        </p:nvSpPr>
        <p:spPr>
          <a:xfrm>
            <a:off x="706817" y="4413345"/>
            <a:ext cx="7694735" cy="307777"/>
          </a:xfrm>
          <a:prstGeom prst="rect">
            <a:avLst/>
          </a:prstGeom>
          <a:solidFill>
            <a:srgbClr val="FFFF00"/>
          </a:solidFill>
          <a:ln>
            <a:solidFill>
              <a:schemeClr val="tx1"/>
            </a:solidFill>
          </a:ln>
        </p:spPr>
        <p:txBody>
          <a:bodyPr wrap="none" lIns="91440" tIns="45720" rIns="91440" bIns="45720" rtlCol="0" anchor="t">
            <a:spAutoFit/>
          </a:bodyPr>
          <a:lstStyle/>
          <a:p>
            <a:pPr algn="ctr"/>
            <a:r>
              <a:rPr lang="en-US"/>
              <a:t>Coordinators will receive their TOMS accounts after all requirements have been completed.</a:t>
            </a:r>
          </a:p>
        </p:txBody>
      </p:sp>
    </p:spTree>
    <p:extLst>
      <p:ext uri="{BB962C8B-B14F-4D97-AF65-F5344CB8AC3E}">
        <p14:creationId xmlns:p14="http://schemas.microsoft.com/office/powerpoint/2010/main" val="3962522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2CCB-209B-289D-E9BA-56E508C0FA76}"/>
              </a:ext>
            </a:extLst>
          </p:cNvPr>
          <p:cNvSpPr>
            <a:spLocks noGrp="1"/>
          </p:cNvSpPr>
          <p:nvPr>
            <p:ph type="title"/>
          </p:nvPr>
        </p:nvSpPr>
        <p:spPr>
          <a:xfrm>
            <a:off x="41375" y="150"/>
            <a:ext cx="8972684" cy="773400"/>
          </a:xfrm>
        </p:spPr>
        <p:txBody>
          <a:bodyPr/>
          <a:lstStyle/>
          <a:p>
            <a:r>
              <a:rPr lang="en-US"/>
              <a:t>CAASPP Requirements for Test Examiners (TEs)</a:t>
            </a:r>
          </a:p>
        </p:txBody>
      </p:sp>
      <p:sp>
        <p:nvSpPr>
          <p:cNvPr id="3" name="Text Placeholder 2">
            <a:extLst>
              <a:ext uri="{FF2B5EF4-FFF2-40B4-BE49-F238E27FC236}">
                <a16:creationId xmlns:a16="http://schemas.microsoft.com/office/drawing/2014/main" id="{BBE2F9BB-11D8-020F-D3B8-ACFDFB8A296D}"/>
              </a:ext>
            </a:extLst>
          </p:cNvPr>
          <p:cNvSpPr>
            <a:spLocks noGrp="1"/>
          </p:cNvSpPr>
          <p:nvPr>
            <p:ph type="body" idx="13"/>
          </p:nvPr>
        </p:nvSpPr>
        <p:spPr/>
        <p:txBody>
          <a:bodyPr>
            <a:normAutofit fontScale="85000" lnSpcReduction="10000"/>
          </a:bodyPr>
          <a:lstStyle/>
          <a:p>
            <a:pPr marL="482600" indent="-342900">
              <a:buAutoNum type="arabicPeriod"/>
            </a:pPr>
            <a:r>
              <a:rPr lang="en-US" sz="1800" b="1">
                <a:latin typeface="Poppins"/>
                <a:cs typeface="Poppins"/>
              </a:rPr>
              <a:t>2023-24 CAASPP Security Form TE and Proctor Requirements Curriculum</a:t>
            </a:r>
            <a:r>
              <a:rPr lang="en-US" sz="1800">
                <a:latin typeface="Poppins"/>
                <a:cs typeface="Poppins"/>
              </a:rPr>
              <a:t> (</a:t>
            </a:r>
            <a:r>
              <a:rPr lang="en-US" sz="1800" dirty="0">
                <a:latin typeface="Poppins"/>
                <a:cs typeface="Poppins"/>
              </a:rPr>
              <a:t>MyPLN</a:t>
            </a:r>
            <a:r>
              <a:rPr lang="en-US" sz="1800">
                <a:latin typeface="Poppins"/>
                <a:cs typeface="Poppins"/>
              </a:rPr>
              <a:t>) </a:t>
            </a:r>
            <a:endParaRPr lang="en-US" sz="1800"/>
          </a:p>
          <a:p>
            <a:pPr marL="939800" lvl="1" indent="-342900">
              <a:buAutoNum type="alphaLcPeriod"/>
            </a:pPr>
            <a:r>
              <a:rPr lang="en-US" sz="1600">
                <a:latin typeface="Poppins"/>
                <a:cs typeface="Poppins"/>
              </a:rPr>
              <a:t>2023-24 CAASPP Security Form TA, TE, and Proctor Training (</a:t>
            </a:r>
            <a:r>
              <a:rPr lang="en-US" sz="1600" dirty="0">
                <a:latin typeface="Poppins"/>
                <a:cs typeface="Poppins"/>
              </a:rPr>
              <a:t>MyPLN</a:t>
            </a:r>
            <a:r>
              <a:rPr lang="en-US" sz="1600">
                <a:latin typeface="Poppins"/>
                <a:cs typeface="Poppins"/>
              </a:rPr>
              <a:t>)</a:t>
            </a:r>
          </a:p>
          <a:p>
            <a:pPr marL="939800" lvl="1" indent="-342900">
              <a:buAutoNum type="alphaLcPeriod"/>
            </a:pPr>
            <a:r>
              <a:rPr lang="en-US" sz="1600">
                <a:latin typeface="Poppins"/>
                <a:cs typeface="Poppins"/>
              </a:rPr>
              <a:t>2023-24 CAASPP Security Affidavit - </a:t>
            </a:r>
            <a:r>
              <a:rPr lang="en-US" sz="1600" u="sng">
                <a:latin typeface="Poppins"/>
                <a:cs typeface="Poppins"/>
              </a:rPr>
              <a:t>electronic submission in STB Portal via </a:t>
            </a:r>
            <a:r>
              <a:rPr lang="en-US" sz="1600" u="sng" dirty="0">
                <a:latin typeface="Poppins"/>
                <a:cs typeface="Poppins"/>
              </a:rPr>
              <a:t>MyPLN</a:t>
            </a:r>
          </a:p>
          <a:p>
            <a:pPr marL="1365250" lvl="2" indent="-342900">
              <a:spcAft>
                <a:spcPts val="1200"/>
              </a:spcAft>
              <a:buAutoNum type="alphaLcPeriod"/>
            </a:pPr>
            <a:r>
              <a:rPr lang="en-US" sz="1400">
                <a:latin typeface="Poppins"/>
                <a:cs typeface="Poppins"/>
              </a:rPr>
              <a:t>Coordinators will designate CAA for Science TEs in the STB Portal after the completion of these requirements.</a:t>
            </a:r>
          </a:p>
          <a:p>
            <a:pPr marL="596900" indent="-457200">
              <a:buAutoNum type="arabicPeriod"/>
            </a:pPr>
            <a:r>
              <a:rPr lang="en-US" b="1">
                <a:latin typeface="Poppins"/>
                <a:cs typeface="Poppins"/>
              </a:rPr>
              <a:t>2023-24 Fall CAASPP Administration School-based Training </a:t>
            </a:r>
            <a:r>
              <a:rPr lang="en-US" sz="1800">
                <a:latin typeface="Poppins"/>
                <a:cs typeface="Poppins"/>
              </a:rPr>
              <a:t>(facilitated by CAASPP Coordinator) </a:t>
            </a:r>
            <a:endParaRPr lang="en-US">
              <a:latin typeface="Poppins"/>
              <a:cs typeface="Poppins"/>
            </a:endParaRPr>
          </a:p>
          <a:p>
            <a:pPr lvl="1">
              <a:spcAft>
                <a:spcPts val="0"/>
              </a:spcAft>
            </a:pPr>
            <a:r>
              <a:rPr lang="en-US" sz="1600">
                <a:latin typeface="Poppins"/>
                <a:cs typeface="Poppins"/>
              </a:rPr>
              <a:t>Maintain sign-in sheets and agendas</a:t>
            </a:r>
            <a:endParaRPr lang="en-US" sz="1600" dirty="0">
              <a:latin typeface="Poppins"/>
              <a:cs typeface="Poppins"/>
            </a:endParaRPr>
          </a:p>
          <a:p>
            <a:pPr lvl="1">
              <a:spcAft>
                <a:spcPts val="1200"/>
              </a:spcAft>
            </a:pPr>
            <a:r>
              <a:rPr lang="en-US" sz="1600" dirty="0">
                <a:solidFill>
                  <a:srgbClr val="FF0000"/>
                </a:solidFill>
                <a:latin typeface="Poppins"/>
                <a:cs typeface="Poppins"/>
              </a:rPr>
              <a:t>CAASPP Coordinators will use and adapt this presentation to facilitate their CAA for Science school-based training.</a:t>
            </a:r>
          </a:p>
          <a:p>
            <a:pPr marL="596900" indent="-457200">
              <a:buAutoNum type="arabicPeriod"/>
            </a:pPr>
            <a:r>
              <a:rPr lang="en-US" sz="1800" b="1">
                <a:latin typeface="Poppins"/>
                <a:cs typeface="Poppins"/>
              </a:rPr>
              <a:t>2023-24 CAA Test Examiner Tutorial</a:t>
            </a:r>
            <a:r>
              <a:rPr lang="en-US" sz="1800">
                <a:latin typeface="Poppins"/>
                <a:cs typeface="Poppins"/>
              </a:rPr>
              <a:t> (Moodle)</a:t>
            </a:r>
            <a:r>
              <a:rPr lang="en-US" sz="1800" b="1">
                <a:latin typeface="Poppins"/>
                <a:cs typeface="Poppins"/>
              </a:rPr>
              <a:t> </a:t>
            </a:r>
            <a:endParaRPr lang="en-US">
              <a:latin typeface="Poppins"/>
              <a:cs typeface="Poppins"/>
            </a:endParaRPr>
          </a:p>
          <a:p>
            <a:pPr marL="1079500" lvl="1" indent="-342900">
              <a:buAutoNum type="alphaLcPeriod"/>
            </a:pPr>
            <a:r>
              <a:rPr lang="en-US" sz="1600">
                <a:latin typeface="Poppins"/>
                <a:cs typeface="Poppins"/>
              </a:rPr>
              <a:t>General Section</a:t>
            </a:r>
          </a:p>
          <a:p>
            <a:pPr marL="1079500" lvl="1" indent="-342900">
              <a:buAutoNum type="alphaLcPeriod"/>
            </a:pPr>
            <a:r>
              <a:rPr lang="en-US" sz="1600">
                <a:latin typeface="Poppins"/>
                <a:cs typeface="Poppins"/>
              </a:rPr>
              <a:t>CAA for Science Section</a:t>
            </a:r>
          </a:p>
          <a:p>
            <a:pPr marL="1504950" lvl="2" indent="-342900">
              <a:buAutoNum type="alphaLcPeriod"/>
            </a:pPr>
            <a:r>
              <a:rPr lang="en-US" sz="1400">
                <a:latin typeface="Poppins"/>
                <a:cs typeface="Poppins"/>
              </a:rPr>
              <a:t>Collect Certificates of Completion</a:t>
            </a:r>
            <a:endParaRPr lang="en-US" sz="1400"/>
          </a:p>
          <a:p>
            <a:endParaRPr lang="en-US"/>
          </a:p>
        </p:txBody>
      </p:sp>
      <p:sp>
        <p:nvSpPr>
          <p:cNvPr id="4" name="Footer Placeholder 3">
            <a:extLst>
              <a:ext uri="{FF2B5EF4-FFF2-40B4-BE49-F238E27FC236}">
                <a16:creationId xmlns:a16="http://schemas.microsoft.com/office/drawing/2014/main" id="{371C0D81-8AD3-5E57-B594-D91929C5B86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054032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p:cNvSpPr txBox="1">
            <a:spLocks noGrp="1"/>
          </p:cNvSpPr>
          <p:nvPr>
            <p:ph type="title"/>
          </p:nvPr>
        </p:nvSpPr>
        <p:spPr>
          <a:prstGeom prst="rect">
            <a:avLst/>
          </a:prstGeom>
        </p:spPr>
        <p:txBody>
          <a:bodyPr spcFirstLastPara="1" wrap="square" lIns="91425" tIns="91425" rIns="91425" bIns="91425" anchor="ctr" anchorCtr="0">
            <a:noAutofit/>
          </a:bodyPr>
          <a:lstStyle/>
          <a:p>
            <a:r>
              <a:rPr lang="en">
                <a:solidFill>
                  <a:schemeClr val="bg1"/>
                </a:solidFill>
              </a:rPr>
              <a:t>Training Objectives</a:t>
            </a:r>
            <a:endParaRPr sz="2800">
              <a:solidFill>
                <a:schemeClr val="bg1"/>
              </a:solidFill>
            </a:endParaRPr>
          </a:p>
        </p:txBody>
      </p:sp>
      <p:sp>
        <p:nvSpPr>
          <p:cNvPr id="5" name="Footer Placeholder 4">
            <a:extLst>
              <a:ext uri="{FF2B5EF4-FFF2-40B4-BE49-F238E27FC236}">
                <a16:creationId xmlns:a16="http://schemas.microsoft.com/office/drawing/2014/main" id="{8A420F5A-6C65-82FA-7F5A-E3E3DE823195}"/>
              </a:ext>
            </a:extLst>
          </p:cNvPr>
          <p:cNvSpPr>
            <a:spLocks noGrp="1"/>
          </p:cNvSpPr>
          <p:nvPr>
            <p:ph type="ftr" sz="quarter" idx="11"/>
          </p:nvPr>
        </p:nvSpPr>
        <p:spPr/>
        <p:txBody>
          <a:bodyPr/>
          <a:lstStyle/>
          <a:p>
            <a:r>
              <a:rPr lang="en-US"/>
              <a:t>2023-24 CAASPP Fall Coordinator Training</a:t>
            </a:r>
          </a:p>
        </p:txBody>
      </p:sp>
      <p:sp>
        <p:nvSpPr>
          <p:cNvPr id="6" name="Text Placeholder 2">
            <a:extLst>
              <a:ext uri="{FF2B5EF4-FFF2-40B4-BE49-F238E27FC236}">
                <a16:creationId xmlns:a16="http://schemas.microsoft.com/office/drawing/2014/main" id="{FC48DC3A-94F4-CF69-74AF-4516F0778D78}"/>
              </a:ext>
            </a:extLst>
          </p:cNvPr>
          <p:cNvSpPr>
            <a:spLocks noGrp="1"/>
          </p:cNvSpPr>
          <p:nvPr>
            <p:ph type="body" idx="1"/>
          </p:nvPr>
        </p:nvSpPr>
        <p:spPr>
          <a:xfrm>
            <a:off x="57624" y="901337"/>
            <a:ext cx="8903495" cy="3692434"/>
          </a:xfrm>
        </p:spPr>
        <p:txBody>
          <a:bodyPr numCol="2">
            <a:normAutofit fontScale="85000" lnSpcReduction="20000"/>
          </a:bodyPr>
          <a:lstStyle/>
          <a:p>
            <a:pPr marL="139700" indent="0">
              <a:spcBef>
                <a:spcPts val="700"/>
              </a:spcBef>
              <a:spcAft>
                <a:spcPts val="600"/>
              </a:spcAft>
              <a:buNone/>
            </a:pPr>
            <a:r>
              <a:rPr lang="en-US" sz="2900" b="1">
                <a:latin typeface="Poppins"/>
                <a:cs typeface="Poppins"/>
              </a:rPr>
              <a:t>Training Objectives</a:t>
            </a:r>
            <a:endParaRPr lang="en-US"/>
          </a:p>
          <a:p>
            <a:pPr marL="139700" indent="0">
              <a:spcBef>
                <a:spcPts val="700"/>
              </a:spcBef>
              <a:spcAft>
                <a:spcPts val="600"/>
              </a:spcAft>
              <a:buNone/>
            </a:pPr>
            <a:r>
              <a:rPr lang="en-US" sz="2900">
                <a:latin typeface="Poppins"/>
                <a:cs typeface="Poppins"/>
              </a:rPr>
              <a:t>To provide School Site CAASPP Coordinators with a comprehensive training that will enable them to guide their school in the administration of the CAA for Science and use of the Smarter Balanced Interim Assessments including:</a:t>
            </a:r>
          </a:p>
          <a:p>
            <a:pPr lvl="1">
              <a:spcBef>
                <a:spcPts val="700"/>
              </a:spcBef>
              <a:spcAft>
                <a:spcPts val="600"/>
              </a:spcAft>
            </a:pPr>
            <a:r>
              <a:rPr lang="en-US" sz="2400">
                <a:latin typeface="Poppins"/>
                <a:cs typeface="Poppins"/>
              </a:rPr>
              <a:t>Administering and Scoring the CAA for Science</a:t>
            </a:r>
          </a:p>
          <a:p>
            <a:pPr lvl="1">
              <a:spcBef>
                <a:spcPts val="700"/>
              </a:spcBef>
              <a:spcAft>
                <a:spcPts val="600"/>
              </a:spcAft>
            </a:pPr>
            <a:r>
              <a:rPr lang="en-US" sz="2400">
                <a:latin typeface="Poppins"/>
                <a:cs typeface="Poppins"/>
              </a:rPr>
              <a:t>Administering and Scoring the Interim Assessments</a:t>
            </a:r>
          </a:p>
          <a:p>
            <a:pPr lvl="1">
              <a:spcBef>
                <a:spcPts val="700"/>
              </a:spcBef>
              <a:spcAft>
                <a:spcPts val="600"/>
              </a:spcAft>
            </a:pPr>
            <a:r>
              <a:rPr lang="en-US" sz="2400">
                <a:latin typeface="Poppins"/>
                <a:cs typeface="Poppins"/>
              </a:rPr>
              <a:t>California Educator Reporting System (CERS)</a:t>
            </a:r>
          </a:p>
          <a:p>
            <a:pPr marL="139700" indent="0">
              <a:buNone/>
            </a:pPr>
            <a:endParaRPr lang="en-US"/>
          </a:p>
          <a:p>
            <a:pPr marL="596900" indent="-457200">
              <a:buFont typeface="+mj-lt"/>
              <a:buAutoNum type="arabicPeriod"/>
            </a:pPr>
            <a:endParaRPr lang="en-US"/>
          </a:p>
          <a:p>
            <a:pPr marL="596900" indent="-457200">
              <a:buFont typeface="+mj-lt"/>
              <a:buAutoNum type="arabicPeriod"/>
            </a:pPr>
            <a:endParaRPr lang="en-US"/>
          </a:p>
          <a:p>
            <a:pPr marL="596900" indent="-457200">
              <a:buFont typeface="+mj-lt"/>
              <a:buAutoNum type="arabicPeriod"/>
            </a:pPr>
            <a:endParaRPr lang="en-US"/>
          </a:p>
        </p:txBody>
      </p:sp>
    </p:spTree>
    <p:extLst>
      <p:ext uri="{BB962C8B-B14F-4D97-AF65-F5344CB8AC3E}">
        <p14:creationId xmlns:p14="http://schemas.microsoft.com/office/powerpoint/2010/main" val="1278148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DE200-8507-8846-10F1-0A8C42CAEF21}"/>
              </a:ext>
            </a:extLst>
          </p:cNvPr>
          <p:cNvSpPr>
            <a:spLocks noGrp="1"/>
          </p:cNvSpPr>
          <p:nvPr>
            <p:ph type="title"/>
          </p:nvPr>
        </p:nvSpPr>
        <p:spPr/>
        <p:txBody>
          <a:bodyPr/>
          <a:lstStyle/>
          <a:p>
            <a:r>
              <a:rPr lang="en-US" dirty="0"/>
              <a:t>Long-Term Substitute Teachers</a:t>
            </a:r>
          </a:p>
        </p:txBody>
      </p:sp>
      <p:sp>
        <p:nvSpPr>
          <p:cNvPr id="3" name="Text Placeholder 2">
            <a:extLst>
              <a:ext uri="{FF2B5EF4-FFF2-40B4-BE49-F238E27FC236}">
                <a16:creationId xmlns:a16="http://schemas.microsoft.com/office/drawing/2014/main" id="{E1727FAE-CD6A-1F96-CA7C-C012ECAA3C48}"/>
              </a:ext>
            </a:extLst>
          </p:cNvPr>
          <p:cNvSpPr>
            <a:spLocks noGrp="1"/>
          </p:cNvSpPr>
          <p:nvPr>
            <p:ph type="body" idx="13"/>
          </p:nvPr>
        </p:nvSpPr>
        <p:spPr/>
        <p:txBody>
          <a:bodyPr/>
          <a:lstStyle/>
          <a:p>
            <a:r>
              <a:rPr lang="en-US" dirty="0">
                <a:latin typeface="Poppins"/>
                <a:cs typeface="Poppins"/>
              </a:rPr>
              <a:t>Substitute Teachers who need to complete CAA for Science training requirements have to select your school in the Multiple Assignment field when signing the CAASPP Affidavit and Agreement so you can view them in the STB Portal.</a:t>
            </a:r>
            <a:endParaRPr lang="en-US" dirty="0"/>
          </a:p>
          <a:p>
            <a:pPr lvl="1">
              <a:buFont typeface="Courier New" panose="020B0604020202020204" pitchFamily="34" charset="0"/>
              <a:buChar char="o"/>
            </a:pPr>
            <a:r>
              <a:rPr lang="en-US" dirty="0">
                <a:latin typeface="Poppins"/>
                <a:cs typeface="Poppins"/>
              </a:rPr>
              <a:t>If they forget to do this at the time of signing the affidavit, call the STB Help Desk at 213-241-4104.</a:t>
            </a:r>
            <a:endParaRPr lang="en-US" dirty="0"/>
          </a:p>
        </p:txBody>
      </p:sp>
      <p:sp>
        <p:nvSpPr>
          <p:cNvPr id="4" name="Footer Placeholder 3">
            <a:extLst>
              <a:ext uri="{FF2B5EF4-FFF2-40B4-BE49-F238E27FC236}">
                <a16:creationId xmlns:a16="http://schemas.microsoft.com/office/drawing/2014/main" id="{EEDF9EDD-8BC1-1C94-736A-3850B2AAD68F}"/>
              </a:ext>
            </a:extLst>
          </p:cNvPr>
          <p:cNvSpPr>
            <a:spLocks noGrp="1"/>
          </p:cNvSpPr>
          <p:nvPr>
            <p:ph type="ftr" sz="quarter" idx="11"/>
          </p:nvPr>
        </p:nvSpPr>
        <p:spPr/>
        <p:txBody>
          <a:bodyPr/>
          <a:lstStyle/>
          <a:p>
            <a:r>
              <a:rPr lang="en-US" dirty="0"/>
              <a:t>2023-24 CAASPP Fall Coordinator Training</a:t>
            </a:r>
          </a:p>
        </p:txBody>
      </p:sp>
      <p:pic>
        <p:nvPicPr>
          <p:cNvPr id="5" name="Picture 4" descr="A close-up of a computer screen&#10;&#10;Description automatically generated">
            <a:extLst>
              <a:ext uri="{FF2B5EF4-FFF2-40B4-BE49-F238E27FC236}">
                <a16:creationId xmlns:a16="http://schemas.microsoft.com/office/drawing/2014/main" id="{2C1A0D33-BF9F-AEE7-907C-C54AD48B744F}"/>
              </a:ext>
            </a:extLst>
          </p:cNvPr>
          <p:cNvPicPr>
            <a:picLocks noChangeAspect="1"/>
          </p:cNvPicPr>
          <p:nvPr/>
        </p:nvPicPr>
        <p:blipFill>
          <a:blip r:embed="rId2"/>
          <a:stretch>
            <a:fillRect/>
          </a:stretch>
        </p:blipFill>
        <p:spPr>
          <a:xfrm>
            <a:off x="1992293" y="3214404"/>
            <a:ext cx="4725364" cy="928349"/>
          </a:xfrm>
          <a:prstGeom prst="rect">
            <a:avLst/>
          </a:prstGeom>
        </p:spPr>
      </p:pic>
    </p:spTree>
    <p:extLst>
      <p:ext uri="{BB962C8B-B14F-4D97-AF65-F5344CB8AC3E}">
        <p14:creationId xmlns:p14="http://schemas.microsoft.com/office/powerpoint/2010/main" val="3152905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63D9-03AE-CCA1-3879-496274F9BC61}"/>
              </a:ext>
            </a:extLst>
          </p:cNvPr>
          <p:cNvSpPr>
            <a:spLocks noGrp="1"/>
          </p:cNvSpPr>
          <p:nvPr>
            <p:ph type="title"/>
          </p:nvPr>
        </p:nvSpPr>
        <p:spPr/>
        <p:txBody>
          <a:bodyPr/>
          <a:lstStyle/>
          <a:p>
            <a:r>
              <a:rPr lang="en-US"/>
              <a:t>CAASPP Requirements for Proctors</a:t>
            </a:r>
          </a:p>
        </p:txBody>
      </p:sp>
      <p:sp>
        <p:nvSpPr>
          <p:cNvPr id="3" name="Text Placeholder 2">
            <a:extLst>
              <a:ext uri="{FF2B5EF4-FFF2-40B4-BE49-F238E27FC236}">
                <a16:creationId xmlns:a16="http://schemas.microsoft.com/office/drawing/2014/main" id="{19AB31EC-A467-28CF-5827-5F0D2B64BD5C}"/>
              </a:ext>
            </a:extLst>
          </p:cNvPr>
          <p:cNvSpPr>
            <a:spLocks noGrp="1"/>
          </p:cNvSpPr>
          <p:nvPr>
            <p:ph type="body" idx="13"/>
          </p:nvPr>
        </p:nvSpPr>
        <p:spPr/>
        <p:txBody>
          <a:bodyPr/>
          <a:lstStyle/>
          <a:p>
            <a:pPr marL="482600" indent="-342900">
              <a:buAutoNum type="arabicPeriod"/>
            </a:pPr>
            <a:r>
              <a:rPr lang="en-US" sz="1800" b="1">
                <a:latin typeface="Poppins"/>
                <a:cs typeface="Poppins"/>
              </a:rPr>
              <a:t>2023-24 CAASPP Security Form TE and Proctor Requirements Curriculum </a:t>
            </a:r>
            <a:r>
              <a:rPr lang="en-US" sz="1800">
                <a:latin typeface="Poppins"/>
                <a:cs typeface="Poppins"/>
              </a:rPr>
              <a:t>(</a:t>
            </a:r>
            <a:r>
              <a:rPr lang="en-US" sz="1800" err="1">
                <a:latin typeface="Poppins"/>
                <a:cs typeface="Poppins"/>
              </a:rPr>
              <a:t>MyPLN</a:t>
            </a:r>
            <a:r>
              <a:rPr lang="en-US" sz="1800">
                <a:latin typeface="Poppins"/>
                <a:cs typeface="Poppins"/>
              </a:rPr>
              <a:t>)</a:t>
            </a:r>
            <a:r>
              <a:rPr lang="en-US" sz="1800" b="1">
                <a:latin typeface="Poppins"/>
                <a:cs typeface="Poppins"/>
              </a:rPr>
              <a:t> </a:t>
            </a:r>
            <a:endParaRPr lang="en-US" sz="1800" b="1"/>
          </a:p>
          <a:p>
            <a:pPr marL="939800" lvl="1" indent="-342900">
              <a:buAutoNum type="alphaLcPeriod"/>
            </a:pPr>
            <a:r>
              <a:rPr lang="en-US" sz="1600">
                <a:latin typeface="Poppins"/>
                <a:cs typeface="Poppins"/>
              </a:rPr>
              <a:t>2023-24 CAASPP Security Form TA, TE, and Proctor Training (</a:t>
            </a:r>
            <a:r>
              <a:rPr lang="en-US" sz="1600" err="1">
                <a:latin typeface="Poppins"/>
                <a:cs typeface="Poppins"/>
              </a:rPr>
              <a:t>MyPLN</a:t>
            </a:r>
            <a:r>
              <a:rPr lang="en-US" sz="1600">
                <a:latin typeface="Poppins"/>
                <a:cs typeface="Poppins"/>
              </a:rPr>
              <a:t>)</a:t>
            </a:r>
          </a:p>
          <a:p>
            <a:pPr marL="939800" lvl="1" indent="-342900">
              <a:buAutoNum type="alphaLcPeriod"/>
            </a:pPr>
            <a:r>
              <a:rPr lang="en-US" sz="1600">
                <a:latin typeface="Poppins"/>
                <a:cs typeface="Poppins"/>
              </a:rPr>
              <a:t>2023-24 CAASPP Security Affidavit - </a:t>
            </a:r>
            <a:r>
              <a:rPr lang="en-US" sz="1600" u="sng">
                <a:latin typeface="Poppins"/>
                <a:cs typeface="Poppins"/>
              </a:rPr>
              <a:t>electronic submission in STB Portal via </a:t>
            </a:r>
            <a:r>
              <a:rPr lang="en-US" sz="1600" u="sng" err="1">
                <a:latin typeface="Poppins"/>
                <a:cs typeface="Poppins"/>
              </a:rPr>
              <a:t>MyPLN</a:t>
            </a:r>
          </a:p>
          <a:p>
            <a:pPr marL="1365250" lvl="2" indent="-342900">
              <a:spcAft>
                <a:spcPts val="1200"/>
              </a:spcAft>
              <a:buAutoNum type="alphaLcPeriod"/>
            </a:pPr>
            <a:r>
              <a:rPr lang="en-US" sz="1400">
                <a:latin typeface="Poppins"/>
                <a:cs typeface="Poppins"/>
              </a:rPr>
              <a:t>Coordinators will designate CAA for Science TEs in the STB Portal after the completion of these requirements.</a:t>
            </a:r>
          </a:p>
          <a:p>
            <a:pPr marL="596900" indent="-457200">
              <a:buAutoNum type="arabicPeriod"/>
            </a:pPr>
            <a:r>
              <a:rPr lang="en-US" b="1">
                <a:latin typeface="Poppins"/>
                <a:cs typeface="Poppins"/>
              </a:rPr>
              <a:t>2023-24 Fall CAASPP Administration School-based Training </a:t>
            </a:r>
            <a:r>
              <a:rPr lang="en-US" sz="1800">
                <a:latin typeface="Poppins"/>
                <a:cs typeface="Poppins"/>
              </a:rPr>
              <a:t>(facilitated by CAASPP Coordinator) </a:t>
            </a:r>
            <a:endParaRPr lang="en-US">
              <a:latin typeface="Poppins"/>
              <a:cs typeface="Poppins"/>
            </a:endParaRPr>
          </a:p>
          <a:p>
            <a:pPr lvl="1"/>
            <a:r>
              <a:rPr lang="en-US" sz="1600">
                <a:latin typeface="Poppins"/>
                <a:cs typeface="Poppins"/>
              </a:rPr>
              <a:t>Maintain sign-in sheets and agendas</a:t>
            </a:r>
            <a:endParaRPr lang="en-US" sz="1400"/>
          </a:p>
        </p:txBody>
      </p:sp>
      <p:sp>
        <p:nvSpPr>
          <p:cNvPr id="4" name="Footer Placeholder 3">
            <a:extLst>
              <a:ext uri="{FF2B5EF4-FFF2-40B4-BE49-F238E27FC236}">
                <a16:creationId xmlns:a16="http://schemas.microsoft.com/office/drawing/2014/main" id="{218AAF42-CBCB-4226-81F6-CAC16096D44E}"/>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30534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0635" y="3416971"/>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71600" y="1769321"/>
            <a:ext cx="3429000" cy="914400"/>
          </a:xfrm>
          <a:prstGeom prst="rect">
            <a:avLst/>
          </a:prstGeom>
          <a:ln>
            <a:solidFill>
              <a:schemeClr val="tx1"/>
            </a:solidFill>
          </a:ln>
        </p:spPr>
      </p:pic>
      <p:sp>
        <p:nvSpPr>
          <p:cNvPr id="2" name="Title 1"/>
          <p:cNvSpPr>
            <a:spLocks noGrp="1"/>
          </p:cNvSpPr>
          <p:nvPr>
            <p:ph type="title"/>
          </p:nvPr>
        </p:nvSpPr>
        <p:spPr>
          <a:xfrm>
            <a:off x="41374" y="150"/>
            <a:ext cx="9025623" cy="773400"/>
          </a:xfrm>
        </p:spPr>
        <p:txBody>
          <a:bodyPr>
            <a:normAutofit/>
          </a:bodyPr>
          <a:lstStyle/>
          <a:p>
            <a:r>
              <a:rPr lang="en-US"/>
              <a:t>Designating Test Examiners (TEs) in the STB Portal</a:t>
            </a:r>
          </a:p>
        </p:txBody>
      </p:sp>
      <p:sp>
        <p:nvSpPr>
          <p:cNvPr id="14" name="Arrow: Down 10">
            <a:extLst>
              <a:ext uri="{FF2B5EF4-FFF2-40B4-BE49-F238E27FC236}">
                <a16:creationId xmlns:a16="http://schemas.microsoft.com/office/drawing/2014/main" id="{09468313-C14D-524B-82EE-2739AF66F348}"/>
              </a:ext>
            </a:extLst>
          </p:cNvPr>
          <p:cNvSpPr/>
          <p:nvPr/>
        </p:nvSpPr>
        <p:spPr>
          <a:xfrm>
            <a:off x="175202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2999" y="1767003"/>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a:off x="6283067"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0249" y="3435709"/>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a:off x="6327011" y="320022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797904" y="3818282"/>
            <a:ext cx="933896" cy="23587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a:off x="2733829" y="299118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3</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CAASPP Fall Coordinator Training</a:t>
            </a:r>
          </a:p>
        </p:txBody>
      </p:sp>
      <p:sp>
        <p:nvSpPr>
          <p:cNvPr id="8" name="TextBox 7">
            <a:extLst>
              <a:ext uri="{FF2B5EF4-FFF2-40B4-BE49-F238E27FC236}">
                <a16:creationId xmlns:a16="http://schemas.microsoft.com/office/drawing/2014/main" id="{01A8F11B-ACC8-744B-4978-DB4EB0EC1E20}"/>
              </a:ext>
            </a:extLst>
          </p:cNvPr>
          <p:cNvSpPr txBox="1"/>
          <p:nvPr/>
        </p:nvSpPr>
        <p:spPr>
          <a:xfrm>
            <a:off x="2110286" y="946285"/>
            <a:ext cx="4919709"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mn-lt"/>
                <a:cs typeface="Arial" panose="020B0604020202020204" pitchFamily="34" charset="0"/>
              </a:rPr>
              <a:t>Navigate to STB Website: </a:t>
            </a:r>
            <a:r>
              <a:rPr lang="en-US" sz="1100">
                <a:solidFill>
                  <a:srgbClr val="0563C1"/>
                </a:solidFill>
                <a:latin typeface="+mn-lt"/>
                <a:cs typeface="Arial" panose="020B0604020202020204" pitchFamily="34" charset="0"/>
                <a:hlinkClick r:id="rId7"/>
              </a:rPr>
              <a:t>https://www.lausd.org/testing</a:t>
            </a:r>
            <a:endParaRPr lang="en-US" sz="1100">
              <a:solidFill>
                <a:srgbClr val="0563C1"/>
              </a:solidFill>
              <a:latin typeface="+mn-lt"/>
              <a:cs typeface="Arial" panose="020B0604020202020204" pitchFamily="34" charset="0"/>
            </a:endParaRPr>
          </a:p>
        </p:txBody>
      </p:sp>
      <p:sp>
        <p:nvSpPr>
          <p:cNvPr id="10" name="Frame 9">
            <a:extLst>
              <a:ext uri="{FF2B5EF4-FFF2-40B4-BE49-F238E27FC236}">
                <a16:creationId xmlns:a16="http://schemas.microsoft.com/office/drawing/2014/main" id="{D9D92A4A-AE2B-77E3-07FC-4820E4EA791A}"/>
              </a:ext>
            </a:extLst>
          </p:cNvPr>
          <p:cNvSpPr/>
          <p:nvPr/>
        </p:nvSpPr>
        <p:spPr>
          <a:xfrm>
            <a:off x="1501571" y="1892115"/>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2689719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E571ECB-D42E-F58E-1216-C877FE98D2EA}"/>
              </a:ext>
            </a:extLst>
          </p:cNvPr>
          <p:cNvPicPr>
            <a:picLocks noChangeAspect="1"/>
          </p:cNvPicPr>
          <p:nvPr/>
        </p:nvPicPr>
        <p:blipFill>
          <a:blip r:embed="rId3"/>
          <a:stretch>
            <a:fillRect/>
          </a:stretch>
        </p:blipFill>
        <p:spPr>
          <a:xfrm>
            <a:off x="658505" y="988788"/>
            <a:ext cx="7647862" cy="3174455"/>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p:spPr>
      </p:pic>
      <p:pic>
        <p:nvPicPr>
          <p:cNvPr id="2" name="Picture 3">
            <a:extLst>
              <a:ext uri="{FF2B5EF4-FFF2-40B4-BE49-F238E27FC236}">
                <a16:creationId xmlns:a16="http://schemas.microsoft.com/office/drawing/2014/main" id="{759AFE3C-AA72-BB93-826C-C1342CA8BA5A}"/>
              </a:ext>
            </a:extLst>
          </p:cNvPr>
          <p:cNvPicPr>
            <a:picLocks noChangeAspect="1"/>
          </p:cNvPicPr>
          <p:nvPr/>
        </p:nvPicPr>
        <p:blipFill>
          <a:blip r:embed="rId4"/>
          <a:stretch>
            <a:fillRect/>
          </a:stretch>
        </p:blipFill>
        <p:spPr>
          <a:xfrm>
            <a:off x="3599483" y="4241872"/>
            <a:ext cx="1697384" cy="348344"/>
          </a:xfrm>
          <a:prstGeom prst="rect">
            <a:avLst/>
          </a:prstGeom>
        </p:spPr>
      </p:pic>
      <p:sp>
        <p:nvSpPr>
          <p:cNvPr id="17" name="Title 1">
            <a:extLst>
              <a:ext uri="{FF2B5EF4-FFF2-40B4-BE49-F238E27FC236}">
                <a16:creationId xmlns:a16="http://schemas.microsoft.com/office/drawing/2014/main" id="{777A0AED-5634-B841-A8F1-50527A2603F8}"/>
              </a:ext>
            </a:extLst>
          </p:cNvPr>
          <p:cNvSpPr>
            <a:spLocks noGrp="1"/>
          </p:cNvSpPr>
          <p:nvPr>
            <p:ph type="title"/>
          </p:nvPr>
        </p:nvSpPr>
        <p:spPr>
          <a:xfrm>
            <a:off x="41374" y="150"/>
            <a:ext cx="8963059" cy="773400"/>
          </a:xfrm>
          <a:noFill/>
        </p:spPr>
        <p:txBody>
          <a:bodyPr>
            <a:noAutofit/>
          </a:bodyPr>
          <a:lstStyle/>
          <a:p>
            <a:r>
              <a:rPr lang="en-US">
                <a:cs typeface="Arial"/>
              </a:rPr>
              <a:t>Designating Test Examiners (TEs) in the STB Portal</a:t>
            </a:r>
          </a:p>
        </p:txBody>
      </p:sp>
      <p:sp>
        <p:nvSpPr>
          <p:cNvPr id="20" name="Speech Bubble: Rectangle 7">
            <a:extLst>
              <a:ext uri="{FF2B5EF4-FFF2-40B4-BE49-F238E27FC236}">
                <a16:creationId xmlns:a16="http://schemas.microsoft.com/office/drawing/2014/main" id="{9ED58C47-1F52-F442-B8BD-EB5B20D0BDE9}"/>
              </a:ext>
            </a:extLst>
          </p:cNvPr>
          <p:cNvSpPr/>
          <p:nvPr/>
        </p:nvSpPr>
        <p:spPr>
          <a:xfrm>
            <a:off x="1538412" y="1481846"/>
            <a:ext cx="1122159" cy="359441"/>
          </a:xfrm>
          <a:prstGeom prst="wedgeRectCallout">
            <a:avLst>
              <a:gd name="adj1" fmla="val 60076"/>
              <a:gd name="adj2" fmla="val 7801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a:solidFill>
                  <a:srgbClr val="000000"/>
                </a:solidFill>
                <a:cs typeface="Arial" panose="020B0604020202020204" pitchFamily="34" charset="0"/>
              </a:rPr>
              <a:t>1. Select Testing Program.</a:t>
            </a:r>
            <a:endParaRPr lang="en-US"/>
          </a:p>
        </p:txBody>
      </p:sp>
      <p:sp>
        <p:nvSpPr>
          <p:cNvPr id="21" name="Speech Bubble: Rectangle 7">
            <a:extLst>
              <a:ext uri="{FF2B5EF4-FFF2-40B4-BE49-F238E27FC236}">
                <a16:creationId xmlns:a16="http://schemas.microsoft.com/office/drawing/2014/main" id="{B1B7D942-0431-7847-A9E3-DDE07016FA83}"/>
              </a:ext>
            </a:extLst>
          </p:cNvPr>
          <p:cNvSpPr/>
          <p:nvPr/>
        </p:nvSpPr>
        <p:spPr>
          <a:xfrm>
            <a:off x="1876195" y="4306294"/>
            <a:ext cx="1253227" cy="377750"/>
          </a:xfrm>
          <a:prstGeom prst="wedgeRectCallout">
            <a:avLst>
              <a:gd name="adj1" fmla="val 82647"/>
              <a:gd name="adj2" fmla="val 1453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514350" fontAlgn="base">
              <a:spcBef>
                <a:spcPct val="0"/>
              </a:spcBef>
              <a:spcAft>
                <a:spcPct val="0"/>
              </a:spcAft>
              <a:defRPr/>
            </a:pPr>
            <a:r>
              <a:rPr lang="en-US" sz="950">
                <a:solidFill>
                  <a:srgbClr val="000000"/>
                </a:solidFill>
                <a:cs typeface="Arial" panose="020B0604020202020204" pitchFamily="34" charset="0"/>
              </a:rPr>
              <a:t>5</a:t>
            </a:r>
            <a:r>
              <a:rPr lang="en-US" sz="950" kern="1200">
                <a:solidFill>
                  <a:srgbClr val="000000"/>
                </a:solidFill>
                <a:cs typeface="Arial" panose="020B0604020202020204" pitchFamily="34" charset="0"/>
              </a:rPr>
              <a:t>.</a:t>
            </a:r>
            <a:r>
              <a:rPr lang="en-US" sz="950">
                <a:solidFill>
                  <a:srgbClr val="000000"/>
                </a:solidFill>
                <a:cs typeface="Arial" panose="020B0604020202020204" pitchFamily="34" charset="0"/>
              </a:rPr>
              <a:t> Click "</a:t>
            </a:r>
            <a:r>
              <a:rPr lang="en-US" sz="950" kern="1200">
                <a:solidFill>
                  <a:srgbClr val="000000"/>
                </a:solidFill>
                <a:cs typeface="Arial" panose="020B0604020202020204" pitchFamily="34" charset="0"/>
              </a:rPr>
              <a:t>Designate (All Selected</a:t>
            </a:r>
            <a:r>
              <a:rPr lang="en-US" sz="950">
                <a:solidFill>
                  <a:srgbClr val="000000"/>
                </a:solidFill>
                <a:cs typeface="Arial" panose="020B0604020202020204" pitchFamily="34" charset="0"/>
              </a:rPr>
              <a:t>)"</a:t>
            </a:r>
            <a:endParaRPr lang="en-US" sz="950" kern="1200">
              <a:solidFill>
                <a:srgbClr val="000000"/>
              </a:solidFill>
              <a:cs typeface="Arial" panose="020B0604020202020204" pitchFamily="34" charset="0"/>
            </a:endParaRPr>
          </a:p>
        </p:txBody>
      </p:sp>
      <p:sp>
        <p:nvSpPr>
          <p:cNvPr id="22" name="Speech Bubble: Rectangle 7">
            <a:extLst>
              <a:ext uri="{FF2B5EF4-FFF2-40B4-BE49-F238E27FC236}">
                <a16:creationId xmlns:a16="http://schemas.microsoft.com/office/drawing/2014/main" id="{99BBF7FB-299F-0B4C-8C6F-A7894A0628BE}"/>
              </a:ext>
            </a:extLst>
          </p:cNvPr>
          <p:cNvSpPr/>
          <p:nvPr/>
        </p:nvSpPr>
        <p:spPr>
          <a:xfrm>
            <a:off x="6768818" y="1128562"/>
            <a:ext cx="1462257" cy="404318"/>
          </a:xfrm>
          <a:prstGeom prst="wedgeRectCallout">
            <a:avLst>
              <a:gd name="adj1" fmla="val -19009"/>
              <a:gd name="adj2" fmla="val 15737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a:solidFill>
                  <a:srgbClr val="000000"/>
                </a:solidFill>
                <a:cs typeface="Arial" panose="020B0604020202020204" pitchFamily="34" charset="0"/>
              </a:rPr>
              <a:t>2. Select your school to view substitutes</a:t>
            </a:r>
            <a:r>
              <a:rPr lang="en-US" sz="1050" kern="1200">
                <a:solidFill>
                  <a:srgbClr val="000000"/>
                </a:solidFill>
                <a:cs typeface="Arial" panose="020B0604020202020204" pitchFamily="34" charset="0"/>
              </a:rPr>
              <a:t>.</a:t>
            </a:r>
          </a:p>
        </p:txBody>
      </p:sp>
      <p:sp>
        <p:nvSpPr>
          <p:cNvPr id="11" name="Speech Bubble: Rectangle 7">
            <a:extLst>
              <a:ext uri="{FF2B5EF4-FFF2-40B4-BE49-F238E27FC236}">
                <a16:creationId xmlns:a16="http://schemas.microsoft.com/office/drawing/2014/main" id="{954EF615-6656-244D-8446-DAC5AD38F21E}"/>
              </a:ext>
            </a:extLst>
          </p:cNvPr>
          <p:cNvSpPr/>
          <p:nvPr/>
        </p:nvSpPr>
        <p:spPr>
          <a:xfrm>
            <a:off x="4719108" y="2174206"/>
            <a:ext cx="1951482" cy="434161"/>
          </a:xfrm>
          <a:prstGeom prst="wedgeRectCallout">
            <a:avLst>
              <a:gd name="adj1" fmla="val -24780"/>
              <a:gd name="adj2" fmla="val 12037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a:solidFill>
                  <a:srgbClr val="000000"/>
                </a:solidFill>
                <a:cs typeface="Arial"/>
              </a:rPr>
              <a:t>3. Both requirements must be completed to designate TEs.</a:t>
            </a:r>
          </a:p>
        </p:txBody>
      </p:sp>
      <p:sp>
        <p:nvSpPr>
          <p:cNvPr id="10" name="Rectangle 9">
            <a:extLst>
              <a:ext uri="{FF2B5EF4-FFF2-40B4-BE49-F238E27FC236}">
                <a16:creationId xmlns:a16="http://schemas.microsoft.com/office/drawing/2014/main" id="{A1B2CF0C-DC06-D450-0E48-3A6C817F1EF5}"/>
              </a:ext>
            </a:extLst>
          </p:cNvPr>
          <p:cNvSpPr/>
          <p:nvPr/>
        </p:nvSpPr>
        <p:spPr>
          <a:xfrm>
            <a:off x="4376031" y="2960003"/>
            <a:ext cx="1451655" cy="1195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3" name="Rectangle 12">
            <a:extLst>
              <a:ext uri="{FF2B5EF4-FFF2-40B4-BE49-F238E27FC236}">
                <a16:creationId xmlns:a16="http://schemas.microsoft.com/office/drawing/2014/main" id="{09369384-809C-943E-CC6E-B64C47FD993D}"/>
              </a:ext>
            </a:extLst>
          </p:cNvPr>
          <p:cNvSpPr/>
          <p:nvPr/>
        </p:nvSpPr>
        <p:spPr>
          <a:xfrm>
            <a:off x="7097912" y="2961423"/>
            <a:ext cx="572789" cy="1195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6" name="Rectangle 15">
            <a:extLst>
              <a:ext uri="{FF2B5EF4-FFF2-40B4-BE49-F238E27FC236}">
                <a16:creationId xmlns:a16="http://schemas.microsoft.com/office/drawing/2014/main" id="{9A88ADFB-912D-69BB-0107-EBE73681F8E0}"/>
              </a:ext>
            </a:extLst>
          </p:cNvPr>
          <p:cNvSpPr/>
          <p:nvPr/>
        </p:nvSpPr>
        <p:spPr>
          <a:xfrm>
            <a:off x="3703912" y="4303596"/>
            <a:ext cx="1491269" cy="243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15" name="Speech Bubble: Rectangle 7">
            <a:extLst>
              <a:ext uri="{FF2B5EF4-FFF2-40B4-BE49-F238E27FC236}">
                <a16:creationId xmlns:a16="http://schemas.microsoft.com/office/drawing/2014/main" id="{C4AF4945-8DC2-2C45-B6B5-393F2DCF6454}"/>
              </a:ext>
            </a:extLst>
          </p:cNvPr>
          <p:cNvSpPr/>
          <p:nvPr/>
        </p:nvSpPr>
        <p:spPr>
          <a:xfrm>
            <a:off x="5884296" y="4296269"/>
            <a:ext cx="2034484" cy="440581"/>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a:solidFill>
                  <a:srgbClr val="000000"/>
                </a:solidFill>
                <a:cs typeface="Arial"/>
              </a:rPr>
              <a:t>4</a:t>
            </a:r>
            <a:r>
              <a:rPr lang="en-US" sz="950" kern="1200">
                <a:solidFill>
                  <a:srgbClr val="000000"/>
                </a:solidFill>
                <a:cs typeface="Arial"/>
              </a:rPr>
              <a:t>. Click the box to designate the individual as a CAA TE.</a:t>
            </a:r>
          </a:p>
        </p:txBody>
      </p:sp>
      <p:sp>
        <p:nvSpPr>
          <p:cNvPr id="5" name="Footer Placeholder 4">
            <a:extLst>
              <a:ext uri="{FF2B5EF4-FFF2-40B4-BE49-F238E27FC236}">
                <a16:creationId xmlns:a16="http://schemas.microsoft.com/office/drawing/2014/main" id="{C8421F43-D8E8-B69C-31E2-E3A03D386BBD}"/>
              </a:ext>
            </a:extLst>
          </p:cNvPr>
          <p:cNvSpPr>
            <a:spLocks noGrp="1"/>
          </p:cNvSpPr>
          <p:nvPr>
            <p:ph type="ftr" sz="quarter" idx="11"/>
          </p:nvPr>
        </p:nvSpPr>
        <p:spPr>
          <a:xfrm>
            <a:off x="1992574" y="4799303"/>
            <a:ext cx="5672919" cy="246221"/>
          </a:xfrm>
        </p:spPr>
        <p:txBody>
          <a:bodyPr/>
          <a:lstStyle/>
          <a:p>
            <a:r>
              <a:rPr lang="en-US"/>
              <a:t>2023-24 CAASPP Fall Coordinator Training</a:t>
            </a:r>
          </a:p>
        </p:txBody>
      </p:sp>
    </p:spTree>
    <p:extLst>
      <p:ext uri="{BB962C8B-B14F-4D97-AF65-F5344CB8AC3E}">
        <p14:creationId xmlns:p14="http://schemas.microsoft.com/office/powerpoint/2010/main" val="100289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F671-4D7B-67E8-0EA3-9C924111929C}"/>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97A9227C-1C74-DA9B-90EB-4CD106F050BF}"/>
              </a:ext>
            </a:extLst>
          </p:cNvPr>
          <p:cNvSpPr>
            <a:spLocks noGrp="1"/>
          </p:cNvSpPr>
          <p:nvPr>
            <p:ph type="body" idx="13"/>
          </p:nvPr>
        </p:nvSpPr>
        <p:spPr/>
        <p:txBody>
          <a:bodyPr/>
          <a:lstStyle/>
          <a:p>
            <a:pPr marL="596900" indent="-457200">
              <a:buFont typeface="+mj-lt"/>
              <a:buAutoNum type="arabicPeriod"/>
            </a:pPr>
            <a:r>
              <a:rPr lang="en-US"/>
              <a:t>Schedule CAA for Science Training</a:t>
            </a:r>
          </a:p>
          <a:p>
            <a:pPr marL="596900" indent="-457200">
              <a:buFont typeface="+mj-lt"/>
              <a:buAutoNum type="arabicPeriod"/>
            </a:pPr>
            <a:r>
              <a:rPr lang="en-US"/>
              <a:t>Complete CAA for Science Moodle Training</a:t>
            </a:r>
          </a:p>
        </p:txBody>
      </p:sp>
      <p:sp>
        <p:nvSpPr>
          <p:cNvPr id="4" name="Footer Placeholder 3">
            <a:extLst>
              <a:ext uri="{FF2B5EF4-FFF2-40B4-BE49-F238E27FC236}">
                <a16:creationId xmlns:a16="http://schemas.microsoft.com/office/drawing/2014/main" id="{F804605C-F832-419E-7773-870FC7D702CC}"/>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209971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41BB18-9CDB-5F4C-8630-41ABE3E39238}"/>
              </a:ext>
            </a:extLst>
          </p:cNvPr>
          <p:cNvSpPr>
            <a:spLocks noGrp="1"/>
          </p:cNvSpPr>
          <p:nvPr>
            <p:ph type="ftr" sz="quarter" idx="11"/>
          </p:nvPr>
        </p:nvSpPr>
        <p:spPr/>
        <p:txBody>
          <a:bodyPr/>
          <a:lstStyle/>
          <a:p>
            <a:r>
              <a:rPr lang="en-US"/>
              <a:t>2023-24 CAASPP Fall Coordinator Training</a:t>
            </a:r>
          </a:p>
        </p:txBody>
      </p:sp>
      <p:sp>
        <p:nvSpPr>
          <p:cNvPr id="6" name="Text Placeholder 2">
            <a:extLst>
              <a:ext uri="{FF2B5EF4-FFF2-40B4-BE49-F238E27FC236}">
                <a16:creationId xmlns:a16="http://schemas.microsoft.com/office/drawing/2014/main" id="{0EDB163E-1A63-5E6F-F48A-F87D94C3E985}"/>
              </a:ext>
            </a:extLst>
          </p:cNvPr>
          <p:cNvSpPr>
            <a:spLocks noGrp="1"/>
          </p:cNvSpPr>
          <p:nvPr>
            <p:ph type="body" sz="quarter" idx="14"/>
          </p:nvPr>
        </p:nvSpPr>
        <p:spPr>
          <a:xfrm>
            <a:off x="529389" y="2828287"/>
            <a:ext cx="6823133" cy="1666711"/>
          </a:xfrm>
        </p:spPr>
        <p:txBody>
          <a:bodyPr lIns="91440" tIns="45720" rIns="91440" bIns="45720" anchor="t"/>
          <a:lstStyle/>
          <a:p>
            <a:pPr>
              <a:spcAft>
                <a:spcPts val="600"/>
              </a:spcAft>
              <a:buClr>
                <a:schemeClr val="bg1"/>
              </a:buClr>
            </a:pPr>
            <a:r>
              <a:rPr lang="en-US" b="0">
                <a:latin typeface="Poppins"/>
                <a:cs typeface="Poppins"/>
                <a:sym typeface="Wingdings" panose="05000000000000000000" pitchFamily="2" charset="2"/>
              </a:rPr>
              <a:t>  </a:t>
            </a:r>
            <a:r>
              <a:rPr lang="en-US" b="0">
                <a:latin typeface="Poppins"/>
                <a:cs typeface="Poppins"/>
              </a:rPr>
              <a:t>Moodle Training</a:t>
            </a:r>
          </a:p>
        </p:txBody>
      </p:sp>
      <p:sp>
        <p:nvSpPr>
          <p:cNvPr id="9" name="Text Placeholder 1">
            <a:extLst>
              <a:ext uri="{FF2B5EF4-FFF2-40B4-BE49-F238E27FC236}">
                <a16:creationId xmlns:a16="http://schemas.microsoft.com/office/drawing/2014/main" id="{DF8FF821-7715-C502-00BA-92547988ACCD}"/>
              </a:ext>
            </a:extLst>
          </p:cNvPr>
          <p:cNvSpPr txBox="1">
            <a:spLocks/>
          </p:cNvSpPr>
          <p:nvPr/>
        </p:nvSpPr>
        <p:spPr>
          <a:xfrm>
            <a:off x="529389" y="2132012"/>
            <a:ext cx="6823133" cy="699797"/>
          </a:xfrm>
          <a:prstGeom prst="rect">
            <a:avLst/>
          </a:prstGeom>
        </p:spPr>
        <p:txBody>
          <a:bodyPr lIns="91440" tIns="45720" rIns="91440" bIns="45720" anchor="b"/>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1" i="0" u="none" strike="noStrike" cap="none">
                <a:solidFill>
                  <a:srgbClr val="FFFF00"/>
                </a:solidFill>
                <a:latin typeface="+mj-lt"/>
                <a:ea typeface="Arial"/>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Poppins"/>
                <a:cs typeface="Poppins"/>
              </a:rPr>
              <a:t>California Alternate Assessment</a:t>
            </a:r>
          </a:p>
          <a:p>
            <a:r>
              <a:rPr lang="en-US">
                <a:latin typeface="Poppins"/>
                <a:cs typeface="Poppins"/>
              </a:rPr>
              <a:t>For Science</a:t>
            </a:r>
          </a:p>
        </p:txBody>
      </p:sp>
    </p:spTree>
    <p:extLst>
      <p:ext uri="{BB962C8B-B14F-4D97-AF65-F5344CB8AC3E}">
        <p14:creationId xmlns:p14="http://schemas.microsoft.com/office/powerpoint/2010/main" val="413252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BADD-A60D-C324-FA99-AD2BB66C2777}"/>
              </a:ext>
            </a:extLst>
          </p:cNvPr>
          <p:cNvSpPr>
            <a:spLocks noGrp="1"/>
          </p:cNvSpPr>
          <p:nvPr>
            <p:ph type="title"/>
          </p:nvPr>
        </p:nvSpPr>
        <p:spPr/>
        <p:txBody>
          <a:bodyPr/>
          <a:lstStyle/>
          <a:p>
            <a:r>
              <a:rPr lang="en-US"/>
              <a:t>Moodle Accounts</a:t>
            </a:r>
          </a:p>
        </p:txBody>
      </p:sp>
      <p:sp>
        <p:nvSpPr>
          <p:cNvPr id="3" name="Text Placeholder 2">
            <a:extLst>
              <a:ext uri="{FF2B5EF4-FFF2-40B4-BE49-F238E27FC236}">
                <a16:creationId xmlns:a16="http://schemas.microsoft.com/office/drawing/2014/main" id="{B946092F-C7F2-DF33-18D9-738230E53698}"/>
              </a:ext>
            </a:extLst>
          </p:cNvPr>
          <p:cNvSpPr>
            <a:spLocks noGrp="1"/>
          </p:cNvSpPr>
          <p:nvPr>
            <p:ph type="body" idx="13"/>
          </p:nvPr>
        </p:nvSpPr>
        <p:spPr>
          <a:xfrm>
            <a:off x="311700" y="952500"/>
            <a:ext cx="8520600" cy="3374056"/>
          </a:xfrm>
        </p:spPr>
        <p:txBody>
          <a:bodyPr>
            <a:normAutofit fontScale="92500" lnSpcReduction="10000"/>
          </a:bodyPr>
          <a:lstStyle/>
          <a:p>
            <a:r>
              <a:rPr lang="en-US"/>
              <a:t>A Moodle account is required to access the platform.</a:t>
            </a:r>
          </a:p>
          <a:p>
            <a:pPr lvl="1"/>
            <a:r>
              <a:rPr lang="en-US"/>
              <a:t>Moodle account is NOT related to TOMS or LAUSD SSO. </a:t>
            </a:r>
          </a:p>
          <a:p>
            <a:pPr lvl="1"/>
            <a:r>
              <a:rPr lang="en-US"/>
              <a:t>Moodle account is only created ONCE in an individual’s lifetime.</a:t>
            </a:r>
          </a:p>
          <a:p>
            <a:pPr lvl="1">
              <a:spcAft>
                <a:spcPts val="1200"/>
              </a:spcAft>
            </a:pPr>
            <a:r>
              <a:rPr lang="en-US"/>
              <a:t>Previous users will use their existing Moodle account.</a:t>
            </a:r>
          </a:p>
          <a:p>
            <a:r>
              <a:rPr lang="en-US"/>
              <a:t>STB will create a Moodle account for </a:t>
            </a:r>
            <a:r>
              <a:rPr lang="en-US" b="1"/>
              <a:t>1st time users ONLY</a:t>
            </a:r>
            <a:r>
              <a:rPr lang="en-US"/>
              <a:t>.</a:t>
            </a:r>
          </a:p>
          <a:p>
            <a:pPr lvl="1"/>
            <a:r>
              <a:rPr lang="en-US" u="sng"/>
              <a:t>Coordinators</a:t>
            </a:r>
            <a:r>
              <a:rPr lang="en-US"/>
              <a:t> – STB creates account for coordinators upon designation in Principal’s Portal.</a:t>
            </a:r>
          </a:p>
          <a:p>
            <a:pPr lvl="1"/>
            <a:r>
              <a:rPr lang="en-US" u="sng"/>
              <a:t>Test Examiners (TEs)</a:t>
            </a:r>
            <a:r>
              <a:rPr lang="en-US"/>
              <a:t> – Account are created </a:t>
            </a:r>
            <a:r>
              <a:rPr lang="en-US" b="1"/>
              <a:t>AFTER</a:t>
            </a:r>
            <a:r>
              <a:rPr lang="en-US"/>
              <a:t> the Coordinator designates them in the STB Portal.</a:t>
            </a:r>
          </a:p>
          <a:p>
            <a:pPr lvl="1"/>
            <a:r>
              <a:rPr lang="en-US"/>
              <a:t>User will receive an email from </a:t>
            </a:r>
            <a:r>
              <a:rPr lang="en-US">
                <a:hlinkClick r:id="rId2"/>
              </a:rPr>
              <a:t>moodlesupport@scoe.net</a:t>
            </a:r>
            <a:r>
              <a:rPr lang="en-US"/>
              <a:t> </a:t>
            </a:r>
          </a:p>
          <a:p>
            <a:pPr lvl="1"/>
            <a:r>
              <a:rPr lang="en-US"/>
              <a:t>Save username </a:t>
            </a:r>
          </a:p>
          <a:p>
            <a:endParaRPr lang="en-US"/>
          </a:p>
        </p:txBody>
      </p:sp>
      <p:sp>
        <p:nvSpPr>
          <p:cNvPr id="4" name="Footer Placeholder 3">
            <a:extLst>
              <a:ext uri="{FF2B5EF4-FFF2-40B4-BE49-F238E27FC236}">
                <a16:creationId xmlns:a16="http://schemas.microsoft.com/office/drawing/2014/main" id="{C216BCA7-0640-61DC-ED09-CBE55F3A1B52}"/>
              </a:ext>
            </a:extLst>
          </p:cNvPr>
          <p:cNvSpPr>
            <a:spLocks noGrp="1"/>
          </p:cNvSpPr>
          <p:nvPr>
            <p:ph type="ftr" sz="quarter" idx="11"/>
          </p:nvPr>
        </p:nvSpPr>
        <p:spPr/>
        <p:txBody>
          <a:bodyPr/>
          <a:lstStyle/>
          <a:p>
            <a:r>
              <a:rPr lang="en-US"/>
              <a:t>2023-24 CAASPP Fall Coordinator Training</a:t>
            </a:r>
          </a:p>
        </p:txBody>
      </p:sp>
      <p:sp>
        <p:nvSpPr>
          <p:cNvPr id="5" name="Text Placeholder 2">
            <a:extLst>
              <a:ext uri="{FF2B5EF4-FFF2-40B4-BE49-F238E27FC236}">
                <a16:creationId xmlns:a16="http://schemas.microsoft.com/office/drawing/2014/main" id="{97BEEFA1-C48C-9048-2280-395298DBB0D8}"/>
              </a:ext>
            </a:extLst>
          </p:cNvPr>
          <p:cNvSpPr txBox="1">
            <a:spLocks/>
          </p:cNvSpPr>
          <p:nvPr/>
        </p:nvSpPr>
        <p:spPr>
          <a:xfrm>
            <a:off x="1511884" y="4359851"/>
            <a:ext cx="6120231" cy="258633"/>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100">
                <a:cs typeface="Arial" panose="020B0604020202020204" pitchFamily="34" charset="0"/>
              </a:rPr>
              <a:t>No LAUSD employee should create a Moodle account! ALL accounts are managed by STB!</a:t>
            </a:r>
          </a:p>
        </p:txBody>
      </p:sp>
    </p:spTree>
    <p:extLst>
      <p:ext uri="{BB962C8B-B14F-4D97-AF65-F5344CB8AC3E}">
        <p14:creationId xmlns:p14="http://schemas.microsoft.com/office/powerpoint/2010/main" val="1192093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Moodle Enrollment Keys</a:t>
            </a:r>
          </a:p>
        </p:txBody>
      </p:sp>
      <p:sp>
        <p:nvSpPr>
          <p:cNvPr id="4" name="Text Placeholder 3">
            <a:extLst>
              <a:ext uri="{FF2B5EF4-FFF2-40B4-BE49-F238E27FC236}">
                <a16:creationId xmlns:a16="http://schemas.microsoft.com/office/drawing/2014/main" id="{1DA0BE29-FDB4-3CBE-D48E-6CD0678F5F43}"/>
              </a:ext>
            </a:extLst>
          </p:cNvPr>
          <p:cNvSpPr>
            <a:spLocks noGrp="1"/>
          </p:cNvSpPr>
          <p:nvPr>
            <p:ph type="body" idx="13"/>
          </p:nvPr>
        </p:nvSpPr>
        <p:spPr/>
        <p:txBody>
          <a:bodyPr spcFirstLastPara="1" wrap="square" lIns="68580" tIns="34290" rIns="68580" bIns="34290" anchor="t" anchorCtr="0">
            <a:normAutofit/>
          </a:bodyPr>
          <a:lstStyle/>
          <a:p>
            <a:pPr>
              <a:spcAft>
                <a:spcPts val="500"/>
              </a:spcAft>
            </a:pPr>
            <a:r>
              <a:rPr lang="en-US" sz="1600">
                <a:ea typeface="Tahoma"/>
                <a:cs typeface="Arial"/>
              </a:rPr>
              <a:t>Moodle enrollment keys allow access to specific trainings in the LAUSD section of Moodle.</a:t>
            </a:r>
            <a:endParaRPr lang="en-US" sz="1600">
              <a:cs typeface="Arial"/>
            </a:endParaRPr>
          </a:p>
          <a:p>
            <a:pPr lvl="1">
              <a:spcAft>
                <a:spcPts val="500"/>
              </a:spcAft>
            </a:pPr>
            <a:r>
              <a:rPr lang="en-US" sz="1500">
                <a:ea typeface="Tahoma"/>
                <a:cs typeface="Arial"/>
              </a:rPr>
              <a:t>Each school has a unique Moodle Key for the CAA Training</a:t>
            </a:r>
            <a:endParaRPr lang="en-US" sz="1500">
              <a:ea typeface="Tahoma"/>
              <a:cs typeface="Arial" panose="020B0604020202020204" pitchFamily="34" charset="0"/>
            </a:endParaRPr>
          </a:p>
          <a:p>
            <a:pPr lvl="1">
              <a:spcAft>
                <a:spcPts val="500"/>
              </a:spcAft>
            </a:pPr>
            <a:r>
              <a:rPr lang="en-US" sz="1400">
                <a:ea typeface="Calibri"/>
                <a:cs typeface="Arial"/>
              </a:rPr>
              <a:t>CAASPP Coordinators will receive access to the CAA Moodle Key in the STB Portal 1-2 business days AFTER both of the following are completed:</a:t>
            </a:r>
            <a:endParaRPr lang="en-US" sz="1400"/>
          </a:p>
          <a:p>
            <a:pPr lvl="2">
              <a:spcAft>
                <a:spcPts val="500"/>
              </a:spcAft>
            </a:pPr>
            <a:r>
              <a:rPr lang="en-US" sz="1300">
                <a:ea typeface="Tahoma"/>
                <a:cs typeface="Arial"/>
              </a:rPr>
              <a:t>Coordinator is designated in the Principal’s Portal.</a:t>
            </a:r>
          </a:p>
          <a:p>
            <a:pPr lvl="2">
              <a:spcAft>
                <a:spcPts val="500"/>
              </a:spcAft>
            </a:pPr>
            <a:r>
              <a:rPr lang="en-US" sz="1300" kern="1200">
                <a:ea typeface="Tahoma"/>
                <a:cs typeface="Arial"/>
              </a:rPr>
              <a:t>Principal and Coordinator complete Security Requirements.</a:t>
            </a:r>
          </a:p>
          <a:p>
            <a:pPr>
              <a:spcAft>
                <a:spcPts val="500"/>
              </a:spcAft>
            </a:pPr>
            <a:r>
              <a:rPr lang="en-US" sz="1600" kern="1200">
                <a:solidFill>
                  <a:srgbClr val="FF0000"/>
                </a:solidFill>
                <a:ea typeface="Tahoma"/>
                <a:cs typeface="Arial"/>
              </a:rPr>
              <a:t>CAASPP Coordinators</a:t>
            </a:r>
            <a:r>
              <a:rPr lang="en-US" sz="1600" u="sng" kern="1200">
                <a:solidFill>
                  <a:srgbClr val="FF0000"/>
                </a:solidFill>
                <a:ea typeface="Tahoma"/>
                <a:cs typeface="Arial"/>
              </a:rPr>
              <a:t> </a:t>
            </a:r>
            <a:r>
              <a:rPr lang="en-US" sz="1600" kern="1200">
                <a:solidFill>
                  <a:srgbClr val="FF0000"/>
                </a:solidFill>
                <a:ea typeface="Tahoma"/>
                <a:cs typeface="Arial"/>
              </a:rPr>
              <a:t>will distribute the Moodle </a:t>
            </a:r>
            <a:r>
              <a:rPr lang="en-US" sz="1600">
                <a:solidFill>
                  <a:srgbClr val="FF0000"/>
                </a:solidFill>
                <a:ea typeface="Tahoma"/>
                <a:cs typeface="Arial"/>
              </a:rPr>
              <a:t>Key</a:t>
            </a:r>
            <a:r>
              <a:rPr lang="en-US" sz="1600" kern="1200">
                <a:solidFill>
                  <a:srgbClr val="FF0000"/>
                </a:solidFill>
                <a:ea typeface="Tahoma"/>
                <a:cs typeface="Arial"/>
              </a:rPr>
              <a:t> </a:t>
            </a:r>
            <a:r>
              <a:rPr lang="en-US" sz="1600">
                <a:solidFill>
                  <a:srgbClr val="FF0000"/>
                </a:solidFill>
                <a:ea typeface="Tahoma"/>
                <a:cs typeface="Arial"/>
              </a:rPr>
              <a:t>AFTER designating the TE in the STB Portal.</a:t>
            </a:r>
            <a:endParaRPr lang="en-US" sz="1600" kern="1200">
              <a:solidFill>
                <a:srgbClr val="FF0000"/>
              </a:solidFill>
              <a:ea typeface="Tahoma"/>
            </a:endParaRPr>
          </a:p>
          <a:p>
            <a:pPr lvl="1">
              <a:spcAft>
                <a:spcPts val="500"/>
              </a:spcAft>
            </a:pPr>
            <a:r>
              <a:rPr lang="en-US" sz="1500" kern="1200">
                <a:ea typeface="Tahoma"/>
                <a:cs typeface="Arial"/>
              </a:rPr>
              <a:t>The Moodle Team will not provide you with Moodle </a:t>
            </a:r>
            <a:r>
              <a:rPr lang="en-US" sz="1500">
                <a:ea typeface="Tahoma"/>
                <a:cs typeface="Arial"/>
              </a:rPr>
              <a:t>Keys</a:t>
            </a:r>
            <a:r>
              <a:rPr lang="en-US" sz="1500" kern="1200">
                <a:ea typeface="Tahoma"/>
                <a:cs typeface="Arial"/>
              </a:rPr>
              <a:t>.</a:t>
            </a:r>
          </a:p>
          <a:p>
            <a:pPr lvl="1">
              <a:spcAft>
                <a:spcPts val="500"/>
              </a:spcAft>
            </a:pPr>
            <a:r>
              <a:rPr lang="en-US" sz="1500" kern="1200">
                <a:ea typeface="Tahoma"/>
                <a:cs typeface="Arial"/>
              </a:rPr>
              <a:t>Contact STB for Moodle key support; </a:t>
            </a:r>
            <a:r>
              <a:rPr lang="en-US" sz="1500" b="1" u="sng" kern="1200">
                <a:ea typeface="Tahoma"/>
                <a:cs typeface="Arial"/>
              </a:rPr>
              <a:t>DO NOT</a:t>
            </a:r>
            <a:r>
              <a:rPr lang="en-US" sz="1500" u="sng" kern="1200">
                <a:ea typeface="Tahoma"/>
                <a:cs typeface="Arial"/>
              </a:rPr>
              <a:t> email Moodle</a:t>
            </a:r>
            <a:r>
              <a:rPr lang="en-US" sz="1500" kern="1200">
                <a:ea typeface="Tahoma"/>
                <a:cs typeface="Arial"/>
              </a:rPr>
              <a:t>.</a:t>
            </a:r>
          </a:p>
          <a:p>
            <a:pPr lvl="1">
              <a:spcAft>
                <a:spcPts val="500"/>
              </a:spcAft>
            </a:pPr>
            <a:r>
              <a:rPr lang="en-US" sz="1500">
                <a:ea typeface="Tahoma"/>
                <a:cs typeface="Arial"/>
              </a:rPr>
              <a:t>The keys will not work if you are accessing the incorrect course.</a:t>
            </a:r>
          </a:p>
        </p:txBody>
      </p:sp>
      <p:sp>
        <p:nvSpPr>
          <p:cNvPr id="6" name="Footer Placeholder 5">
            <a:extLst>
              <a:ext uri="{FF2B5EF4-FFF2-40B4-BE49-F238E27FC236}">
                <a16:creationId xmlns:a16="http://schemas.microsoft.com/office/drawing/2014/main" id="{DE98C3FF-1EA6-379E-D53B-BD0D6316FBBB}"/>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346305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F612-571B-4BC3-C855-6A0C07FC35CC}"/>
              </a:ext>
            </a:extLst>
          </p:cNvPr>
          <p:cNvSpPr>
            <a:spLocks noGrp="1"/>
          </p:cNvSpPr>
          <p:nvPr>
            <p:ph type="title"/>
          </p:nvPr>
        </p:nvSpPr>
        <p:spPr/>
        <p:txBody>
          <a:bodyPr/>
          <a:lstStyle/>
          <a:p>
            <a:r>
              <a:rPr lang="en-US"/>
              <a:t>Accessing the Moodle Keys in STB Portal</a:t>
            </a:r>
          </a:p>
        </p:txBody>
      </p:sp>
      <p:sp>
        <p:nvSpPr>
          <p:cNvPr id="3" name="Text Placeholder 2">
            <a:extLst>
              <a:ext uri="{FF2B5EF4-FFF2-40B4-BE49-F238E27FC236}">
                <a16:creationId xmlns:a16="http://schemas.microsoft.com/office/drawing/2014/main" id="{D79A6726-68F4-2AB6-DF4D-9002150DAEFB}"/>
              </a:ext>
            </a:extLst>
          </p:cNvPr>
          <p:cNvSpPr>
            <a:spLocks noGrp="1"/>
          </p:cNvSpPr>
          <p:nvPr>
            <p:ph type="body" idx="13"/>
          </p:nvPr>
        </p:nvSpPr>
        <p:spPr/>
        <p:txBody>
          <a:bodyPr/>
          <a:lstStyle/>
          <a:p>
            <a:pPr marL="139700" indent="0">
              <a:buNone/>
            </a:pPr>
            <a:r>
              <a:rPr lang="en-US"/>
              <a:t>CAASPP Coordinators will securely distribute the school’s CAA Moodle enrollment key to individuals who have been designated as TEs in the STB Portal.</a:t>
            </a:r>
          </a:p>
          <a:p>
            <a:endParaRPr lang="en-US"/>
          </a:p>
        </p:txBody>
      </p:sp>
      <p:sp>
        <p:nvSpPr>
          <p:cNvPr id="4" name="Footer Placeholder 3">
            <a:extLst>
              <a:ext uri="{FF2B5EF4-FFF2-40B4-BE49-F238E27FC236}">
                <a16:creationId xmlns:a16="http://schemas.microsoft.com/office/drawing/2014/main" id="{D1CA7268-C20F-DEE3-051D-80DD8EEF0695}"/>
              </a:ext>
            </a:extLst>
          </p:cNvPr>
          <p:cNvSpPr>
            <a:spLocks noGrp="1"/>
          </p:cNvSpPr>
          <p:nvPr>
            <p:ph type="ftr" sz="quarter" idx="11"/>
          </p:nvPr>
        </p:nvSpPr>
        <p:spPr/>
        <p:txBody>
          <a:bodyPr/>
          <a:lstStyle/>
          <a:p>
            <a:r>
              <a:rPr lang="en-US"/>
              <a:t>2023-24 CAASPP Fall Coordinator Training</a:t>
            </a:r>
          </a:p>
        </p:txBody>
      </p:sp>
      <p:pic>
        <p:nvPicPr>
          <p:cNvPr id="5" name="Picture 3">
            <a:extLst>
              <a:ext uri="{FF2B5EF4-FFF2-40B4-BE49-F238E27FC236}">
                <a16:creationId xmlns:a16="http://schemas.microsoft.com/office/drawing/2014/main" id="{C0449786-4372-770F-83A7-45D44942ED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11116" y="2170268"/>
            <a:ext cx="3627437" cy="1554480"/>
          </a:xfrm>
          <a:prstGeom prst="rect">
            <a:avLst/>
          </a:prstGeom>
          <a:ln>
            <a:solidFill>
              <a:schemeClr val="tx1"/>
            </a:solidFill>
          </a:ln>
        </p:spPr>
      </p:pic>
      <p:sp>
        <p:nvSpPr>
          <p:cNvPr id="6" name="Frame 5">
            <a:extLst>
              <a:ext uri="{FF2B5EF4-FFF2-40B4-BE49-F238E27FC236}">
                <a16:creationId xmlns:a16="http://schemas.microsoft.com/office/drawing/2014/main" id="{847E01B1-4E05-3A5D-3C94-530D58223848}"/>
              </a:ext>
            </a:extLst>
          </p:cNvPr>
          <p:cNvSpPr/>
          <p:nvPr/>
        </p:nvSpPr>
        <p:spPr>
          <a:xfrm>
            <a:off x="1020276" y="3027697"/>
            <a:ext cx="2805766" cy="41706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7" name="Picture 9" descr="A blue rectangle with white text&#10;&#10;Description automatically generated">
            <a:extLst>
              <a:ext uri="{FF2B5EF4-FFF2-40B4-BE49-F238E27FC236}">
                <a16:creationId xmlns:a16="http://schemas.microsoft.com/office/drawing/2014/main" id="{E38F45FE-3791-DCD5-AE1E-79BF3F025C71}"/>
              </a:ext>
            </a:extLst>
          </p:cNvPr>
          <p:cNvPicPr>
            <a:picLocks noChangeAspect="1"/>
          </p:cNvPicPr>
          <p:nvPr/>
        </p:nvPicPr>
        <p:blipFill>
          <a:blip r:embed="rId3"/>
          <a:stretch>
            <a:fillRect/>
          </a:stretch>
        </p:blipFill>
        <p:spPr>
          <a:xfrm>
            <a:off x="5654842" y="2116705"/>
            <a:ext cx="2557336" cy="1645920"/>
          </a:xfrm>
          <a:prstGeom prst="rect">
            <a:avLst/>
          </a:prstGeom>
        </p:spPr>
      </p:pic>
      <p:sp>
        <p:nvSpPr>
          <p:cNvPr id="9" name="Callout: Right Arrow 8">
            <a:extLst>
              <a:ext uri="{FF2B5EF4-FFF2-40B4-BE49-F238E27FC236}">
                <a16:creationId xmlns:a16="http://schemas.microsoft.com/office/drawing/2014/main" id="{675991E4-AE9A-88AD-75A9-39D262AA9671}"/>
              </a:ext>
            </a:extLst>
          </p:cNvPr>
          <p:cNvSpPr/>
          <p:nvPr/>
        </p:nvSpPr>
        <p:spPr>
          <a:xfrm>
            <a:off x="341340" y="3027697"/>
            <a:ext cx="540136" cy="322446"/>
          </a:xfrm>
          <a:prstGeom prst="rightArrowCallou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10" name="Callout: Right Arrow 9">
            <a:extLst>
              <a:ext uri="{FF2B5EF4-FFF2-40B4-BE49-F238E27FC236}">
                <a16:creationId xmlns:a16="http://schemas.microsoft.com/office/drawing/2014/main" id="{31FAEDAB-A260-D038-EE99-32B7AD240B55}"/>
              </a:ext>
            </a:extLst>
          </p:cNvPr>
          <p:cNvSpPr/>
          <p:nvPr/>
        </p:nvSpPr>
        <p:spPr>
          <a:xfrm>
            <a:off x="5122128" y="3027697"/>
            <a:ext cx="540136" cy="322446"/>
          </a:xfrm>
          <a:prstGeom prst="rightArrowCallou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11" name="Text Placeholder 2">
            <a:extLst>
              <a:ext uri="{FF2B5EF4-FFF2-40B4-BE49-F238E27FC236}">
                <a16:creationId xmlns:a16="http://schemas.microsoft.com/office/drawing/2014/main" id="{0D9F7487-217A-7A7F-EE51-7550495678A5}"/>
              </a:ext>
            </a:extLst>
          </p:cNvPr>
          <p:cNvSpPr txBox="1">
            <a:spLocks/>
          </p:cNvSpPr>
          <p:nvPr/>
        </p:nvSpPr>
        <p:spPr>
          <a:xfrm>
            <a:off x="5133078" y="3817207"/>
            <a:ext cx="3600863" cy="943006"/>
          </a:xfrm>
          <a:prstGeom prst="rect">
            <a:avLst/>
          </a:prstGeom>
          <a:solidFill>
            <a:srgbClr val="FFFF00"/>
          </a:solidFill>
          <a:ln>
            <a:solidFill>
              <a:schemeClr val="tx1"/>
            </a:solidFill>
          </a:ln>
        </p:spPr>
        <p:txBody>
          <a:bodyPr lIns="68580" tIns="34290" rIns="68580" bIns="34290" anchor="ctr">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defTabSz="514350" fontAlgn="base">
              <a:spcBef>
                <a:spcPct val="0"/>
              </a:spcBef>
              <a:spcAft>
                <a:spcPct val="0"/>
              </a:spcAft>
              <a:buClrTx/>
              <a:buSzTx/>
              <a:buFont typeface="Wingdings" panose="05000000000000000000" pitchFamily="2" charset="2"/>
              <a:buChar char="þ"/>
              <a:defRPr/>
            </a:pPr>
            <a:r>
              <a:rPr lang="en-US" sz="1200">
                <a:cs typeface="Arial"/>
              </a:rPr>
              <a:t>Keys will be available mid-September</a:t>
            </a:r>
          </a:p>
          <a:p>
            <a:pPr defTabSz="514350" fontAlgn="base">
              <a:spcBef>
                <a:spcPct val="0"/>
              </a:spcBef>
              <a:spcAft>
                <a:spcPct val="0"/>
              </a:spcAft>
              <a:buClrTx/>
              <a:buSzTx/>
              <a:buFont typeface="Wingdings" panose="05000000000000000000" pitchFamily="2" charset="2"/>
              <a:buChar char="þ"/>
              <a:defRPr/>
            </a:pPr>
            <a:r>
              <a:rPr lang="en-US" sz="1200">
                <a:cs typeface="Arial"/>
              </a:rPr>
              <a:t>Moodle keys can be accessed 1-2 business days AFTER the Principal and designated CAASPP Coordinator have completed CAASPP Security Requirements.</a:t>
            </a:r>
          </a:p>
        </p:txBody>
      </p:sp>
    </p:spTree>
    <p:extLst>
      <p:ext uri="{BB962C8B-B14F-4D97-AF65-F5344CB8AC3E}">
        <p14:creationId xmlns:p14="http://schemas.microsoft.com/office/powerpoint/2010/main" val="3321822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BA56CAC8-48CB-5086-8A7D-E96740228D50}"/>
              </a:ext>
            </a:extLst>
          </p:cNvPr>
          <p:cNvPicPr>
            <a:picLocks noChangeAspect="1"/>
          </p:cNvPicPr>
          <p:nvPr/>
        </p:nvPicPr>
        <p:blipFill>
          <a:blip r:embed="rId3"/>
          <a:stretch>
            <a:fillRect/>
          </a:stretch>
        </p:blipFill>
        <p:spPr>
          <a:xfrm>
            <a:off x="1165979" y="1290792"/>
            <a:ext cx="6812042" cy="1842206"/>
          </a:xfrm>
          <a:prstGeom prst="rect">
            <a:avLst/>
          </a:prstGeom>
          <a:ln>
            <a:solidFill>
              <a:schemeClr val="tx1"/>
            </a:solidFill>
          </a:ln>
        </p:spPr>
      </p:pic>
      <p:sp>
        <p:nvSpPr>
          <p:cNvPr id="2" name="Title 1"/>
          <p:cNvSpPr>
            <a:spLocks noGrp="1"/>
          </p:cNvSpPr>
          <p:nvPr>
            <p:ph type="title"/>
          </p:nvPr>
        </p:nvSpPr>
        <p:spPr>
          <a:noFill/>
        </p:spPr>
        <p:txBody>
          <a:bodyPr>
            <a:normAutofit/>
          </a:bodyPr>
          <a:lstStyle/>
          <a:p>
            <a:r>
              <a:rPr lang="en-US"/>
              <a:t>Accessing the Moodle Keys in STB Portal</a:t>
            </a:r>
          </a:p>
        </p:txBody>
      </p:sp>
      <p:sp>
        <p:nvSpPr>
          <p:cNvPr id="5" name="Frame 4">
            <a:extLst>
              <a:ext uri="{FF2B5EF4-FFF2-40B4-BE49-F238E27FC236}">
                <a16:creationId xmlns:a16="http://schemas.microsoft.com/office/drawing/2014/main" id="{CAE42808-0BE2-BA8A-0B47-ABF50A166B4A}"/>
              </a:ext>
            </a:extLst>
          </p:cNvPr>
          <p:cNvSpPr/>
          <p:nvPr/>
        </p:nvSpPr>
        <p:spPr>
          <a:xfrm>
            <a:off x="5476062" y="2512583"/>
            <a:ext cx="2387778" cy="593344"/>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8" name="Frame 7">
            <a:extLst>
              <a:ext uri="{FF2B5EF4-FFF2-40B4-BE49-F238E27FC236}">
                <a16:creationId xmlns:a16="http://schemas.microsoft.com/office/drawing/2014/main" id="{20FE2FCA-EBF7-C958-03BC-094F70CB1329}"/>
              </a:ext>
            </a:extLst>
          </p:cNvPr>
          <p:cNvSpPr/>
          <p:nvPr/>
        </p:nvSpPr>
        <p:spPr>
          <a:xfrm>
            <a:off x="5753486" y="1956750"/>
            <a:ext cx="456725" cy="33412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sz="1350">
              <a:solidFill>
                <a:schemeClr val="tx1"/>
              </a:solidFill>
            </a:endParaRPr>
          </a:p>
        </p:txBody>
      </p:sp>
      <p:sp>
        <p:nvSpPr>
          <p:cNvPr id="12" name="Footer Placeholder 11">
            <a:extLst>
              <a:ext uri="{FF2B5EF4-FFF2-40B4-BE49-F238E27FC236}">
                <a16:creationId xmlns:a16="http://schemas.microsoft.com/office/drawing/2014/main" id="{F39A5E7F-EE29-6F12-5D73-00CC3D8AA709}"/>
              </a:ext>
            </a:extLst>
          </p:cNvPr>
          <p:cNvSpPr>
            <a:spLocks noGrp="1"/>
          </p:cNvSpPr>
          <p:nvPr>
            <p:ph type="ftr" sz="quarter" idx="11"/>
          </p:nvPr>
        </p:nvSpPr>
        <p:spPr/>
        <p:txBody>
          <a:bodyPr/>
          <a:lstStyle/>
          <a:p>
            <a:r>
              <a:rPr lang="en-US"/>
              <a:t>2023-24 CAASPP Fall Coordinator Training</a:t>
            </a:r>
          </a:p>
        </p:txBody>
      </p:sp>
      <p:sp>
        <p:nvSpPr>
          <p:cNvPr id="6" name="Speech Bubble: Rectangle 5">
            <a:extLst>
              <a:ext uri="{FF2B5EF4-FFF2-40B4-BE49-F238E27FC236}">
                <a16:creationId xmlns:a16="http://schemas.microsoft.com/office/drawing/2014/main" id="{49A563D9-6E56-23BD-1E18-1C485405ADB8}"/>
              </a:ext>
            </a:extLst>
          </p:cNvPr>
          <p:cNvSpPr/>
          <p:nvPr/>
        </p:nvSpPr>
        <p:spPr>
          <a:xfrm>
            <a:off x="5073256" y="3362994"/>
            <a:ext cx="2524686" cy="243209"/>
          </a:xfrm>
          <a:prstGeom prst="wedgeRectCallout">
            <a:avLst>
              <a:gd name="adj1" fmla="val -13732"/>
              <a:gd name="adj2" fmla="val -19732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ea typeface="Calibri"/>
                <a:cs typeface="Arial"/>
              </a:rPr>
              <a:t>Enrollment key will be visible here.</a:t>
            </a:r>
            <a:endParaRPr lang="en-US" sz="1100">
              <a:solidFill>
                <a:schemeClr val="tx1"/>
              </a:solidFill>
              <a:cs typeface="Arial"/>
            </a:endParaRPr>
          </a:p>
        </p:txBody>
      </p:sp>
      <p:sp>
        <p:nvSpPr>
          <p:cNvPr id="3" name="Callout: Right Arrow 2">
            <a:extLst>
              <a:ext uri="{FF2B5EF4-FFF2-40B4-BE49-F238E27FC236}">
                <a16:creationId xmlns:a16="http://schemas.microsoft.com/office/drawing/2014/main" id="{C0C7A781-112C-7625-77CA-686BD8233D6D}"/>
              </a:ext>
            </a:extLst>
          </p:cNvPr>
          <p:cNvSpPr/>
          <p:nvPr/>
        </p:nvSpPr>
        <p:spPr>
          <a:xfrm>
            <a:off x="341340" y="2132552"/>
            <a:ext cx="540136" cy="322446"/>
          </a:xfrm>
          <a:prstGeom prst="rightArrowCallou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Tree>
    <p:extLst>
      <p:ext uri="{BB962C8B-B14F-4D97-AF65-F5344CB8AC3E}">
        <p14:creationId xmlns:p14="http://schemas.microsoft.com/office/powerpoint/2010/main" val="332849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5FD9260-0BFA-C79C-A927-7026A3B58178}"/>
              </a:ext>
            </a:extLst>
          </p:cNvPr>
          <p:cNvSpPr>
            <a:spLocks noGrp="1"/>
          </p:cNvSpPr>
          <p:nvPr>
            <p:ph type="ftr" sz="quarter" idx="11"/>
          </p:nvPr>
        </p:nvSpPr>
        <p:spPr/>
        <p:txBody>
          <a:bodyPr/>
          <a:lstStyle/>
          <a:p>
            <a:r>
              <a:rPr lang="en-US"/>
              <a:t>2023-24 CAASPP Fall Coordinator Training</a:t>
            </a:r>
          </a:p>
        </p:txBody>
      </p:sp>
      <p:sp>
        <p:nvSpPr>
          <p:cNvPr id="5" name="Text Placeholder 2">
            <a:extLst>
              <a:ext uri="{FF2B5EF4-FFF2-40B4-BE49-F238E27FC236}">
                <a16:creationId xmlns:a16="http://schemas.microsoft.com/office/drawing/2014/main" id="{E2228411-5B51-435B-601D-8A0A23533E79}"/>
              </a:ext>
            </a:extLst>
          </p:cNvPr>
          <p:cNvSpPr txBox="1">
            <a:spLocks/>
          </p:cNvSpPr>
          <p:nvPr/>
        </p:nvSpPr>
        <p:spPr>
          <a:xfrm>
            <a:off x="529389" y="2828287"/>
            <a:ext cx="7608771" cy="1844778"/>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800" b="1" i="0" u="none" strike="noStrike" cap="none">
                <a:solidFill>
                  <a:schemeClr val="bg1"/>
                </a:solidFill>
                <a:latin typeface="Poppins" panose="00000500000000000000" pitchFamily="2" charset="0"/>
                <a:ea typeface="Arial"/>
                <a:cs typeface="Poppins" panose="00000500000000000000" pitchFamily="2" charset="0"/>
                <a:sym typeface="Arial"/>
              </a:defRPr>
            </a:lvl1pPr>
            <a:lvl2pPr marR="0" lvl="1"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28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Clr>
                <a:schemeClr val="bg1"/>
              </a:buClr>
              <a:buFont typeface="Wingdings" panose="05000000000000000000" pitchFamily="2" charset="2"/>
              <a:buChar char="þ"/>
            </a:pPr>
            <a:r>
              <a:rPr lang="en-US" sz="2400" b="0">
                <a:latin typeface="Poppins"/>
                <a:cs typeface="Poppins"/>
              </a:rPr>
              <a:t>CAASPP Program Overview</a:t>
            </a:r>
          </a:p>
          <a:p>
            <a:pPr marL="342900" indent="-342900">
              <a:spcAft>
                <a:spcPts val="600"/>
              </a:spcAft>
              <a:buClr>
                <a:schemeClr val="bg1"/>
              </a:buClr>
              <a:buFont typeface="Wingdings" panose="05000000000000000000" pitchFamily="2" charset="2"/>
              <a:buChar char="þ"/>
            </a:pPr>
            <a:r>
              <a:rPr lang="en-US" sz="2400" b="0">
                <a:latin typeface="Poppins"/>
                <a:cs typeface="Poppins"/>
              </a:rPr>
              <a:t>Critical Links</a:t>
            </a:r>
          </a:p>
          <a:p>
            <a:pPr marL="342900" indent="-342900">
              <a:spcAft>
                <a:spcPts val="600"/>
              </a:spcAft>
              <a:buClr>
                <a:schemeClr val="bg1"/>
              </a:buClr>
              <a:buFont typeface="Wingdings" panose="05000000000000000000" pitchFamily="2" charset="2"/>
              <a:buChar char="þ"/>
            </a:pPr>
            <a:r>
              <a:rPr lang="en-US" sz="2400" b="0">
                <a:latin typeface="Poppins"/>
                <a:cs typeface="Poppins"/>
              </a:rPr>
              <a:t>STB Updates</a:t>
            </a:r>
          </a:p>
          <a:p>
            <a:pPr marL="342900" indent="-342900">
              <a:spcAft>
                <a:spcPts val="600"/>
              </a:spcAft>
              <a:buClr>
                <a:schemeClr val="bg1"/>
              </a:buClr>
              <a:buFont typeface="Wingdings" panose="05000000000000000000" pitchFamily="2" charset="2"/>
              <a:buChar char="þ"/>
            </a:pPr>
            <a:r>
              <a:rPr lang="en-US" sz="2400" b="0">
                <a:latin typeface="Poppins"/>
                <a:cs typeface="Poppins"/>
              </a:rPr>
              <a:t>CAASPP Coordinator Primary Responsibilities</a:t>
            </a:r>
          </a:p>
        </p:txBody>
      </p:sp>
      <p:sp>
        <p:nvSpPr>
          <p:cNvPr id="6" name="Text Placeholder 1">
            <a:extLst>
              <a:ext uri="{FF2B5EF4-FFF2-40B4-BE49-F238E27FC236}">
                <a16:creationId xmlns:a16="http://schemas.microsoft.com/office/drawing/2014/main" id="{0B07E6BA-9529-1D90-2D76-26E4D40DAEAB}"/>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Guidance for Coordinators</a:t>
            </a:r>
            <a:endParaRPr lang="en-US"/>
          </a:p>
        </p:txBody>
      </p:sp>
    </p:spTree>
    <p:extLst>
      <p:ext uri="{BB962C8B-B14F-4D97-AF65-F5344CB8AC3E}">
        <p14:creationId xmlns:p14="http://schemas.microsoft.com/office/powerpoint/2010/main" val="714597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5E55-2B85-675F-1006-DF728E308733}"/>
              </a:ext>
            </a:extLst>
          </p:cNvPr>
          <p:cNvSpPr>
            <a:spLocks noGrp="1"/>
          </p:cNvSpPr>
          <p:nvPr>
            <p:ph type="title"/>
          </p:nvPr>
        </p:nvSpPr>
        <p:spPr/>
        <p:txBody>
          <a:bodyPr/>
          <a:lstStyle/>
          <a:p>
            <a:r>
              <a:rPr lang="en-US"/>
              <a:t>Accessing the Moodle Website</a:t>
            </a:r>
          </a:p>
        </p:txBody>
      </p:sp>
      <p:sp>
        <p:nvSpPr>
          <p:cNvPr id="3" name="Text Placeholder 2">
            <a:extLst>
              <a:ext uri="{FF2B5EF4-FFF2-40B4-BE49-F238E27FC236}">
                <a16:creationId xmlns:a16="http://schemas.microsoft.com/office/drawing/2014/main" id="{B3D0EA2D-6300-394C-FB47-5ABE3D6446C6}"/>
              </a:ext>
            </a:extLst>
          </p:cNvPr>
          <p:cNvSpPr>
            <a:spLocks noGrp="1"/>
          </p:cNvSpPr>
          <p:nvPr>
            <p:ph type="body" idx="13"/>
          </p:nvPr>
        </p:nvSpPr>
        <p:spPr>
          <a:xfrm>
            <a:off x="311700" y="952500"/>
            <a:ext cx="4601997" cy="1805138"/>
          </a:xfrm>
        </p:spPr>
        <p:txBody>
          <a:bodyPr>
            <a:normAutofit fontScale="92500"/>
          </a:bodyPr>
          <a:lstStyle/>
          <a:p>
            <a:pPr marL="139700" indent="0">
              <a:buNone/>
            </a:pPr>
            <a:r>
              <a:rPr lang="en-US"/>
              <a:t>Access the Moodle Website Two Ways:</a:t>
            </a:r>
          </a:p>
          <a:p>
            <a:r>
              <a:rPr lang="en-US"/>
              <a:t>STB Homepage </a:t>
            </a:r>
            <a:r>
              <a:rPr lang="en-US">
                <a:hlinkClick r:id="rId2"/>
              </a:rPr>
              <a:t>https://www.lausd.org/testing</a:t>
            </a:r>
            <a:r>
              <a:rPr lang="en-US"/>
              <a:t> </a:t>
            </a:r>
          </a:p>
          <a:p>
            <a:r>
              <a:rPr lang="en-US"/>
              <a:t>CAASPP Homepage </a:t>
            </a:r>
            <a:r>
              <a:rPr lang="en-US">
                <a:hlinkClick r:id="rId3"/>
              </a:rPr>
              <a:t>https://www.caaspp.org/</a:t>
            </a:r>
            <a:r>
              <a:rPr lang="en-US"/>
              <a:t> </a:t>
            </a:r>
          </a:p>
          <a:p>
            <a:endParaRPr lang="en-US"/>
          </a:p>
        </p:txBody>
      </p:sp>
      <p:sp>
        <p:nvSpPr>
          <p:cNvPr id="4" name="Footer Placeholder 3">
            <a:extLst>
              <a:ext uri="{FF2B5EF4-FFF2-40B4-BE49-F238E27FC236}">
                <a16:creationId xmlns:a16="http://schemas.microsoft.com/office/drawing/2014/main" id="{509CFFD5-DEE5-5070-86F6-C221DEE3B83E}"/>
              </a:ext>
            </a:extLst>
          </p:cNvPr>
          <p:cNvSpPr>
            <a:spLocks noGrp="1"/>
          </p:cNvSpPr>
          <p:nvPr>
            <p:ph type="ftr" sz="quarter" idx="11"/>
          </p:nvPr>
        </p:nvSpPr>
        <p:spPr/>
        <p:txBody>
          <a:bodyPr/>
          <a:lstStyle/>
          <a:p>
            <a:r>
              <a:rPr lang="en-US"/>
              <a:t>2023-24 CAASPP Fall Coordinator Training</a:t>
            </a:r>
          </a:p>
        </p:txBody>
      </p:sp>
      <p:pic>
        <p:nvPicPr>
          <p:cNvPr id="5" name="Picture 13" descr="A screenshot of a computer&#10;&#10;Description automatically generated">
            <a:extLst>
              <a:ext uri="{FF2B5EF4-FFF2-40B4-BE49-F238E27FC236}">
                <a16:creationId xmlns:a16="http://schemas.microsoft.com/office/drawing/2014/main" id="{29D7661F-DE28-3A97-5892-15DD44B392E8}"/>
              </a:ext>
            </a:extLst>
          </p:cNvPr>
          <p:cNvPicPr>
            <a:picLocks noChangeAspect="1"/>
          </p:cNvPicPr>
          <p:nvPr/>
        </p:nvPicPr>
        <p:blipFill>
          <a:blip r:embed="rId4"/>
          <a:stretch>
            <a:fillRect/>
          </a:stretch>
        </p:blipFill>
        <p:spPr>
          <a:xfrm>
            <a:off x="219432" y="3173517"/>
            <a:ext cx="4456875" cy="1586165"/>
          </a:xfrm>
          <a:prstGeom prst="rect">
            <a:avLst/>
          </a:prstGeom>
          <a:ln>
            <a:solidFill>
              <a:schemeClr val="tx1"/>
            </a:solidFill>
          </a:ln>
        </p:spPr>
      </p:pic>
      <p:sp>
        <p:nvSpPr>
          <p:cNvPr id="6" name="Right Arrow 9">
            <a:extLst>
              <a:ext uri="{FF2B5EF4-FFF2-40B4-BE49-F238E27FC236}">
                <a16:creationId xmlns:a16="http://schemas.microsoft.com/office/drawing/2014/main" id="{9CAE6CEA-2705-C258-41A4-8A0F23076B90}"/>
              </a:ext>
            </a:extLst>
          </p:cNvPr>
          <p:cNvSpPr/>
          <p:nvPr/>
        </p:nvSpPr>
        <p:spPr>
          <a:xfrm>
            <a:off x="1736517" y="4219160"/>
            <a:ext cx="343369"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a:solidFill>
                  <a:schemeClr val="tx1"/>
                </a:solidFill>
                <a:latin typeface="Arial" panose="020B0604020202020204" pitchFamily="34" charset="0"/>
                <a:cs typeface="Arial" panose="020B0604020202020204" pitchFamily="34" charset="0"/>
              </a:rPr>
              <a:t>1</a:t>
            </a:r>
          </a:p>
        </p:txBody>
      </p:sp>
      <p:sp>
        <p:nvSpPr>
          <p:cNvPr id="7" name="Frame 6">
            <a:extLst>
              <a:ext uri="{FF2B5EF4-FFF2-40B4-BE49-F238E27FC236}">
                <a16:creationId xmlns:a16="http://schemas.microsoft.com/office/drawing/2014/main" id="{971FA640-C6CB-AF6D-806E-9F38F5D93886}"/>
              </a:ext>
            </a:extLst>
          </p:cNvPr>
          <p:cNvSpPr/>
          <p:nvPr/>
        </p:nvSpPr>
        <p:spPr>
          <a:xfrm>
            <a:off x="2162098" y="4268804"/>
            <a:ext cx="951296" cy="25970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8" name="Picture 4" descr="Graphical user interface, text, application&#10;&#10;Description automatically generated">
            <a:extLst>
              <a:ext uri="{FF2B5EF4-FFF2-40B4-BE49-F238E27FC236}">
                <a16:creationId xmlns:a16="http://schemas.microsoft.com/office/drawing/2014/main" id="{3D02B3A0-5230-3166-BD9E-2544B62AB9F3}"/>
              </a:ext>
            </a:extLst>
          </p:cNvPr>
          <p:cNvPicPr>
            <a:picLocks noChangeAspect="1"/>
          </p:cNvPicPr>
          <p:nvPr/>
        </p:nvPicPr>
        <p:blipFill>
          <a:blip r:embed="rId5"/>
          <a:stretch>
            <a:fillRect/>
          </a:stretch>
        </p:blipFill>
        <p:spPr>
          <a:xfrm>
            <a:off x="4797551" y="3163861"/>
            <a:ext cx="3641755" cy="1371600"/>
          </a:xfrm>
          <a:prstGeom prst="rect">
            <a:avLst/>
          </a:prstGeom>
          <a:ln>
            <a:solidFill>
              <a:schemeClr val="tx1"/>
            </a:solidFill>
          </a:ln>
        </p:spPr>
      </p:pic>
      <p:sp>
        <p:nvSpPr>
          <p:cNvPr id="9" name="Right Arrow 11">
            <a:extLst>
              <a:ext uri="{FF2B5EF4-FFF2-40B4-BE49-F238E27FC236}">
                <a16:creationId xmlns:a16="http://schemas.microsoft.com/office/drawing/2014/main" id="{7829B308-92B4-8D0B-79FB-68BE9D70C8A4}"/>
              </a:ext>
            </a:extLst>
          </p:cNvPr>
          <p:cNvSpPr/>
          <p:nvPr/>
        </p:nvSpPr>
        <p:spPr>
          <a:xfrm>
            <a:off x="5605560" y="4103753"/>
            <a:ext cx="307130"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a:solidFill>
                  <a:schemeClr val="tx1"/>
                </a:solidFill>
                <a:latin typeface="Arial" panose="020B0604020202020204" pitchFamily="34" charset="0"/>
                <a:cs typeface="Arial" panose="020B0604020202020204" pitchFamily="34" charset="0"/>
              </a:rPr>
              <a:t>2</a:t>
            </a:r>
          </a:p>
        </p:txBody>
      </p:sp>
      <p:sp>
        <p:nvSpPr>
          <p:cNvPr id="10" name="Frame 9">
            <a:extLst>
              <a:ext uri="{FF2B5EF4-FFF2-40B4-BE49-F238E27FC236}">
                <a16:creationId xmlns:a16="http://schemas.microsoft.com/office/drawing/2014/main" id="{D75D379A-3057-0D0C-87FE-A0CE725D2688}"/>
              </a:ext>
            </a:extLst>
          </p:cNvPr>
          <p:cNvSpPr/>
          <p:nvPr/>
        </p:nvSpPr>
        <p:spPr>
          <a:xfrm>
            <a:off x="5999619" y="4032993"/>
            <a:ext cx="1176860" cy="40896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1" name="Frame 10">
            <a:extLst>
              <a:ext uri="{FF2B5EF4-FFF2-40B4-BE49-F238E27FC236}">
                <a16:creationId xmlns:a16="http://schemas.microsoft.com/office/drawing/2014/main" id="{D87ADE1F-8B0B-2CAD-4EBF-B116803111E3}"/>
              </a:ext>
            </a:extLst>
          </p:cNvPr>
          <p:cNvSpPr/>
          <p:nvPr/>
        </p:nvSpPr>
        <p:spPr>
          <a:xfrm>
            <a:off x="2161554" y="3703886"/>
            <a:ext cx="436586" cy="186811"/>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16" name="Picture 15">
            <a:extLst>
              <a:ext uri="{FF2B5EF4-FFF2-40B4-BE49-F238E27FC236}">
                <a16:creationId xmlns:a16="http://schemas.microsoft.com/office/drawing/2014/main" id="{DE83644C-8CC3-DDC7-B14E-63980A0F13B4}"/>
              </a:ext>
            </a:extLst>
          </p:cNvPr>
          <p:cNvPicPr>
            <a:picLocks noChangeAspect="1"/>
          </p:cNvPicPr>
          <p:nvPr/>
        </p:nvPicPr>
        <p:blipFill rotWithShape="1">
          <a:blip r:embed="rId6"/>
          <a:srcRect l="8514" t="39403" b="393"/>
          <a:stretch/>
        </p:blipFill>
        <p:spPr>
          <a:xfrm>
            <a:off x="5070367" y="979779"/>
            <a:ext cx="3644975" cy="1920240"/>
          </a:xfrm>
          <a:prstGeom prst="rect">
            <a:avLst/>
          </a:prstGeom>
          <a:ln>
            <a:solidFill>
              <a:schemeClr val="tx1"/>
            </a:solidFill>
          </a:ln>
        </p:spPr>
      </p:pic>
      <p:sp>
        <p:nvSpPr>
          <p:cNvPr id="17" name="Right Arrow 11">
            <a:extLst>
              <a:ext uri="{FF2B5EF4-FFF2-40B4-BE49-F238E27FC236}">
                <a16:creationId xmlns:a16="http://schemas.microsoft.com/office/drawing/2014/main" id="{0A0B60B6-7738-F1DC-1FB2-DC9B3D5D8385}"/>
              </a:ext>
            </a:extLst>
          </p:cNvPr>
          <p:cNvSpPr/>
          <p:nvPr/>
        </p:nvSpPr>
        <p:spPr>
          <a:xfrm>
            <a:off x="7514569" y="2496164"/>
            <a:ext cx="307130" cy="32048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50" b="1">
              <a:solidFill>
                <a:schemeClr val="tx1"/>
              </a:solidFill>
              <a:latin typeface="Arial" panose="020B0604020202020204" pitchFamily="34" charset="0"/>
              <a:cs typeface="Arial" panose="020B0604020202020204" pitchFamily="34" charset="0"/>
            </a:endParaRPr>
          </a:p>
        </p:txBody>
      </p:sp>
      <p:sp>
        <p:nvSpPr>
          <p:cNvPr id="18" name="Frame 17">
            <a:extLst>
              <a:ext uri="{FF2B5EF4-FFF2-40B4-BE49-F238E27FC236}">
                <a16:creationId xmlns:a16="http://schemas.microsoft.com/office/drawing/2014/main" id="{0E6F841C-395A-7460-2B92-1D86C2052434}"/>
              </a:ext>
            </a:extLst>
          </p:cNvPr>
          <p:cNvSpPr/>
          <p:nvPr/>
        </p:nvSpPr>
        <p:spPr>
          <a:xfrm>
            <a:off x="7874639" y="2532091"/>
            <a:ext cx="706283" cy="219100"/>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36694165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login page&#10;&#10;Description automatically generated">
            <a:extLst>
              <a:ext uri="{FF2B5EF4-FFF2-40B4-BE49-F238E27FC236}">
                <a16:creationId xmlns:a16="http://schemas.microsoft.com/office/drawing/2014/main" id="{37398294-FC87-D71B-8FBA-20F71C440802}"/>
              </a:ext>
            </a:extLst>
          </p:cNvPr>
          <p:cNvPicPr>
            <a:picLocks noChangeAspect="1"/>
          </p:cNvPicPr>
          <p:nvPr/>
        </p:nvPicPr>
        <p:blipFill>
          <a:blip r:embed="rId3"/>
          <a:stretch>
            <a:fillRect/>
          </a:stretch>
        </p:blipFill>
        <p:spPr>
          <a:xfrm>
            <a:off x="1436914" y="2457507"/>
            <a:ext cx="3619581" cy="1870831"/>
          </a:xfrm>
          <a:prstGeom prst="rect">
            <a:avLst/>
          </a:prstGeom>
          <a:ln>
            <a:solidFill>
              <a:schemeClr val="tx1"/>
            </a:solidFill>
          </a:ln>
        </p:spPr>
      </p:pic>
      <p:sp>
        <p:nvSpPr>
          <p:cNvPr id="2" name="Title 1"/>
          <p:cNvSpPr>
            <a:spLocks noGrp="1"/>
          </p:cNvSpPr>
          <p:nvPr>
            <p:ph type="title"/>
          </p:nvPr>
        </p:nvSpPr>
        <p:spPr/>
        <p:txBody>
          <a:bodyPr>
            <a:normAutofit/>
          </a:bodyPr>
          <a:lstStyle/>
          <a:p>
            <a:r>
              <a:rPr lang="en-US">
                <a:cs typeface="Arial"/>
              </a:rPr>
              <a:t>Forgot Moodle Password?</a:t>
            </a:r>
          </a:p>
        </p:txBody>
      </p:sp>
      <p:sp>
        <p:nvSpPr>
          <p:cNvPr id="4" name="Text Placeholder 3">
            <a:extLst>
              <a:ext uri="{FF2B5EF4-FFF2-40B4-BE49-F238E27FC236}">
                <a16:creationId xmlns:a16="http://schemas.microsoft.com/office/drawing/2014/main" id="{FD5FCCE6-4340-BBFA-7A47-6611BDD100E6}"/>
              </a:ext>
            </a:extLst>
          </p:cNvPr>
          <p:cNvSpPr>
            <a:spLocks noGrp="1"/>
          </p:cNvSpPr>
          <p:nvPr>
            <p:ph type="body" idx="13"/>
          </p:nvPr>
        </p:nvSpPr>
        <p:spPr/>
        <p:txBody>
          <a:bodyPr spcFirstLastPara="1" wrap="square" lIns="68580" tIns="34290" rIns="68580" bIns="34290" anchor="t" anchorCtr="0">
            <a:normAutofit/>
          </a:bodyPr>
          <a:lstStyle/>
          <a:p>
            <a:pPr marL="0" indent="0">
              <a:buNone/>
            </a:pPr>
            <a:r>
              <a:rPr lang="en-US" sz="1800"/>
              <a:t>If your TEs forgot their Moodle username and/or password, direct them to the Moodle website. </a:t>
            </a:r>
            <a:r>
              <a:rPr lang="en-US" sz="1800">
                <a:hlinkClick r:id="rId4"/>
              </a:rPr>
              <a:t>https://moodle.caaspp-elpac.org</a:t>
            </a:r>
            <a:endParaRPr lang="en-US" sz="1800"/>
          </a:p>
          <a:p>
            <a:r>
              <a:rPr lang="en-US" sz="1600">
                <a:ea typeface="Tahoma"/>
              </a:rPr>
              <a:t>Select </a:t>
            </a:r>
            <a:r>
              <a:rPr lang="en-US" sz="1600" b="1" i="1">
                <a:ea typeface="Tahoma"/>
              </a:rPr>
              <a:t>Forgot Password</a:t>
            </a:r>
          </a:p>
          <a:p>
            <a:r>
              <a:rPr lang="en-US" sz="1600">
                <a:ea typeface="Tahoma"/>
              </a:rPr>
              <a:t>Search by </a:t>
            </a:r>
            <a:r>
              <a:rPr lang="en-US" sz="1600" b="1" i="1">
                <a:ea typeface="Tahoma"/>
              </a:rPr>
              <a:t>email address</a:t>
            </a:r>
            <a:r>
              <a:rPr lang="en-US" sz="1600">
                <a:ea typeface="Tahoma"/>
              </a:rPr>
              <a:t> ONLY (enter LAUSD email)</a:t>
            </a:r>
          </a:p>
          <a:p>
            <a:r>
              <a:rPr lang="en-US" sz="1600"/>
              <a:t>An email will be sent from moodlesupport@scoe.net</a:t>
            </a:r>
          </a:p>
          <a:p>
            <a:endParaRPr lang="en-US"/>
          </a:p>
        </p:txBody>
      </p:sp>
      <p:sp>
        <p:nvSpPr>
          <p:cNvPr id="18" name="Frame 17">
            <a:extLst>
              <a:ext uri="{FF2B5EF4-FFF2-40B4-BE49-F238E27FC236}">
                <a16:creationId xmlns:a16="http://schemas.microsoft.com/office/drawing/2014/main" id="{927CB591-11E7-5440-A143-81167C5EB821}"/>
              </a:ext>
            </a:extLst>
          </p:cNvPr>
          <p:cNvSpPr/>
          <p:nvPr/>
        </p:nvSpPr>
        <p:spPr>
          <a:xfrm>
            <a:off x="4256904" y="3695224"/>
            <a:ext cx="683175" cy="222429"/>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0" name="Right Arrow 9">
            <a:extLst>
              <a:ext uri="{FF2B5EF4-FFF2-40B4-BE49-F238E27FC236}">
                <a16:creationId xmlns:a16="http://schemas.microsoft.com/office/drawing/2014/main" id="{61395A0B-5C3F-4D4A-9E21-C56D7B0D5227}"/>
              </a:ext>
            </a:extLst>
          </p:cNvPr>
          <p:cNvSpPr/>
          <p:nvPr/>
        </p:nvSpPr>
        <p:spPr>
          <a:xfrm>
            <a:off x="624983" y="2829683"/>
            <a:ext cx="334440" cy="39192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a:solidFill>
                  <a:schemeClr val="tx1"/>
                </a:solidFill>
                <a:latin typeface="Arial" panose="020B0604020202020204" pitchFamily="34" charset="0"/>
                <a:cs typeface="Arial" panose="020B0604020202020204" pitchFamily="34" charset="0"/>
              </a:rPr>
              <a:t>1</a:t>
            </a:r>
          </a:p>
        </p:txBody>
      </p:sp>
      <p:sp>
        <p:nvSpPr>
          <p:cNvPr id="12" name="Right Arrow 11">
            <a:extLst>
              <a:ext uri="{FF2B5EF4-FFF2-40B4-BE49-F238E27FC236}">
                <a16:creationId xmlns:a16="http://schemas.microsoft.com/office/drawing/2014/main" id="{FD5A584C-72A2-CD49-B682-7AE5E0AFCBA2}"/>
              </a:ext>
            </a:extLst>
          </p:cNvPr>
          <p:cNvSpPr/>
          <p:nvPr/>
        </p:nvSpPr>
        <p:spPr>
          <a:xfrm>
            <a:off x="5400110" y="2829282"/>
            <a:ext cx="307130" cy="40085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b="1">
                <a:solidFill>
                  <a:schemeClr val="tx1"/>
                </a:solidFill>
                <a:latin typeface="Arial" panose="020B0604020202020204" pitchFamily="34" charset="0"/>
                <a:cs typeface="Arial" panose="020B0604020202020204" pitchFamily="34" charset="0"/>
              </a:rPr>
              <a:t>2</a:t>
            </a:r>
            <a:endParaRPr lang="en-US">
              <a:solidFill>
                <a:schemeClr val="tx1"/>
              </a:solidFill>
            </a:endParaRPr>
          </a:p>
        </p:txBody>
      </p:sp>
      <p:sp>
        <p:nvSpPr>
          <p:cNvPr id="9" name="Text Placeholder 2">
            <a:extLst>
              <a:ext uri="{FF2B5EF4-FFF2-40B4-BE49-F238E27FC236}">
                <a16:creationId xmlns:a16="http://schemas.microsoft.com/office/drawing/2014/main" id="{5367DE27-B199-204B-BF91-79563F4D5937}"/>
              </a:ext>
            </a:extLst>
          </p:cNvPr>
          <p:cNvSpPr txBox="1">
            <a:spLocks/>
          </p:cNvSpPr>
          <p:nvPr/>
        </p:nvSpPr>
        <p:spPr>
          <a:xfrm>
            <a:off x="1708274" y="4417928"/>
            <a:ext cx="5363918" cy="266752"/>
          </a:xfrm>
          <a:prstGeom prst="rect">
            <a:avLst/>
          </a:prstGeom>
          <a:solidFill>
            <a:srgbClr val="FFFF00"/>
          </a:solidFill>
          <a:ln>
            <a:solidFill>
              <a:schemeClr val="tx1"/>
            </a:solidFill>
          </a:ln>
        </p:spPr>
        <p:txBody>
          <a:bodyPr lIns="68580" tIns="34290" rIns="68580" bIns="34290" anchor="t">
            <a:noAutofit/>
          </a:bodyPr>
          <a:lst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algn="ctr" defTabSz="514350">
              <a:spcBef>
                <a:spcPts val="394"/>
              </a:spcBef>
              <a:buClr>
                <a:srgbClr val="ED7D31"/>
              </a:buClr>
              <a:buNone/>
            </a:pPr>
            <a:r>
              <a:rPr lang="en-US" sz="1200">
                <a:cs typeface="Arial" panose="020B0604020202020204" pitchFamily="34" charset="0"/>
              </a:rPr>
              <a:t>If an email is not received, contact </a:t>
            </a:r>
            <a:r>
              <a:rPr lang="en-US" sz="1200">
                <a:cs typeface="Arial" panose="020B0604020202020204" pitchFamily="34" charset="0"/>
                <a:hlinkClick r:id="rId5"/>
              </a:rPr>
              <a:t>moodlesupport@scoe.net</a:t>
            </a:r>
            <a:r>
              <a:rPr lang="en-US" sz="1200">
                <a:cs typeface="Arial" panose="020B0604020202020204" pitchFamily="34" charset="0"/>
              </a:rPr>
              <a:t> for assistance.</a:t>
            </a:r>
          </a:p>
        </p:txBody>
      </p:sp>
      <p:sp>
        <p:nvSpPr>
          <p:cNvPr id="6" name="Footer Placeholder 5">
            <a:extLst>
              <a:ext uri="{FF2B5EF4-FFF2-40B4-BE49-F238E27FC236}">
                <a16:creationId xmlns:a16="http://schemas.microsoft.com/office/drawing/2014/main" id="{2482BBB1-F94B-D92B-382B-338C6E3FF7FD}"/>
              </a:ext>
            </a:extLst>
          </p:cNvPr>
          <p:cNvSpPr>
            <a:spLocks noGrp="1"/>
          </p:cNvSpPr>
          <p:nvPr>
            <p:ph type="ftr" sz="quarter" idx="11"/>
          </p:nvPr>
        </p:nvSpPr>
        <p:spPr/>
        <p:txBody>
          <a:bodyPr/>
          <a:lstStyle/>
          <a:p>
            <a:r>
              <a:rPr lang="en-US"/>
              <a:t>2023-24 CAASPP Fall Coordinator Training</a:t>
            </a:r>
          </a:p>
        </p:txBody>
      </p:sp>
      <p:pic>
        <p:nvPicPr>
          <p:cNvPr id="5" name="Picture 4" descr="A screenshot of a computer&#10;&#10;Description automatically generated">
            <a:extLst>
              <a:ext uri="{FF2B5EF4-FFF2-40B4-BE49-F238E27FC236}">
                <a16:creationId xmlns:a16="http://schemas.microsoft.com/office/drawing/2014/main" id="{DF9F2B25-2C0E-5DED-9627-665BC83AE61B}"/>
              </a:ext>
            </a:extLst>
          </p:cNvPr>
          <p:cNvPicPr>
            <a:picLocks noChangeAspect="1"/>
          </p:cNvPicPr>
          <p:nvPr/>
        </p:nvPicPr>
        <p:blipFill>
          <a:blip r:embed="rId6"/>
          <a:stretch>
            <a:fillRect/>
          </a:stretch>
        </p:blipFill>
        <p:spPr>
          <a:xfrm>
            <a:off x="5759355" y="2645558"/>
            <a:ext cx="2743200" cy="1592474"/>
          </a:xfrm>
          <a:prstGeom prst="rect">
            <a:avLst/>
          </a:prstGeom>
        </p:spPr>
      </p:pic>
    </p:spTree>
    <p:extLst>
      <p:ext uri="{BB962C8B-B14F-4D97-AF65-F5344CB8AC3E}">
        <p14:creationId xmlns:p14="http://schemas.microsoft.com/office/powerpoint/2010/main" val="1968315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7145-761D-FE15-342C-6644DEEBACA8}"/>
              </a:ext>
            </a:extLst>
          </p:cNvPr>
          <p:cNvSpPr>
            <a:spLocks noGrp="1"/>
          </p:cNvSpPr>
          <p:nvPr>
            <p:ph type="title"/>
          </p:nvPr>
        </p:nvSpPr>
        <p:spPr/>
        <p:txBody>
          <a:bodyPr/>
          <a:lstStyle/>
          <a:p>
            <a:r>
              <a:rPr lang="en-US"/>
              <a:t>Accessing the CAA Training in Moodle</a:t>
            </a:r>
          </a:p>
        </p:txBody>
      </p:sp>
      <p:sp>
        <p:nvSpPr>
          <p:cNvPr id="3" name="Text Placeholder 2">
            <a:extLst>
              <a:ext uri="{FF2B5EF4-FFF2-40B4-BE49-F238E27FC236}">
                <a16:creationId xmlns:a16="http://schemas.microsoft.com/office/drawing/2014/main" id="{145B740B-9621-FF95-63F7-1CE95FAEDD53}"/>
              </a:ext>
            </a:extLst>
          </p:cNvPr>
          <p:cNvSpPr>
            <a:spLocks noGrp="1"/>
          </p:cNvSpPr>
          <p:nvPr>
            <p:ph type="body" idx="1"/>
          </p:nvPr>
        </p:nvSpPr>
        <p:spPr/>
        <p:txBody>
          <a:bodyPr/>
          <a:lstStyle/>
          <a:p>
            <a:r>
              <a:rPr lang="en-US"/>
              <a:t>Log in to the Moodle website </a:t>
            </a:r>
            <a:r>
              <a:rPr lang="en-US">
                <a:hlinkClick r:id="rId2"/>
              </a:rPr>
              <a:t>https://moodle.caaspp-elpac.org</a:t>
            </a:r>
            <a:endParaRPr lang="en-US"/>
          </a:p>
          <a:p>
            <a:r>
              <a:rPr lang="en-US"/>
              <a:t>Scroll down to the LAUSD Section on the Moodle homepage.</a:t>
            </a:r>
          </a:p>
          <a:p>
            <a:pPr lvl="1"/>
            <a:r>
              <a:rPr lang="en-US"/>
              <a:t>Select California Alternate Assessments (CAAs)</a:t>
            </a:r>
          </a:p>
          <a:p>
            <a:pPr lvl="1"/>
            <a:r>
              <a:rPr lang="en-US"/>
              <a:t>Select View Course</a:t>
            </a:r>
          </a:p>
          <a:p>
            <a:pPr lvl="2"/>
            <a:r>
              <a:rPr lang="en-US"/>
              <a:t>Enter your school's CAA Moodle Enrollment Key when prompted.</a:t>
            </a:r>
          </a:p>
          <a:p>
            <a:endParaRPr lang="en-US"/>
          </a:p>
        </p:txBody>
      </p:sp>
      <p:sp>
        <p:nvSpPr>
          <p:cNvPr id="5" name="Footer Placeholder 4">
            <a:extLst>
              <a:ext uri="{FF2B5EF4-FFF2-40B4-BE49-F238E27FC236}">
                <a16:creationId xmlns:a16="http://schemas.microsoft.com/office/drawing/2014/main" id="{A503C5C8-2DA0-C793-47C7-8BE31E0BE0CE}"/>
              </a:ext>
            </a:extLst>
          </p:cNvPr>
          <p:cNvSpPr>
            <a:spLocks noGrp="1"/>
          </p:cNvSpPr>
          <p:nvPr>
            <p:ph type="ftr" sz="quarter" idx="11"/>
          </p:nvPr>
        </p:nvSpPr>
        <p:spPr/>
        <p:txBody>
          <a:bodyPr/>
          <a:lstStyle/>
          <a:p>
            <a:r>
              <a:rPr lang="en-US"/>
              <a:t>2023-24 CAASPP Fall Coordinator Training</a:t>
            </a:r>
          </a:p>
        </p:txBody>
      </p:sp>
      <p:pic>
        <p:nvPicPr>
          <p:cNvPr id="6" name="Picture 5">
            <a:extLst>
              <a:ext uri="{FF2B5EF4-FFF2-40B4-BE49-F238E27FC236}">
                <a16:creationId xmlns:a16="http://schemas.microsoft.com/office/drawing/2014/main" id="{2A34FC88-3D7E-0319-241B-771620250E78}"/>
              </a:ext>
            </a:extLst>
          </p:cNvPr>
          <p:cNvPicPr>
            <a:picLocks noChangeAspect="1"/>
          </p:cNvPicPr>
          <p:nvPr/>
        </p:nvPicPr>
        <p:blipFill rotWithShape="1">
          <a:blip r:embed="rId3"/>
          <a:srcRect b="37456"/>
          <a:stretch/>
        </p:blipFill>
        <p:spPr>
          <a:xfrm>
            <a:off x="5417292" y="1117787"/>
            <a:ext cx="3383280" cy="579994"/>
          </a:xfrm>
          <a:prstGeom prst="rect">
            <a:avLst/>
          </a:prstGeom>
          <a:ln>
            <a:solidFill>
              <a:schemeClr val="tx1"/>
            </a:solidFill>
          </a:ln>
        </p:spPr>
      </p:pic>
      <p:pic>
        <p:nvPicPr>
          <p:cNvPr id="7" name="Picture 6">
            <a:extLst>
              <a:ext uri="{FF2B5EF4-FFF2-40B4-BE49-F238E27FC236}">
                <a16:creationId xmlns:a16="http://schemas.microsoft.com/office/drawing/2014/main" id="{C75F270D-A9CC-9F54-9DE7-089FC4153B65}"/>
              </a:ext>
            </a:extLst>
          </p:cNvPr>
          <p:cNvPicPr>
            <a:picLocks noChangeAspect="1"/>
          </p:cNvPicPr>
          <p:nvPr/>
        </p:nvPicPr>
        <p:blipFill rotWithShape="1">
          <a:blip r:embed="rId4">
            <a:extLst>
              <a:ext uri="{28A0092B-C50C-407E-A947-70E740481C1C}">
                <a14:useLocalDpi xmlns:a14="http://schemas.microsoft.com/office/drawing/2010/main" val="0"/>
              </a:ext>
            </a:extLst>
          </a:blip>
          <a:srcRect l="3718" t="64187" r="38748" b="-276"/>
          <a:stretch/>
        </p:blipFill>
        <p:spPr>
          <a:xfrm>
            <a:off x="5564420" y="2808861"/>
            <a:ext cx="2151564" cy="960757"/>
          </a:xfrm>
          <a:prstGeom prst="rect">
            <a:avLst/>
          </a:prstGeom>
          <a:ln>
            <a:solidFill>
              <a:schemeClr val="tx1"/>
            </a:solidFill>
          </a:ln>
        </p:spPr>
      </p:pic>
      <p:sp>
        <p:nvSpPr>
          <p:cNvPr id="8" name="Speech Bubble: Rectangle 7">
            <a:extLst>
              <a:ext uri="{FF2B5EF4-FFF2-40B4-BE49-F238E27FC236}">
                <a16:creationId xmlns:a16="http://schemas.microsoft.com/office/drawing/2014/main" id="{F119CA45-776D-B28A-AB16-342FC707F620}"/>
              </a:ext>
            </a:extLst>
          </p:cNvPr>
          <p:cNvSpPr/>
          <p:nvPr/>
        </p:nvSpPr>
        <p:spPr>
          <a:xfrm>
            <a:off x="5685442" y="4081537"/>
            <a:ext cx="1928339" cy="375730"/>
          </a:xfrm>
          <a:prstGeom prst="wedgeRectCallout">
            <a:avLst>
              <a:gd name="adj1" fmla="val 23058"/>
              <a:gd name="adj2" fmla="val -8848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514350">
              <a:spcBef>
                <a:spcPct val="0"/>
              </a:spcBef>
              <a:spcAft>
                <a:spcPct val="0"/>
              </a:spcAft>
              <a:defRPr/>
            </a:pPr>
            <a:r>
              <a:rPr lang="en-US" sz="1100">
                <a:solidFill>
                  <a:schemeClr val="tx1"/>
                </a:solidFill>
                <a:ea typeface="Calibri"/>
                <a:cs typeface="Arial" panose="020B0604020202020204" pitchFamily="34" charset="0"/>
              </a:rPr>
              <a:t>Enter the key exactly as it is in the STB Portal.</a:t>
            </a:r>
            <a:endParaRPr lang="en-US" sz="1100">
              <a:solidFill>
                <a:schemeClr val="tx1"/>
              </a:solidFill>
              <a:cs typeface="Arial" panose="020B0604020202020204" pitchFamily="34" charset="0"/>
            </a:endParaRPr>
          </a:p>
        </p:txBody>
      </p:sp>
      <p:pic>
        <p:nvPicPr>
          <p:cNvPr id="9" name="Picture 8" descr="A white text with blue letters&#10;&#10;Description automatically generated">
            <a:extLst>
              <a:ext uri="{FF2B5EF4-FFF2-40B4-BE49-F238E27FC236}">
                <a16:creationId xmlns:a16="http://schemas.microsoft.com/office/drawing/2014/main" id="{AE72D92B-C3A4-8BDF-AA1A-98A71E33F49B}"/>
              </a:ext>
            </a:extLst>
          </p:cNvPr>
          <p:cNvPicPr>
            <a:picLocks noChangeAspect="1"/>
          </p:cNvPicPr>
          <p:nvPr/>
        </p:nvPicPr>
        <p:blipFill rotWithShape="1">
          <a:blip r:embed="rId5"/>
          <a:srcRect r="-282" b="63314"/>
          <a:stretch/>
        </p:blipFill>
        <p:spPr>
          <a:xfrm>
            <a:off x="5687300" y="1882817"/>
            <a:ext cx="2750927" cy="477481"/>
          </a:xfrm>
          <a:prstGeom prst="rect">
            <a:avLst/>
          </a:prstGeom>
        </p:spPr>
      </p:pic>
      <p:pic>
        <p:nvPicPr>
          <p:cNvPr id="10" name="Picture 9" descr="A white text with blue letters&#10;&#10;Description automatically generated">
            <a:extLst>
              <a:ext uri="{FF2B5EF4-FFF2-40B4-BE49-F238E27FC236}">
                <a16:creationId xmlns:a16="http://schemas.microsoft.com/office/drawing/2014/main" id="{78A93D9C-6E66-2539-9CAA-0559D505C737}"/>
              </a:ext>
            </a:extLst>
          </p:cNvPr>
          <p:cNvPicPr>
            <a:picLocks noChangeAspect="1"/>
          </p:cNvPicPr>
          <p:nvPr/>
        </p:nvPicPr>
        <p:blipFill rotWithShape="1">
          <a:blip r:embed="rId5"/>
          <a:srcRect t="84024" r="-282" b="727"/>
          <a:stretch/>
        </p:blipFill>
        <p:spPr>
          <a:xfrm>
            <a:off x="5687300" y="2338472"/>
            <a:ext cx="2750927" cy="198475"/>
          </a:xfrm>
          <a:prstGeom prst="rect">
            <a:avLst/>
          </a:prstGeom>
          <a:ln w="28575">
            <a:solidFill>
              <a:srgbClr val="FF0000"/>
            </a:solidFill>
          </a:ln>
        </p:spPr>
      </p:pic>
    </p:spTree>
    <p:extLst>
      <p:ext uri="{BB962C8B-B14F-4D97-AF65-F5344CB8AC3E}">
        <p14:creationId xmlns:p14="http://schemas.microsoft.com/office/powerpoint/2010/main" val="176369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cs typeface="Arial"/>
              </a:rPr>
              <a:t>Accessing the CAA Training in Moodle</a:t>
            </a:r>
          </a:p>
        </p:txBody>
      </p:sp>
      <p:sp>
        <p:nvSpPr>
          <p:cNvPr id="5" name="Text Placeholder 4">
            <a:extLst>
              <a:ext uri="{FF2B5EF4-FFF2-40B4-BE49-F238E27FC236}">
                <a16:creationId xmlns:a16="http://schemas.microsoft.com/office/drawing/2014/main" id="{DC6E0A47-BD0F-1F45-AAA1-6630F549D4EF}"/>
              </a:ext>
            </a:extLst>
          </p:cNvPr>
          <p:cNvSpPr>
            <a:spLocks noGrp="1"/>
          </p:cNvSpPr>
          <p:nvPr>
            <p:ph type="body" idx="1"/>
          </p:nvPr>
        </p:nvSpPr>
        <p:spPr>
          <a:xfrm>
            <a:off x="311700" y="942975"/>
            <a:ext cx="8503065" cy="3797197"/>
          </a:xfrm>
        </p:spPr>
        <p:txBody>
          <a:bodyPr spcFirstLastPara="1" wrap="square" lIns="68580" tIns="34290" rIns="68580" bIns="34290" anchor="t" anchorCtr="0">
            <a:noAutofit/>
          </a:bodyPr>
          <a:lstStyle/>
          <a:p>
            <a:pPr marL="482600" indent="-342900">
              <a:buAutoNum type="arabicPeriod"/>
            </a:pPr>
            <a:r>
              <a:rPr lang="en-US" sz="1800">
                <a:ea typeface="Tahoma"/>
                <a:cs typeface="Arial"/>
              </a:rPr>
              <a:t>Read the course instructions</a:t>
            </a:r>
          </a:p>
          <a:p>
            <a:pPr marL="482600" indent="-342900">
              <a:buAutoNum type="arabicPeriod"/>
            </a:pPr>
            <a:r>
              <a:rPr lang="en-US" sz="1800">
                <a:ea typeface="Tahoma"/>
                <a:cs typeface="Arial"/>
              </a:rPr>
              <a:t>Sign the Affidavit</a:t>
            </a:r>
            <a:endParaRPr lang="en-US" sz="1800">
              <a:ea typeface="Tahoma"/>
            </a:endParaRPr>
          </a:p>
          <a:p>
            <a:pPr marL="482600" indent="-342900">
              <a:buAutoNum type="arabicPeriod"/>
            </a:pPr>
            <a:r>
              <a:rPr lang="en-US" sz="1800">
                <a:ea typeface="Tahoma"/>
                <a:cs typeface="Arial"/>
              </a:rPr>
              <a:t>Complete the General Section</a:t>
            </a:r>
            <a:endParaRPr lang="en-US" sz="1800">
              <a:ea typeface="Tahoma"/>
            </a:endParaRPr>
          </a:p>
          <a:p>
            <a:pPr marL="939800" lvl="1" indent="-342900">
              <a:buFont typeface="+mj-lt"/>
              <a:buAutoNum type="alphaLcPeriod"/>
            </a:pPr>
            <a:r>
              <a:rPr lang="en-US" sz="1600">
                <a:ea typeface="Tahoma"/>
                <a:cs typeface="Arial"/>
              </a:rPr>
              <a:t>Watch all videos </a:t>
            </a:r>
            <a:endParaRPr lang="en-US" sz="1600">
              <a:ea typeface="Tahoma"/>
            </a:endParaRPr>
          </a:p>
          <a:p>
            <a:pPr marL="939800" lvl="1" indent="-342900">
              <a:buFont typeface="+mj-lt"/>
              <a:buAutoNum type="alphaLcPeriod"/>
            </a:pPr>
            <a:r>
              <a:rPr lang="en-US" sz="1600">
                <a:ea typeface="Tahoma"/>
                <a:cs typeface="Arial"/>
              </a:rPr>
              <a:t>Complete all Check for Understandings</a:t>
            </a:r>
            <a:endParaRPr lang="en-US" sz="1600">
              <a:ea typeface="Tahoma"/>
            </a:endParaRPr>
          </a:p>
          <a:p>
            <a:pPr marL="482600" indent="-342900">
              <a:buAutoNum type="arabicPeriod"/>
            </a:pPr>
            <a:r>
              <a:rPr lang="en-US" sz="1800">
                <a:ea typeface="Tahoma"/>
                <a:cs typeface="Arial"/>
              </a:rPr>
              <a:t>Complete the Science Section</a:t>
            </a:r>
          </a:p>
          <a:p>
            <a:pPr marL="939800" lvl="1" indent="-342900">
              <a:buSzPct val="100000"/>
              <a:buFont typeface="+mj-lt"/>
              <a:buAutoNum type="alphaLcPeriod"/>
            </a:pPr>
            <a:r>
              <a:rPr lang="en-US" sz="1600">
                <a:ea typeface="Tahoma"/>
                <a:cs typeface="Arial"/>
              </a:rPr>
              <a:t>Watch all videos </a:t>
            </a:r>
          </a:p>
          <a:p>
            <a:pPr marL="939800" lvl="1" indent="-342900">
              <a:buSzPct val="100000"/>
              <a:buFont typeface="+mj-lt"/>
              <a:buAutoNum type="alphaLcPeriod"/>
            </a:pPr>
            <a:r>
              <a:rPr lang="en-US" sz="1600">
                <a:ea typeface="Tahoma"/>
                <a:cs typeface="Arial"/>
              </a:rPr>
              <a:t>Complete all Check for Understandings</a:t>
            </a:r>
          </a:p>
          <a:p>
            <a:pPr marL="482600" indent="-342900">
              <a:buAutoNum type="arabicPeriod"/>
            </a:pPr>
            <a:r>
              <a:rPr lang="en-US" sz="1800">
                <a:ea typeface="Tahoma"/>
                <a:cs typeface="Arial"/>
              </a:rPr>
              <a:t>Click on the Certificate of Completion</a:t>
            </a:r>
            <a:endParaRPr lang="en-US" sz="2400"/>
          </a:p>
          <a:p>
            <a:pPr marL="939800" lvl="1" indent="-342900">
              <a:buFont typeface="+mj-lt"/>
              <a:buAutoNum type="alphaLcPeriod"/>
            </a:pPr>
            <a:r>
              <a:rPr lang="en-US" sz="1600">
                <a:ea typeface="Tahoma"/>
                <a:cs typeface="Arial"/>
              </a:rPr>
              <a:t>Completion will be reflected in the STB Portal in 1-2 business days</a:t>
            </a:r>
            <a:endParaRPr lang="en-US" sz="1600">
              <a:ea typeface="Tahoma"/>
            </a:endParaRPr>
          </a:p>
          <a:p>
            <a:pPr marL="596900" lvl="1" indent="0">
              <a:buNone/>
            </a:pPr>
            <a:endParaRPr lang="en-US" sz="1400">
              <a:ea typeface="Tahoma"/>
            </a:endParaRPr>
          </a:p>
          <a:p>
            <a:pPr marL="596900" lvl="1" indent="0">
              <a:buNone/>
            </a:pPr>
            <a:endParaRPr lang="en-US" sz="1400">
              <a:ea typeface="Tahoma"/>
            </a:endParaRPr>
          </a:p>
          <a:p>
            <a:pPr marL="596900" lvl="1" indent="0">
              <a:buNone/>
            </a:pPr>
            <a:endParaRPr lang="en-US" sz="1400">
              <a:ea typeface="Tahoma"/>
            </a:endParaRPr>
          </a:p>
          <a:p>
            <a:pPr marL="939800" lvl="1" indent="-342900">
              <a:buAutoNum type="arabicPeriod"/>
            </a:pPr>
            <a:endParaRPr lang="en-US" sz="1400">
              <a:ea typeface="Tahoma"/>
            </a:endParaRPr>
          </a:p>
        </p:txBody>
      </p:sp>
      <p:sp>
        <p:nvSpPr>
          <p:cNvPr id="12" name="TextBox 11">
            <a:extLst>
              <a:ext uri="{FF2B5EF4-FFF2-40B4-BE49-F238E27FC236}">
                <a16:creationId xmlns:a16="http://schemas.microsoft.com/office/drawing/2014/main" id="{7E4C67AF-09D5-364A-AFBB-B3BB929D0805}"/>
              </a:ext>
            </a:extLst>
          </p:cNvPr>
          <p:cNvSpPr txBox="1"/>
          <p:nvPr/>
        </p:nvSpPr>
        <p:spPr>
          <a:xfrm>
            <a:off x="9969500" y="-520700"/>
            <a:ext cx="184731" cy="253916"/>
          </a:xfrm>
          <a:prstGeom prst="rect">
            <a:avLst/>
          </a:prstGeom>
          <a:noFill/>
          <a:ln>
            <a:solidFill>
              <a:schemeClr val="tx1"/>
            </a:solidFill>
          </a:ln>
        </p:spPr>
        <p:txBody>
          <a:bodyPr wrap="none" rtlCol="0">
            <a:spAutoFit/>
          </a:bodyPr>
          <a:lstStyle/>
          <a:p>
            <a:endParaRPr lang="en-US" sz="1050"/>
          </a:p>
        </p:txBody>
      </p:sp>
      <p:sp>
        <p:nvSpPr>
          <p:cNvPr id="11" name="Footer Placeholder 10">
            <a:extLst>
              <a:ext uri="{FF2B5EF4-FFF2-40B4-BE49-F238E27FC236}">
                <a16:creationId xmlns:a16="http://schemas.microsoft.com/office/drawing/2014/main" id="{7A1DB6ED-32F0-160E-0E43-4F76CE20371B}"/>
              </a:ext>
            </a:extLst>
          </p:cNvPr>
          <p:cNvSpPr>
            <a:spLocks noGrp="1"/>
          </p:cNvSpPr>
          <p:nvPr>
            <p:ph type="ftr" sz="quarter" idx="11"/>
          </p:nvPr>
        </p:nvSpPr>
        <p:spPr/>
        <p:txBody>
          <a:bodyPr/>
          <a:lstStyle/>
          <a:p>
            <a:r>
              <a:rPr lang="en-US"/>
              <a:t>2023-24 CAASPP Fall Coordinator Training</a:t>
            </a:r>
          </a:p>
        </p:txBody>
      </p:sp>
      <p:sp>
        <p:nvSpPr>
          <p:cNvPr id="4" name="Rectangle 3">
            <a:extLst>
              <a:ext uri="{FF2B5EF4-FFF2-40B4-BE49-F238E27FC236}">
                <a16:creationId xmlns:a16="http://schemas.microsoft.com/office/drawing/2014/main" id="{F253930C-00F0-F059-A43F-4A21A81F0D18}"/>
              </a:ext>
            </a:extLst>
          </p:cNvPr>
          <p:cNvSpPr/>
          <p:nvPr/>
        </p:nvSpPr>
        <p:spPr>
          <a:xfrm>
            <a:off x="2366550" y="4366060"/>
            <a:ext cx="4410899" cy="26078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20000"/>
              </a:lnSpc>
            </a:pPr>
            <a:r>
              <a:rPr lang="en-US" sz="1200">
                <a:solidFill>
                  <a:schemeClr val="tx1"/>
                </a:solidFill>
                <a:cs typeface="Arial"/>
              </a:rPr>
              <a:t>A Quick Guide will be available once the course is released.</a:t>
            </a:r>
            <a:endParaRPr lang="en-US">
              <a:solidFill>
                <a:schemeClr val="tx1"/>
              </a:solidFill>
            </a:endParaRPr>
          </a:p>
        </p:txBody>
      </p:sp>
    </p:spTree>
    <p:extLst>
      <p:ext uri="{BB962C8B-B14F-4D97-AF65-F5344CB8AC3E}">
        <p14:creationId xmlns:p14="http://schemas.microsoft.com/office/powerpoint/2010/main" val="3810217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F671-4D7B-67E8-0EA3-9C924111929C}"/>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97A9227C-1C74-DA9B-90EB-4CD106F050BF}"/>
              </a:ext>
            </a:extLst>
          </p:cNvPr>
          <p:cNvSpPr>
            <a:spLocks noGrp="1"/>
          </p:cNvSpPr>
          <p:nvPr>
            <p:ph type="body" idx="13"/>
          </p:nvPr>
        </p:nvSpPr>
        <p:spPr/>
        <p:txBody>
          <a:bodyPr/>
          <a:lstStyle/>
          <a:p>
            <a:pPr marL="596900" indent="-457200">
              <a:buFont typeface="+mj-lt"/>
              <a:buAutoNum type="arabicPeriod"/>
            </a:pPr>
            <a:r>
              <a:rPr lang="en-US"/>
              <a:t>Identify Test Examiners (TEs) who will be administering the CAA for Science.</a:t>
            </a:r>
          </a:p>
          <a:p>
            <a:pPr marL="596900" indent="-457200">
              <a:buFont typeface="+mj-lt"/>
              <a:buAutoNum type="arabicPeriod"/>
            </a:pPr>
            <a:r>
              <a:rPr lang="en-US"/>
              <a:t>Verify that you can log into the Moodle website.</a:t>
            </a:r>
          </a:p>
        </p:txBody>
      </p:sp>
      <p:sp>
        <p:nvSpPr>
          <p:cNvPr id="4" name="Footer Placeholder 3">
            <a:extLst>
              <a:ext uri="{FF2B5EF4-FFF2-40B4-BE49-F238E27FC236}">
                <a16:creationId xmlns:a16="http://schemas.microsoft.com/office/drawing/2014/main" id="{F804605C-F832-419E-7773-870FC7D702CC}"/>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326891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9648B4-258D-68B8-EDF7-446593856E79}"/>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624AE0B2-8622-88C2-E933-11BD90677251}"/>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California Alternate Assessment</a:t>
            </a:r>
          </a:p>
          <a:p>
            <a:r>
              <a:rPr lang="en-US">
                <a:latin typeface="Poppins"/>
                <a:cs typeface="Poppins"/>
              </a:rPr>
              <a:t>For Science</a:t>
            </a:r>
          </a:p>
        </p:txBody>
      </p:sp>
      <p:sp>
        <p:nvSpPr>
          <p:cNvPr id="6" name="Text Placeholder 2">
            <a:extLst>
              <a:ext uri="{FF2B5EF4-FFF2-40B4-BE49-F238E27FC236}">
                <a16:creationId xmlns:a16="http://schemas.microsoft.com/office/drawing/2014/main" id="{F9D53B69-CD76-63EE-8991-047580A08253}"/>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Monitoring Completion Test Examiner Requirements for CAA Science</a:t>
            </a:r>
          </a:p>
          <a:p>
            <a:pPr marL="457200" indent="-457200">
              <a:spcAft>
                <a:spcPts val="600"/>
              </a:spcAft>
              <a:buClr>
                <a:schemeClr val="bg1"/>
              </a:buClr>
              <a:buFont typeface="Wingdings" panose="05000000000000000000" pitchFamily="2" charset="2"/>
              <a:buChar char="þ"/>
            </a:pPr>
            <a:endParaRPr lang="en-US" b="0">
              <a:latin typeface="Poppins"/>
              <a:cs typeface="Poppins"/>
            </a:endParaRPr>
          </a:p>
        </p:txBody>
      </p:sp>
    </p:spTree>
    <p:extLst>
      <p:ext uri="{BB962C8B-B14F-4D97-AF65-F5344CB8AC3E}">
        <p14:creationId xmlns:p14="http://schemas.microsoft.com/office/powerpoint/2010/main" val="350838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creenshot of a phone&#10;&#10;Description automatically generated">
            <a:extLst>
              <a:ext uri="{FF2B5EF4-FFF2-40B4-BE49-F238E27FC236}">
                <a16:creationId xmlns:a16="http://schemas.microsoft.com/office/drawing/2014/main" id="{6BAED34D-65D7-49B0-6E27-D8DF32AF11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6159" y="3287771"/>
            <a:ext cx="2668429" cy="1143512"/>
          </a:xfrm>
          <a:prstGeom prst="rect">
            <a:avLst/>
          </a:prstGeom>
          <a:ln>
            <a:solidFill>
              <a:schemeClr val="tx1"/>
            </a:solidFill>
          </a:ln>
        </p:spPr>
      </p:pic>
      <p:pic>
        <p:nvPicPr>
          <p:cNvPr id="12" name="Picture 11">
            <a:extLst>
              <a:ext uri="{FF2B5EF4-FFF2-40B4-BE49-F238E27FC236}">
                <a16:creationId xmlns:a16="http://schemas.microsoft.com/office/drawing/2014/main" id="{C2D1CAED-ED79-7443-BF62-2383385385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585" y="1769321"/>
            <a:ext cx="3429000" cy="914400"/>
          </a:xfrm>
          <a:prstGeom prst="rect">
            <a:avLst/>
          </a:prstGeom>
          <a:ln>
            <a:solidFill>
              <a:schemeClr val="tx1"/>
            </a:solidFill>
          </a:ln>
        </p:spPr>
      </p:pic>
      <p:sp>
        <p:nvSpPr>
          <p:cNvPr id="2" name="Title 1"/>
          <p:cNvSpPr>
            <a:spLocks noGrp="1"/>
          </p:cNvSpPr>
          <p:nvPr>
            <p:ph type="title"/>
          </p:nvPr>
        </p:nvSpPr>
        <p:spPr>
          <a:xfrm>
            <a:off x="41374" y="150"/>
            <a:ext cx="8963059" cy="773400"/>
          </a:xfrm>
        </p:spPr>
        <p:txBody>
          <a:bodyPr>
            <a:normAutofit fontScale="90000"/>
          </a:bodyPr>
          <a:lstStyle/>
          <a:p>
            <a:r>
              <a:rPr lang="en-US"/>
              <a:t>Monitoring Completion of TE and Proctor Security  Requirements</a:t>
            </a:r>
          </a:p>
        </p:txBody>
      </p:sp>
      <p:sp>
        <p:nvSpPr>
          <p:cNvPr id="14" name="Arrow: Down 10">
            <a:extLst>
              <a:ext uri="{FF2B5EF4-FFF2-40B4-BE49-F238E27FC236}">
                <a16:creationId xmlns:a16="http://schemas.microsoft.com/office/drawing/2014/main" id="{09468313-C14D-524B-82EE-2739AF66F348}"/>
              </a:ext>
            </a:extLst>
          </p:cNvPr>
          <p:cNvSpPr/>
          <p:nvPr/>
        </p:nvSpPr>
        <p:spPr>
          <a:xfrm>
            <a:off x="223329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1</a:t>
            </a:r>
          </a:p>
        </p:txBody>
      </p:sp>
      <p:pic>
        <p:nvPicPr>
          <p:cNvPr id="15" name="Picture 14" descr="Student Testing Branch HOME PAGE - Internet Explorer provided by LAUSD">
            <a:extLst>
              <a:ext uri="{FF2B5EF4-FFF2-40B4-BE49-F238E27FC236}">
                <a16:creationId xmlns:a16="http://schemas.microsoft.com/office/drawing/2014/main" id="{1184BD94-52BE-364E-8A38-DE9EAABF41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01753" y="1757378"/>
            <a:ext cx="1848746" cy="1289041"/>
          </a:xfrm>
          <a:prstGeom prst="rect">
            <a:avLst/>
          </a:prstGeom>
          <a:ln>
            <a:solidFill>
              <a:schemeClr val="accent1">
                <a:lumMod val="50000"/>
              </a:schemeClr>
            </a:solidFill>
          </a:ln>
        </p:spPr>
      </p:pic>
      <p:sp>
        <p:nvSpPr>
          <p:cNvPr id="16" name="Arrow: Down 10">
            <a:extLst>
              <a:ext uri="{FF2B5EF4-FFF2-40B4-BE49-F238E27FC236}">
                <a16:creationId xmlns:a16="http://schemas.microsoft.com/office/drawing/2014/main" id="{55A99E99-1CBD-9F43-819E-95B8B8031FCA}"/>
              </a:ext>
            </a:extLst>
          </p:cNvPr>
          <p:cNvSpPr/>
          <p:nvPr/>
        </p:nvSpPr>
        <p:spPr>
          <a:xfrm>
            <a:off x="6480381"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2</a:t>
            </a:r>
          </a:p>
        </p:txBody>
      </p:sp>
      <p:pic>
        <p:nvPicPr>
          <p:cNvPr id="5" name="Picture 4">
            <a:extLst>
              <a:ext uri="{FF2B5EF4-FFF2-40B4-BE49-F238E27FC236}">
                <a16:creationId xmlns:a16="http://schemas.microsoft.com/office/drawing/2014/main" id="{5C0CA07D-C24C-C543-A6B0-4D37BB717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9435" y="3426084"/>
            <a:ext cx="2124075" cy="1244101"/>
          </a:xfrm>
          <a:prstGeom prst="rect">
            <a:avLst/>
          </a:prstGeom>
        </p:spPr>
      </p:pic>
      <p:sp>
        <p:nvSpPr>
          <p:cNvPr id="13" name="Arrow: Down 13">
            <a:extLst>
              <a:ext uri="{FF2B5EF4-FFF2-40B4-BE49-F238E27FC236}">
                <a16:creationId xmlns:a16="http://schemas.microsoft.com/office/drawing/2014/main" id="{F5B6CC03-01A3-7748-A9BC-2186701C0240}"/>
              </a:ext>
            </a:extLst>
          </p:cNvPr>
          <p:cNvSpPr/>
          <p:nvPr/>
        </p:nvSpPr>
        <p:spPr>
          <a:xfrm>
            <a:off x="6481014" y="3176163"/>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4</a:t>
            </a:r>
          </a:p>
        </p:txBody>
      </p:sp>
      <p:sp>
        <p:nvSpPr>
          <p:cNvPr id="17" name="Frame 16">
            <a:extLst>
              <a:ext uri="{FF2B5EF4-FFF2-40B4-BE49-F238E27FC236}">
                <a16:creationId xmlns:a16="http://schemas.microsoft.com/office/drawing/2014/main" id="{5B27C32A-FA33-3143-918B-E8C93E20775F}"/>
              </a:ext>
            </a:extLst>
          </p:cNvPr>
          <p:cNvSpPr/>
          <p:nvPr/>
        </p:nvSpPr>
        <p:spPr>
          <a:xfrm>
            <a:off x="1135662" y="3679492"/>
            <a:ext cx="1020401" cy="271679"/>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Arrow: Down 10">
            <a:extLst>
              <a:ext uri="{FF2B5EF4-FFF2-40B4-BE49-F238E27FC236}">
                <a16:creationId xmlns:a16="http://schemas.microsoft.com/office/drawing/2014/main" id="{A21CAD83-AB5D-09D4-3D1C-13DA5A0157CD}"/>
              </a:ext>
            </a:extLst>
          </p:cNvPr>
          <p:cNvSpPr/>
          <p:nvPr/>
        </p:nvSpPr>
        <p:spPr>
          <a:xfrm>
            <a:off x="2228478" y="2880210"/>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3</a:t>
            </a:r>
          </a:p>
        </p:txBody>
      </p:sp>
      <p:sp>
        <p:nvSpPr>
          <p:cNvPr id="9" name="Footer Placeholder 8">
            <a:extLst>
              <a:ext uri="{FF2B5EF4-FFF2-40B4-BE49-F238E27FC236}">
                <a16:creationId xmlns:a16="http://schemas.microsoft.com/office/drawing/2014/main" id="{CBAFDB65-0F7C-9881-03F0-7C27839398DD}"/>
              </a:ext>
            </a:extLst>
          </p:cNvPr>
          <p:cNvSpPr>
            <a:spLocks noGrp="1"/>
          </p:cNvSpPr>
          <p:nvPr>
            <p:ph type="ftr" sz="quarter" idx="11"/>
          </p:nvPr>
        </p:nvSpPr>
        <p:spPr/>
        <p:txBody>
          <a:bodyPr/>
          <a:lstStyle/>
          <a:p>
            <a:r>
              <a:rPr lang="en-US"/>
              <a:t>2023-24 CAASPP Fall Coordinator Training</a:t>
            </a:r>
          </a:p>
        </p:txBody>
      </p:sp>
      <p:sp>
        <p:nvSpPr>
          <p:cNvPr id="8" name="TextBox 7">
            <a:extLst>
              <a:ext uri="{FF2B5EF4-FFF2-40B4-BE49-F238E27FC236}">
                <a16:creationId xmlns:a16="http://schemas.microsoft.com/office/drawing/2014/main" id="{01A8F11B-ACC8-744B-4978-DB4EB0EC1E20}"/>
              </a:ext>
            </a:extLst>
          </p:cNvPr>
          <p:cNvSpPr txBox="1"/>
          <p:nvPr/>
        </p:nvSpPr>
        <p:spPr>
          <a:xfrm>
            <a:off x="2290812" y="985358"/>
            <a:ext cx="4572001"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mn-lt"/>
                <a:cs typeface="Arial" panose="020B0604020202020204" pitchFamily="34" charset="0"/>
              </a:rPr>
              <a:t>Navigate to STB Website: </a:t>
            </a:r>
            <a:r>
              <a:rPr lang="en-US" sz="1100">
                <a:solidFill>
                  <a:srgbClr val="0563C1"/>
                </a:solidFill>
                <a:latin typeface="+mn-lt"/>
                <a:cs typeface="Arial" panose="020B0604020202020204" pitchFamily="34" charset="0"/>
                <a:hlinkClick r:id="rId7"/>
              </a:rPr>
              <a:t>https://www.lausd.org/testing</a:t>
            </a:r>
            <a:endParaRPr lang="en-US" sz="1100">
              <a:solidFill>
                <a:srgbClr val="0563C1"/>
              </a:solidFill>
              <a:latin typeface="+mn-lt"/>
              <a:cs typeface="Arial" panose="020B0604020202020204" pitchFamily="34" charset="0"/>
            </a:endParaRPr>
          </a:p>
        </p:txBody>
      </p:sp>
      <p:sp>
        <p:nvSpPr>
          <p:cNvPr id="10" name="Frame 9">
            <a:extLst>
              <a:ext uri="{FF2B5EF4-FFF2-40B4-BE49-F238E27FC236}">
                <a16:creationId xmlns:a16="http://schemas.microsoft.com/office/drawing/2014/main" id="{D9D92A4A-AE2B-77E3-07FC-4820E4EA791A}"/>
              </a:ext>
            </a:extLst>
          </p:cNvPr>
          <p:cNvSpPr/>
          <p:nvPr/>
        </p:nvSpPr>
        <p:spPr>
          <a:xfrm>
            <a:off x="885556" y="1892115"/>
            <a:ext cx="1082062" cy="348763"/>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2213080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6852C91F-EA36-6CB0-A218-665A63309138}"/>
              </a:ext>
            </a:extLst>
          </p:cNvPr>
          <p:cNvPicPr>
            <a:picLocks noChangeAspect="1"/>
          </p:cNvPicPr>
          <p:nvPr/>
        </p:nvPicPr>
        <p:blipFill>
          <a:blip r:embed="rId3"/>
          <a:stretch>
            <a:fillRect/>
          </a:stretch>
        </p:blipFill>
        <p:spPr>
          <a:xfrm>
            <a:off x="547615" y="1096219"/>
            <a:ext cx="8040237" cy="3044886"/>
          </a:xfrm>
          <a:prstGeom prst="rect">
            <a:avLst/>
          </a:prstGeom>
          <a:solidFill>
            <a:srgbClr val="000000">
              <a:shade val="95000"/>
            </a:srgbClr>
          </a:solidFill>
          <a:ln w="28575" cap="sq">
            <a:solidFill>
              <a:srgbClr val="000000"/>
            </a:solidFill>
            <a:miter lim="800000"/>
          </a:ln>
          <a:effectLst>
            <a:outerShdw blurRad="254000" dist="190500" dir="2700000" sy="90000" algn="bl" rotWithShape="0">
              <a:srgbClr val="000000">
                <a:alpha val="40000"/>
              </a:srgbClr>
            </a:outerShdw>
          </a:effectLst>
        </p:spPr>
      </p:pic>
      <p:sp>
        <p:nvSpPr>
          <p:cNvPr id="15" name="Speech Bubble: Rectangle 7">
            <a:extLst>
              <a:ext uri="{FF2B5EF4-FFF2-40B4-BE49-F238E27FC236}">
                <a16:creationId xmlns:a16="http://schemas.microsoft.com/office/drawing/2014/main" id="{C4AF4945-8DC2-2C45-B6B5-393F2DCF6454}"/>
              </a:ext>
            </a:extLst>
          </p:cNvPr>
          <p:cNvSpPr/>
          <p:nvPr/>
        </p:nvSpPr>
        <p:spPr>
          <a:xfrm>
            <a:off x="6011430" y="4232149"/>
            <a:ext cx="1927513" cy="251881"/>
          </a:xfrm>
          <a:prstGeom prst="wedgeRectCallout">
            <a:avLst>
              <a:gd name="adj1" fmla="val 24035"/>
              <a:gd name="adj2" fmla="val -748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a:solidFill>
                  <a:srgbClr val="000000"/>
                </a:solidFill>
                <a:cs typeface="Arial" panose="020B0604020202020204" pitchFamily="34" charset="0"/>
              </a:rPr>
              <a:t>4</a:t>
            </a:r>
            <a:r>
              <a:rPr lang="en-US" sz="950" kern="1200">
                <a:solidFill>
                  <a:srgbClr val="000000"/>
                </a:solidFill>
                <a:cs typeface="Arial" panose="020B0604020202020204" pitchFamily="34" charset="0"/>
              </a:rPr>
              <a:t>. Proctors are not designated.</a:t>
            </a:r>
          </a:p>
        </p:txBody>
      </p:sp>
      <p:sp>
        <p:nvSpPr>
          <p:cNvPr id="20" name="Speech Bubble: Rectangle 7">
            <a:extLst>
              <a:ext uri="{FF2B5EF4-FFF2-40B4-BE49-F238E27FC236}">
                <a16:creationId xmlns:a16="http://schemas.microsoft.com/office/drawing/2014/main" id="{9ED58C47-1F52-F442-B8BD-EB5B20D0BDE9}"/>
              </a:ext>
            </a:extLst>
          </p:cNvPr>
          <p:cNvSpPr/>
          <p:nvPr/>
        </p:nvSpPr>
        <p:spPr>
          <a:xfrm>
            <a:off x="1253380" y="2484592"/>
            <a:ext cx="1095585" cy="341811"/>
          </a:xfrm>
          <a:prstGeom prst="wedgeRectCallout">
            <a:avLst>
              <a:gd name="adj1" fmla="val 79843"/>
              <a:gd name="adj2" fmla="val -10783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a:solidFill>
                  <a:srgbClr val="000000"/>
                </a:solidFill>
                <a:cs typeface="Arial" panose="020B0604020202020204" pitchFamily="34" charset="0"/>
              </a:rPr>
              <a:t>1. Select Testing Program.</a:t>
            </a:r>
          </a:p>
        </p:txBody>
      </p:sp>
      <p:sp>
        <p:nvSpPr>
          <p:cNvPr id="22" name="Speech Bubble: Rectangle 7">
            <a:extLst>
              <a:ext uri="{FF2B5EF4-FFF2-40B4-BE49-F238E27FC236}">
                <a16:creationId xmlns:a16="http://schemas.microsoft.com/office/drawing/2014/main" id="{99BBF7FB-299F-0B4C-8C6F-A7894A0628BE}"/>
              </a:ext>
            </a:extLst>
          </p:cNvPr>
          <p:cNvSpPr/>
          <p:nvPr/>
        </p:nvSpPr>
        <p:spPr>
          <a:xfrm>
            <a:off x="6913403" y="1626341"/>
            <a:ext cx="1504179" cy="341811"/>
          </a:xfrm>
          <a:prstGeom prst="wedgeRectCallout">
            <a:avLst>
              <a:gd name="adj1" fmla="val 25784"/>
              <a:gd name="adj2" fmla="val 9261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buClrTx/>
              <a:defRPr/>
            </a:pPr>
            <a:r>
              <a:rPr lang="en-US" sz="950" kern="1200">
                <a:solidFill>
                  <a:srgbClr val="000000"/>
                </a:solidFill>
                <a:cs typeface="Arial" panose="020B0604020202020204" pitchFamily="34" charset="0"/>
              </a:rPr>
              <a:t>2. Select your school to view substitutes</a:t>
            </a:r>
            <a:r>
              <a:rPr lang="en-US" sz="1050" kern="1200">
                <a:solidFill>
                  <a:srgbClr val="000000"/>
                </a:solidFill>
                <a:cs typeface="Arial" panose="020B0604020202020204" pitchFamily="34" charset="0"/>
              </a:rPr>
              <a:t>.</a:t>
            </a:r>
          </a:p>
        </p:txBody>
      </p:sp>
      <p:sp>
        <p:nvSpPr>
          <p:cNvPr id="11" name="Speech Bubble: Rectangle 7">
            <a:extLst>
              <a:ext uri="{FF2B5EF4-FFF2-40B4-BE49-F238E27FC236}">
                <a16:creationId xmlns:a16="http://schemas.microsoft.com/office/drawing/2014/main" id="{954EF615-6656-244D-8446-DAC5AD38F21E}"/>
              </a:ext>
            </a:extLst>
          </p:cNvPr>
          <p:cNvSpPr/>
          <p:nvPr/>
        </p:nvSpPr>
        <p:spPr>
          <a:xfrm>
            <a:off x="6795037" y="2484592"/>
            <a:ext cx="1504179" cy="615128"/>
          </a:xfrm>
          <a:prstGeom prst="wedgeRectCallout">
            <a:avLst>
              <a:gd name="adj1" fmla="val -104768"/>
              <a:gd name="adj2" fmla="val 6326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514350" fontAlgn="base">
              <a:spcBef>
                <a:spcPct val="0"/>
              </a:spcBef>
              <a:spcAft>
                <a:spcPct val="0"/>
              </a:spcAft>
              <a:buClrTx/>
              <a:defRPr/>
            </a:pPr>
            <a:r>
              <a:rPr lang="en-US" sz="950" kern="1200">
                <a:solidFill>
                  <a:srgbClr val="000000"/>
                </a:solidFill>
                <a:cs typeface="Arial" panose="020B0604020202020204" pitchFamily="34" charset="0"/>
              </a:rPr>
              <a:t>3. Verify completion of both Security Requirements and designation.</a:t>
            </a:r>
          </a:p>
        </p:txBody>
      </p:sp>
      <p:sp>
        <p:nvSpPr>
          <p:cNvPr id="10" name="Rectangle 9">
            <a:extLst>
              <a:ext uri="{FF2B5EF4-FFF2-40B4-BE49-F238E27FC236}">
                <a16:creationId xmlns:a16="http://schemas.microsoft.com/office/drawing/2014/main" id="{A1B2CF0C-DC06-D450-0E48-3A6C817F1EF5}"/>
              </a:ext>
            </a:extLst>
          </p:cNvPr>
          <p:cNvSpPr/>
          <p:nvPr/>
        </p:nvSpPr>
        <p:spPr>
          <a:xfrm>
            <a:off x="4474977" y="3145242"/>
            <a:ext cx="3459246" cy="990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n>
                <a:solidFill>
                  <a:srgbClr val="FF0000"/>
                </a:solidFill>
              </a:ln>
              <a:noFill/>
            </a:endParaRPr>
          </a:p>
        </p:txBody>
      </p:sp>
      <p:sp>
        <p:nvSpPr>
          <p:cNvPr id="5" name="Footer Placeholder 4">
            <a:extLst>
              <a:ext uri="{FF2B5EF4-FFF2-40B4-BE49-F238E27FC236}">
                <a16:creationId xmlns:a16="http://schemas.microsoft.com/office/drawing/2014/main" id="{96FCF681-9E21-D64B-F42D-AEC8CB808786}"/>
              </a:ext>
            </a:extLst>
          </p:cNvPr>
          <p:cNvSpPr>
            <a:spLocks noGrp="1"/>
          </p:cNvSpPr>
          <p:nvPr>
            <p:ph type="ftr" sz="quarter" idx="11"/>
          </p:nvPr>
        </p:nvSpPr>
        <p:spPr/>
        <p:txBody>
          <a:bodyPr/>
          <a:lstStyle/>
          <a:p>
            <a:r>
              <a:rPr lang="en-US"/>
              <a:t>2023-24 CAASPP Fall Coordinator Training</a:t>
            </a:r>
          </a:p>
        </p:txBody>
      </p:sp>
      <p:sp>
        <p:nvSpPr>
          <p:cNvPr id="8" name="Title 7">
            <a:extLst>
              <a:ext uri="{FF2B5EF4-FFF2-40B4-BE49-F238E27FC236}">
                <a16:creationId xmlns:a16="http://schemas.microsoft.com/office/drawing/2014/main" id="{3DF3E847-8F8B-B600-5B9F-D297FADE4609}"/>
              </a:ext>
            </a:extLst>
          </p:cNvPr>
          <p:cNvSpPr>
            <a:spLocks noGrp="1"/>
          </p:cNvSpPr>
          <p:nvPr>
            <p:ph type="title"/>
          </p:nvPr>
        </p:nvSpPr>
        <p:spPr>
          <a:xfrm>
            <a:off x="41374" y="150"/>
            <a:ext cx="8996747" cy="773400"/>
          </a:xfrm>
        </p:spPr>
        <p:txBody>
          <a:bodyPr>
            <a:normAutofit fontScale="90000"/>
          </a:bodyPr>
          <a:lstStyle/>
          <a:p>
            <a:r>
              <a:rPr lang="en-US"/>
              <a:t>Monitoring Completion of TE and Proctor Security  Requirements</a:t>
            </a:r>
          </a:p>
        </p:txBody>
      </p:sp>
    </p:spTree>
    <p:extLst>
      <p:ext uri="{BB962C8B-B14F-4D97-AF65-F5344CB8AC3E}">
        <p14:creationId xmlns:p14="http://schemas.microsoft.com/office/powerpoint/2010/main" val="1787571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3"/>
          </p:nvPr>
        </p:nvSpPr>
        <p:spPr/>
        <p:txBody>
          <a:bodyPr spcFirstLastPara="1" wrap="square" lIns="68580" tIns="34290" rIns="68580" bIns="34290" anchor="t" anchorCtr="0">
            <a:normAutofit lnSpcReduction="10000"/>
          </a:bodyPr>
          <a:lstStyle/>
          <a:p>
            <a:pPr marL="385445" indent="-385445"/>
            <a:r>
              <a:rPr lang="en-US" sz="1800">
                <a:ea typeface="+mn-lt"/>
                <a:cs typeface="Arial"/>
              </a:rPr>
              <a:t>If a </a:t>
            </a:r>
            <a:r>
              <a:rPr lang="en-US" sz="1800">
                <a:solidFill>
                  <a:srgbClr val="FF0000"/>
                </a:solidFill>
                <a:ea typeface="+mn-lt"/>
                <a:cs typeface="Arial"/>
              </a:rPr>
              <a:t>site employee</a:t>
            </a:r>
            <a:r>
              <a:rPr lang="en-US" sz="1800">
                <a:ea typeface="+mn-lt"/>
                <a:cs typeface="Arial"/>
              </a:rPr>
              <a:t> is not populating on the Affidavit and Agreement Report, they </a:t>
            </a:r>
            <a:r>
              <a:rPr lang="en-US" sz="1800" b="1">
                <a:ea typeface="+mn-lt"/>
                <a:cs typeface="Arial"/>
              </a:rPr>
              <a:t>DID NOT</a:t>
            </a:r>
            <a:r>
              <a:rPr lang="en-US" sz="1800">
                <a:ea typeface="+mn-lt"/>
                <a:cs typeface="Arial"/>
              </a:rPr>
              <a:t> sign the CAASPP Affidavit; they only marked it COMPLETE in MyPLN.</a:t>
            </a:r>
            <a:r>
              <a:rPr lang="en-US" sz="1900">
                <a:ea typeface="+mn-lt"/>
                <a:cs typeface="Arial"/>
              </a:rPr>
              <a:t> </a:t>
            </a:r>
            <a:endParaRPr lang="en-US" sz="1900">
              <a:cs typeface="Arial"/>
            </a:endParaRPr>
          </a:p>
          <a:p>
            <a:pPr lvl="1"/>
            <a:r>
              <a:rPr lang="en-US" sz="1600">
                <a:ea typeface="+mn-lt"/>
              </a:rPr>
              <a:t>Guide them to sign the affidavit directly in the STB Portal.</a:t>
            </a:r>
            <a:endParaRPr lang="en-US" sz="1600"/>
          </a:p>
          <a:p>
            <a:pPr marL="1314450" lvl="2" indent="-342900">
              <a:buFont typeface="+mj-lt"/>
              <a:buAutoNum type="arabicPeriod"/>
            </a:pPr>
            <a:r>
              <a:rPr lang="en-US" sz="1500">
                <a:ea typeface="+mn-lt"/>
                <a:cs typeface="Arial" panose="020B0604020202020204" pitchFamily="34" charset="0"/>
              </a:rPr>
              <a:t>Log into the STB Portal</a:t>
            </a:r>
          </a:p>
          <a:p>
            <a:pPr marL="1314450" lvl="2" indent="-342900">
              <a:buFont typeface="+mj-lt"/>
              <a:buAutoNum type="arabicPeriod"/>
            </a:pPr>
            <a:r>
              <a:rPr lang="en-US" sz="1500">
                <a:ea typeface="+mn-lt"/>
                <a:cs typeface="Arial" panose="020B0604020202020204" pitchFamily="34" charset="0"/>
              </a:rPr>
              <a:t>Select SECURITY FORMS</a:t>
            </a:r>
            <a:endParaRPr lang="en-US"/>
          </a:p>
          <a:p>
            <a:pPr marL="1314450" lvl="2" indent="-342900">
              <a:buAutoNum type="arabicPeriod"/>
            </a:pPr>
            <a:r>
              <a:rPr lang="en-US" sz="1500">
                <a:ea typeface="+mn-lt"/>
                <a:cs typeface="Arial"/>
              </a:rPr>
              <a:t>Select CAASPP</a:t>
            </a:r>
            <a:endParaRPr lang="en-US" sz="1500">
              <a:ea typeface="+mn-lt"/>
              <a:cs typeface="Arial" panose="020B0604020202020204" pitchFamily="34" charset="0"/>
            </a:endParaRPr>
          </a:p>
          <a:p>
            <a:pPr marL="1314450" lvl="2" indent="-342900">
              <a:buFont typeface="+mj-lt"/>
              <a:buAutoNum type="arabicPeriod"/>
            </a:pPr>
            <a:r>
              <a:rPr lang="en-US" sz="1500">
                <a:ea typeface="+mn-lt"/>
                <a:cs typeface="Arial" panose="020B0604020202020204" pitchFamily="34" charset="0"/>
              </a:rPr>
              <a:t>Read, sign, and click CERTIFY/SUBMIT</a:t>
            </a:r>
          </a:p>
          <a:p>
            <a:pPr marL="1314450" lvl="2" indent="-342900">
              <a:buFont typeface="+mj-lt"/>
              <a:buAutoNum type="arabicPeriod"/>
            </a:pPr>
            <a:r>
              <a:rPr lang="en-US" sz="1500">
                <a:ea typeface="+mn-lt"/>
                <a:cs typeface="Arial" panose="020B0604020202020204" pitchFamily="34" charset="0"/>
              </a:rPr>
              <a:t>Completion will immediately populate in the STB Portal</a:t>
            </a:r>
          </a:p>
          <a:p>
            <a:r>
              <a:rPr lang="en-US" sz="1800">
                <a:ea typeface="+mn-lt"/>
                <a:cs typeface="Arial" panose="020B0604020202020204" pitchFamily="34" charset="0"/>
              </a:rPr>
              <a:t>If a </a:t>
            </a:r>
            <a:r>
              <a:rPr lang="en-US" sz="1800">
                <a:solidFill>
                  <a:srgbClr val="FF0000"/>
                </a:solidFill>
                <a:ea typeface="+mn-lt"/>
                <a:cs typeface="Arial" panose="020B0604020202020204" pitchFamily="34" charset="0"/>
              </a:rPr>
              <a:t>substitute</a:t>
            </a:r>
            <a:r>
              <a:rPr lang="en-US" sz="1800">
                <a:ea typeface="+mn-lt"/>
                <a:cs typeface="Arial" panose="020B0604020202020204" pitchFamily="34" charset="0"/>
              </a:rPr>
              <a:t> is not populating on the Report, select your school in the Multiple Assignment dropdown menu. </a:t>
            </a:r>
            <a:endParaRPr lang="en-US" sz="1800"/>
          </a:p>
          <a:p>
            <a:pPr lvl="1"/>
            <a:r>
              <a:rPr lang="en-US" sz="1600">
                <a:ea typeface="+mn-lt"/>
              </a:rPr>
              <a:t>If they still do not populate, have them complete the steps listed above and select your school as a multiple assignment.</a:t>
            </a:r>
            <a:endParaRPr lang="en-US" sz="1600"/>
          </a:p>
          <a:p>
            <a:pPr lvl="1">
              <a:buClr>
                <a:srgbClr val="2F5597"/>
              </a:buClr>
            </a:pPr>
            <a:r>
              <a:rPr lang="en-US" sz="1600">
                <a:ea typeface="+mn-lt"/>
              </a:rPr>
              <a:t>If they already signed and are unable to add your school, call STB.</a:t>
            </a:r>
          </a:p>
          <a:p>
            <a:pPr marL="1028700" lvl="2" indent="-342900">
              <a:buClr>
                <a:srgbClr val="4472C4">
                  <a:lumMod val="60000"/>
                  <a:lumOff val="40000"/>
                </a:srgbClr>
              </a:buClr>
              <a:buFont typeface="Arial" panose="020B0604020202020204" pitchFamily="34" charset="0"/>
              <a:buChar char="•"/>
            </a:pPr>
            <a:endParaRPr lang="en-US">
              <a:ea typeface="Tahoma"/>
            </a:endParaRPr>
          </a:p>
          <a:p>
            <a:pPr marL="342900" indent="-342900">
              <a:buFont typeface="Arial" panose="020B0604020202020204" pitchFamily="34" charset="0"/>
              <a:buChar char="•"/>
            </a:pPr>
            <a:endParaRPr lang="en-US">
              <a:ea typeface="Tahoma"/>
              <a:cs typeface="Arial" panose="020B0604020202020204" pitchFamily="34" charset="0"/>
            </a:endParaRPr>
          </a:p>
        </p:txBody>
      </p:sp>
      <p:sp>
        <p:nvSpPr>
          <p:cNvPr id="6" name="Footer Placeholder 5">
            <a:extLst>
              <a:ext uri="{FF2B5EF4-FFF2-40B4-BE49-F238E27FC236}">
                <a16:creationId xmlns:a16="http://schemas.microsoft.com/office/drawing/2014/main" id="{4AEF54FC-1C89-C8C4-5E71-A1887FDA72DB}"/>
              </a:ext>
            </a:extLst>
          </p:cNvPr>
          <p:cNvSpPr>
            <a:spLocks noGrp="1"/>
          </p:cNvSpPr>
          <p:nvPr>
            <p:ph type="ftr" sz="quarter" idx="11"/>
          </p:nvPr>
        </p:nvSpPr>
        <p:spPr/>
        <p:txBody>
          <a:bodyPr/>
          <a:lstStyle/>
          <a:p>
            <a:r>
              <a:rPr lang="en-US"/>
              <a:t>2023-24 CAASPP Fall Coordinator Training</a:t>
            </a:r>
          </a:p>
        </p:txBody>
      </p:sp>
      <p:sp>
        <p:nvSpPr>
          <p:cNvPr id="5" name="Title 4">
            <a:extLst>
              <a:ext uri="{FF2B5EF4-FFF2-40B4-BE49-F238E27FC236}">
                <a16:creationId xmlns:a16="http://schemas.microsoft.com/office/drawing/2014/main" id="{0C8CB8C5-E5D0-DBA0-0A10-9B876EBB147A}"/>
              </a:ext>
            </a:extLst>
          </p:cNvPr>
          <p:cNvSpPr>
            <a:spLocks noGrp="1"/>
          </p:cNvSpPr>
          <p:nvPr>
            <p:ph type="title"/>
          </p:nvPr>
        </p:nvSpPr>
        <p:spPr/>
        <p:txBody>
          <a:bodyPr>
            <a:normAutofit fontScale="90000"/>
          </a:bodyPr>
          <a:lstStyle/>
          <a:p>
            <a:r>
              <a:rPr lang="en-US"/>
              <a:t>Monitoring Completion of TE and Proctor Security  Requirements</a:t>
            </a:r>
          </a:p>
        </p:txBody>
      </p:sp>
    </p:spTree>
    <p:extLst>
      <p:ext uri="{BB962C8B-B14F-4D97-AF65-F5344CB8AC3E}">
        <p14:creationId xmlns:p14="http://schemas.microsoft.com/office/powerpoint/2010/main" val="4204394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0C5BE94-F6F9-F260-73E5-33340D7CC26D}"/>
              </a:ext>
            </a:extLst>
          </p:cNvPr>
          <p:cNvSpPr>
            <a:spLocks noGrp="1"/>
          </p:cNvSpPr>
          <p:nvPr>
            <p:ph type="ftr" sz="quarter" idx="11"/>
          </p:nvPr>
        </p:nvSpPr>
        <p:spPr/>
        <p:txBody>
          <a:bodyPr/>
          <a:lstStyle/>
          <a:p>
            <a:r>
              <a:rPr lang="en-US"/>
              <a:t>2023-24 CAASPP Fall Coordinator Training</a:t>
            </a:r>
          </a:p>
        </p:txBody>
      </p:sp>
      <p:pic>
        <p:nvPicPr>
          <p:cNvPr id="13" name="Picture 12" descr="Student Testing Branch HOME PAGE - Internet Explorer provided by LAUSD">
            <a:extLst>
              <a:ext uri="{FF2B5EF4-FFF2-40B4-BE49-F238E27FC236}">
                <a16:creationId xmlns:a16="http://schemas.microsoft.com/office/drawing/2014/main" id="{D21F1CF2-7365-F91E-0E40-EE8C6A7275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6947" y="1767004"/>
            <a:ext cx="1848746" cy="1058012"/>
          </a:xfrm>
          <a:prstGeom prst="rect">
            <a:avLst/>
          </a:prstGeom>
          <a:ln>
            <a:solidFill>
              <a:schemeClr val="accent1">
                <a:lumMod val="50000"/>
              </a:schemeClr>
            </a:solidFill>
          </a:ln>
        </p:spPr>
      </p:pic>
      <p:grpSp>
        <p:nvGrpSpPr>
          <p:cNvPr id="5" name="Group 4">
            <a:extLst>
              <a:ext uri="{FF2B5EF4-FFF2-40B4-BE49-F238E27FC236}">
                <a16:creationId xmlns:a16="http://schemas.microsoft.com/office/drawing/2014/main" id="{B32CCAF4-CD08-6203-2619-A42B3835682C}"/>
              </a:ext>
            </a:extLst>
          </p:cNvPr>
          <p:cNvGrpSpPr/>
          <p:nvPr/>
        </p:nvGrpSpPr>
        <p:grpSpPr>
          <a:xfrm>
            <a:off x="1144983" y="3371574"/>
            <a:ext cx="2668429" cy="1143512"/>
            <a:chOff x="1181618" y="3349593"/>
            <a:chExt cx="2668429" cy="1143512"/>
          </a:xfrm>
        </p:grpSpPr>
        <p:pic>
          <p:nvPicPr>
            <p:cNvPr id="6" name="Picture 3" descr="A screenshot of a phone&#10;&#10;Description automatically generated">
              <a:extLst>
                <a:ext uri="{FF2B5EF4-FFF2-40B4-BE49-F238E27FC236}">
                  <a16:creationId xmlns:a16="http://schemas.microsoft.com/office/drawing/2014/main" id="{E7FD1130-AADC-AC46-F37F-76F67301A3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1618" y="3349593"/>
              <a:ext cx="2668429" cy="1143512"/>
            </a:xfrm>
            <a:prstGeom prst="rect">
              <a:avLst/>
            </a:prstGeom>
            <a:ln>
              <a:solidFill>
                <a:schemeClr val="tx1"/>
              </a:solidFill>
            </a:ln>
          </p:spPr>
        </p:pic>
        <p:sp>
          <p:nvSpPr>
            <p:cNvPr id="23" name="Frame 22">
              <a:extLst>
                <a:ext uri="{FF2B5EF4-FFF2-40B4-BE49-F238E27FC236}">
                  <a16:creationId xmlns:a16="http://schemas.microsoft.com/office/drawing/2014/main" id="{D6C61571-A80F-DB04-C527-9F7FA1AEB7A6}"/>
                </a:ext>
              </a:extLst>
            </p:cNvPr>
            <p:cNvSpPr/>
            <p:nvPr/>
          </p:nvSpPr>
          <p:spPr>
            <a:xfrm>
              <a:off x="1266214" y="4000019"/>
              <a:ext cx="2003626" cy="250528"/>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25" name="Arrow: Down 10">
            <a:extLst>
              <a:ext uri="{FF2B5EF4-FFF2-40B4-BE49-F238E27FC236}">
                <a16:creationId xmlns:a16="http://schemas.microsoft.com/office/drawing/2014/main" id="{CD6607A8-FC5D-05AE-BFED-F9E4EE5C4943}"/>
              </a:ext>
            </a:extLst>
          </p:cNvPr>
          <p:cNvSpPr/>
          <p:nvPr/>
        </p:nvSpPr>
        <p:spPr>
          <a:xfrm>
            <a:off x="2233291" y="296919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3</a:t>
            </a:r>
          </a:p>
        </p:txBody>
      </p:sp>
      <p:pic>
        <p:nvPicPr>
          <p:cNvPr id="9" name="Picture 8">
            <a:extLst>
              <a:ext uri="{FF2B5EF4-FFF2-40B4-BE49-F238E27FC236}">
                <a16:creationId xmlns:a16="http://schemas.microsoft.com/office/drawing/2014/main" id="{D8026E66-9D78-E74F-C0B6-B253E37F20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771" y="1769321"/>
            <a:ext cx="3429000" cy="914400"/>
          </a:xfrm>
          <a:prstGeom prst="rect">
            <a:avLst/>
          </a:prstGeom>
          <a:ln>
            <a:solidFill>
              <a:schemeClr val="tx1"/>
            </a:solidFill>
          </a:ln>
        </p:spPr>
      </p:pic>
      <p:sp>
        <p:nvSpPr>
          <p:cNvPr id="2" name="Frame 1">
            <a:extLst>
              <a:ext uri="{FF2B5EF4-FFF2-40B4-BE49-F238E27FC236}">
                <a16:creationId xmlns:a16="http://schemas.microsoft.com/office/drawing/2014/main" id="{22A478AB-3A1B-F7C4-C7D6-56FB3A17451E}"/>
              </a:ext>
            </a:extLst>
          </p:cNvPr>
          <p:cNvSpPr/>
          <p:nvPr/>
        </p:nvSpPr>
        <p:spPr>
          <a:xfrm>
            <a:off x="937059" y="1899384"/>
            <a:ext cx="1055440" cy="326365"/>
          </a:xfrm>
          <a:prstGeom prst="fram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6" name="Arrow: Down 10">
            <a:extLst>
              <a:ext uri="{FF2B5EF4-FFF2-40B4-BE49-F238E27FC236}">
                <a16:creationId xmlns:a16="http://schemas.microsoft.com/office/drawing/2014/main" id="{FE44F2E2-A2F7-6A50-5947-8EDCAABDAE74}"/>
              </a:ext>
            </a:extLst>
          </p:cNvPr>
          <p:cNvSpPr/>
          <p:nvPr/>
        </p:nvSpPr>
        <p:spPr>
          <a:xfrm>
            <a:off x="6480381" y="3000604"/>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4</a:t>
            </a:r>
          </a:p>
        </p:txBody>
      </p:sp>
      <p:pic>
        <p:nvPicPr>
          <p:cNvPr id="14" name="Picture 9" descr="A blue rectangle with white text&#10;&#10;Description automatically generated">
            <a:extLst>
              <a:ext uri="{FF2B5EF4-FFF2-40B4-BE49-F238E27FC236}">
                <a16:creationId xmlns:a16="http://schemas.microsoft.com/office/drawing/2014/main" id="{6232549B-4672-5538-81BE-DFA36A0922B2}"/>
              </a:ext>
            </a:extLst>
          </p:cNvPr>
          <p:cNvPicPr>
            <a:picLocks noChangeAspect="1"/>
          </p:cNvPicPr>
          <p:nvPr/>
        </p:nvPicPr>
        <p:blipFill>
          <a:blip r:embed="rId6"/>
          <a:stretch>
            <a:fillRect/>
          </a:stretch>
        </p:blipFill>
        <p:spPr>
          <a:xfrm>
            <a:off x="5826778" y="3400452"/>
            <a:ext cx="1792933" cy="1145125"/>
          </a:xfrm>
          <a:prstGeom prst="rect">
            <a:avLst/>
          </a:prstGeom>
        </p:spPr>
      </p:pic>
      <p:sp>
        <p:nvSpPr>
          <p:cNvPr id="8" name="Arrow: Down 10">
            <a:extLst>
              <a:ext uri="{FF2B5EF4-FFF2-40B4-BE49-F238E27FC236}">
                <a16:creationId xmlns:a16="http://schemas.microsoft.com/office/drawing/2014/main" id="{36A4503C-B4B2-56CB-B073-F866C854B5B4}"/>
              </a:ext>
            </a:extLst>
          </p:cNvPr>
          <p:cNvSpPr/>
          <p:nvPr/>
        </p:nvSpPr>
        <p:spPr>
          <a:xfrm>
            <a:off x="2233291" y="1347756"/>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1</a:t>
            </a:r>
          </a:p>
        </p:txBody>
      </p:sp>
      <p:sp>
        <p:nvSpPr>
          <p:cNvPr id="10" name="Arrow: Down 10">
            <a:extLst>
              <a:ext uri="{FF2B5EF4-FFF2-40B4-BE49-F238E27FC236}">
                <a16:creationId xmlns:a16="http://schemas.microsoft.com/office/drawing/2014/main" id="{17FA70D0-627F-40CC-C108-9D50B5E7E4C6}"/>
              </a:ext>
            </a:extLst>
          </p:cNvPr>
          <p:cNvSpPr/>
          <p:nvPr/>
        </p:nvSpPr>
        <p:spPr>
          <a:xfrm>
            <a:off x="6480381" y="1348358"/>
            <a:ext cx="480060" cy="342900"/>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514350" fontAlgn="base">
              <a:spcBef>
                <a:spcPct val="0"/>
              </a:spcBef>
              <a:spcAft>
                <a:spcPct val="0"/>
              </a:spcAft>
            </a:pPr>
            <a:r>
              <a:rPr lang="en-US" sz="1050" b="1">
                <a:solidFill>
                  <a:srgbClr val="000000"/>
                </a:solidFill>
                <a:cs typeface="Arial" panose="020B0604020202020204" pitchFamily="34" charset="0"/>
              </a:rPr>
              <a:t>2</a:t>
            </a:r>
          </a:p>
        </p:txBody>
      </p:sp>
      <p:sp>
        <p:nvSpPr>
          <p:cNvPr id="12" name="TextBox 11">
            <a:extLst>
              <a:ext uri="{FF2B5EF4-FFF2-40B4-BE49-F238E27FC236}">
                <a16:creationId xmlns:a16="http://schemas.microsoft.com/office/drawing/2014/main" id="{47F18E56-2CF1-A4AA-8ACD-FB7B88E3F6ED}"/>
              </a:ext>
            </a:extLst>
          </p:cNvPr>
          <p:cNvSpPr txBox="1"/>
          <p:nvPr/>
        </p:nvSpPr>
        <p:spPr>
          <a:xfrm>
            <a:off x="2290812" y="985358"/>
            <a:ext cx="4572001" cy="261610"/>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100">
                <a:latin typeface="+mn-lt"/>
                <a:cs typeface="Arial" panose="020B0604020202020204" pitchFamily="34" charset="0"/>
              </a:rPr>
              <a:t>Navigate to STB Website: </a:t>
            </a:r>
            <a:r>
              <a:rPr lang="en-US" sz="1100">
                <a:solidFill>
                  <a:srgbClr val="0563C1"/>
                </a:solidFill>
                <a:latin typeface="+mn-lt"/>
                <a:cs typeface="Arial" panose="020B0604020202020204" pitchFamily="34" charset="0"/>
                <a:hlinkClick r:id="rId7"/>
              </a:rPr>
              <a:t>https://www.lausd.org/testing</a:t>
            </a:r>
            <a:endParaRPr lang="en-US" sz="1100">
              <a:solidFill>
                <a:srgbClr val="0563C1"/>
              </a:solidFill>
              <a:latin typeface="+mn-lt"/>
              <a:cs typeface="Arial" panose="020B0604020202020204" pitchFamily="34" charset="0"/>
            </a:endParaRPr>
          </a:p>
        </p:txBody>
      </p:sp>
      <p:sp>
        <p:nvSpPr>
          <p:cNvPr id="19" name="Title 18">
            <a:extLst>
              <a:ext uri="{FF2B5EF4-FFF2-40B4-BE49-F238E27FC236}">
                <a16:creationId xmlns:a16="http://schemas.microsoft.com/office/drawing/2014/main" id="{E9302988-7905-77C9-B074-58BAC597E597}"/>
              </a:ext>
            </a:extLst>
          </p:cNvPr>
          <p:cNvSpPr>
            <a:spLocks noGrp="1"/>
          </p:cNvSpPr>
          <p:nvPr>
            <p:ph type="title"/>
          </p:nvPr>
        </p:nvSpPr>
        <p:spPr/>
        <p:txBody>
          <a:bodyPr/>
          <a:lstStyle/>
          <a:p>
            <a:r>
              <a:rPr lang="en-US"/>
              <a:t>Monitoring Completion of TE Moodle Training</a:t>
            </a:r>
          </a:p>
        </p:txBody>
      </p:sp>
    </p:spTree>
    <p:extLst>
      <p:ext uri="{BB962C8B-B14F-4D97-AF65-F5344CB8AC3E}">
        <p14:creationId xmlns:p14="http://schemas.microsoft.com/office/powerpoint/2010/main" val="1229675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sz="2400"/>
              <a:t>California Assessment of Student Performance and Progress (CAASPP) System</a:t>
            </a:r>
          </a:p>
        </p:txBody>
      </p:sp>
      <p:sp>
        <p:nvSpPr>
          <p:cNvPr id="6" name="Footer Placeholder 5">
            <a:extLst>
              <a:ext uri="{FF2B5EF4-FFF2-40B4-BE49-F238E27FC236}">
                <a16:creationId xmlns:a16="http://schemas.microsoft.com/office/drawing/2014/main" id="{E5E7EBE0-E474-9938-5721-963FE13BE0B6}"/>
              </a:ext>
            </a:extLst>
          </p:cNvPr>
          <p:cNvSpPr>
            <a:spLocks noGrp="1"/>
          </p:cNvSpPr>
          <p:nvPr>
            <p:ph type="ftr" sz="quarter" idx="11"/>
          </p:nvPr>
        </p:nvSpPr>
        <p:spPr/>
        <p:txBody>
          <a:bodyPr/>
          <a:lstStyle/>
          <a:p>
            <a:r>
              <a:rPr lang="en-US"/>
              <a:t>2023-24 CAASPP Fall Coordinator Training</a:t>
            </a:r>
          </a:p>
        </p:txBody>
      </p:sp>
      <p:pic>
        <p:nvPicPr>
          <p:cNvPr id="2" name="Content Placeholder 12">
            <a:extLst>
              <a:ext uri="{FF2B5EF4-FFF2-40B4-BE49-F238E27FC236}">
                <a16:creationId xmlns:a16="http://schemas.microsoft.com/office/drawing/2014/main" id="{5CBE988B-08D9-376B-DB48-9BC65C7FB05B}"/>
              </a:ext>
            </a:extLst>
          </p:cNvPr>
          <p:cNvPicPr>
            <a:picLocks noChangeAspect="1"/>
          </p:cNvPicPr>
          <p:nvPr/>
        </p:nvPicPr>
        <p:blipFill rotWithShape="1">
          <a:blip r:embed="rId3"/>
          <a:srcRect l="5555" t="9440" r="7177" b="11905"/>
          <a:stretch/>
        </p:blipFill>
        <p:spPr>
          <a:xfrm>
            <a:off x="1169470" y="1102093"/>
            <a:ext cx="7024693" cy="3368842"/>
          </a:xfrm>
          <a:prstGeom prst="rect">
            <a:avLst/>
          </a:prstGeom>
          <a:noFill/>
          <a:ln>
            <a:noFill/>
          </a:ln>
        </p:spPr>
      </p:pic>
    </p:spTree>
    <p:extLst>
      <p:ext uri="{BB962C8B-B14F-4D97-AF65-F5344CB8AC3E}">
        <p14:creationId xmlns:p14="http://schemas.microsoft.com/office/powerpoint/2010/main" val="8558224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9743-5402-8290-DF84-8BE3BFAC5E1C}"/>
              </a:ext>
            </a:extLst>
          </p:cNvPr>
          <p:cNvSpPr>
            <a:spLocks noGrp="1"/>
          </p:cNvSpPr>
          <p:nvPr>
            <p:ph type="title"/>
          </p:nvPr>
        </p:nvSpPr>
        <p:spPr>
          <a:xfrm>
            <a:off x="41374" y="150"/>
            <a:ext cx="9011185" cy="773400"/>
          </a:xfrm>
        </p:spPr>
        <p:txBody>
          <a:bodyPr/>
          <a:lstStyle/>
          <a:p>
            <a:r>
              <a:rPr lang="en-US"/>
              <a:t>Monitoring Completion of TE Moodle Training</a:t>
            </a:r>
          </a:p>
        </p:txBody>
      </p:sp>
      <p:sp>
        <p:nvSpPr>
          <p:cNvPr id="3" name="Text Placeholder 2">
            <a:extLst>
              <a:ext uri="{FF2B5EF4-FFF2-40B4-BE49-F238E27FC236}">
                <a16:creationId xmlns:a16="http://schemas.microsoft.com/office/drawing/2014/main" id="{89102F01-3BFF-13F2-9841-9ABD006D7A6E}"/>
              </a:ext>
            </a:extLst>
          </p:cNvPr>
          <p:cNvSpPr>
            <a:spLocks noGrp="1"/>
          </p:cNvSpPr>
          <p:nvPr>
            <p:ph type="body" idx="13"/>
          </p:nvPr>
        </p:nvSpPr>
        <p:spPr/>
        <p:txBody>
          <a:bodyPr/>
          <a:lstStyle/>
          <a:p>
            <a:pPr marL="596900" indent="-457200">
              <a:buFont typeface="+mj-lt"/>
              <a:buAutoNum type="arabicPeriod"/>
            </a:pPr>
            <a:r>
              <a:rPr lang="en-US"/>
              <a:t>A list of individuals who have completed the CAA for Science Moodle Training will be listed below the Moodle Key table 1-2 business days after the training was completed.</a:t>
            </a:r>
          </a:p>
          <a:p>
            <a:pPr marL="596900" indent="-457200">
              <a:buFont typeface="+mj-lt"/>
              <a:buAutoNum type="arabicPeriod"/>
            </a:pPr>
            <a:r>
              <a:rPr lang="en-US"/>
              <a:t>Coordinators must also collect and maintain a hard copy of the CAA for Science Moodle Certificate of Completion.</a:t>
            </a:r>
          </a:p>
        </p:txBody>
      </p:sp>
      <p:sp>
        <p:nvSpPr>
          <p:cNvPr id="4" name="Footer Placeholder 3">
            <a:extLst>
              <a:ext uri="{FF2B5EF4-FFF2-40B4-BE49-F238E27FC236}">
                <a16:creationId xmlns:a16="http://schemas.microsoft.com/office/drawing/2014/main" id="{9D11DD68-E00D-7A04-6C35-4A2078CA0A85}"/>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50227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F671-4D7B-67E8-0EA3-9C924111929C}"/>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97A9227C-1C74-DA9B-90EB-4CD106F050BF}"/>
              </a:ext>
            </a:extLst>
          </p:cNvPr>
          <p:cNvSpPr>
            <a:spLocks noGrp="1"/>
          </p:cNvSpPr>
          <p:nvPr>
            <p:ph type="body" idx="13"/>
          </p:nvPr>
        </p:nvSpPr>
        <p:spPr/>
        <p:txBody>
          <a:bodyPr/>
          <a:lstStyle/>
          <a:p>
            <a:pPr marL="596900" indent="-457200">
              <a:buFont typeface="+mj-lt"/>
              <a:buAutoNum type="arabicPeriod"/>
            </a:pPr>
            <a:r>
              <a:rPr lang="en-US"/>
              <a:t>Verify TEs have completed their Security Requirements.</a:t>
            </a:r>
          </a:p>
          <a:p>
            <a:pPr marL="596900" indent="-457200">
              <a:buFont typeface="+mj-lt"/>
              <a:buAutoNum type="arabicPeriod"/>
            </a:pPr>
            <a:r>
              <a:rPr lang="en-US"/>
              <a:t>Verify Moodle completion before creating TOMS accounts.</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F804605C-F832-419E-7773-870FC7D702CC}"/>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765182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771DDA6-4EE4-8B91-03A4-F4B8F9E4EDC6}"/>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6018241-F374-7993-6281-C4E404FA9782}"/>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California Alternate Assessment</a:t>
            </a:r>
          </a:p>
          <a:p>
            <a:r>
              <a:rPr lang="en-US">
                <a:latin typeface="Poppins"/>
                <a:cs typeface="Poppins"/>
              </a:rPr>
              <a:t>For Science</a:t>
            </a:r>
          </a:p>
        </p:txBody>
      </p:sp>
      <p:sp>
        <p:nvSpPr>
          <p:cNvPr id="6" name="Text Placeholder 2">
            <a:extLst>
              <a:ext uri="{FF2B5EF4-FFF2-40B4-BE49-F238E27FC236}">
                <a16:creationId xmlns:a16="http://schemas.microsoft.com/office/drawing/2014/main" id="{CC4FD278-E50F-221E-613C-E46CFC76F1A8}"/>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Preparing for Test Administration</a:t>
            </a:r>
          </a:p>
        </p:txBody>
      </p:sp>
    </p:spTree>
    <p:extLst>
      <p:ext uri="{BB962C8B-B14F-4D97-AF65-F5344CB8AC3E}">
        <p14:creationId xmlns:p14="http://schemas.microsoft.com/office/powerpoint/2010/main" val="4203765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F6FC-566C-6348-A369-2161200C1ADF}"/>
              </a:ext>
            </a:extLst>
          </p:cNvPr>
          <p:cNvSpPr>
            <a:spLocks noGrp="1"/>
          </p:cNvSpPr>
          <p:nvPr>
            <p:ph type="title"/>
          </p:nvPr>
        </p:nvSpPr>
        <p:spPr/>
        <p:txBody>
          <a:bodyPr/>
          <a:lstStyle/>
          <a:p>
            <a:r>
              <a:rPr lang="en-US"/>
              <a:t>CAA For Science Overview</a:t>
            </a:r>
          </a:p>
        </p:txBody>
      </p:sp>
      <p:sp>
        <p:nvSpPr>
          <p:cNvPr id="3" name="Text Placeholder 2">
            <a:extLst>
              <a:ext uri="{FF2B5EF4-FFF2-40B4-BE49-F238E27FC236}">
                <a16:creationId xmlns:a16="http://schemas.microsoft.com/office/drawing/2014/main" id="{732D7121-3BCB-07CD-455C-A628180D31E1}"/>
              </a:ext>
            </a:extLst>
          </p:cNvPr>
          <p:cNvSpPr>
            <a:spLocks noGrp="1"/>
          </p:cNvSpPr>
          <p:nvPr>
            <p:ph type="body" idx="13"/>
          </p:nvPr>
        </p:nvSpPr>
        <p:spPr/>
        <p:txBody>
          <a:bodyPr>
            <a:normAutofit fontScale="92500"/>
          </a:bodyPr>
          <a:lstStyle/>
          <a:p>
            <a:r>
              <a:rPr lang="en-US"/>
              <a:t>The CAA for Science is administered as four separate embedded performance tasks (PTs) that are integrated into each student's instruction. </a:t>
            </a:r>
          </a:p>
          <a:p>
            <a:pPr lvl="1"/>
            <a:r>
              <a:rPr lang="en-US"/>
              <a:t>Each PT contains ten test questions specific to one of the three science domains (Earth and Space Sciences, Life Sciences, and Physical Sciences).</a:t>
            </a:r>
          </a:p>
          <a:p>
            <a:r>
              <a:rPr lang="en-US"/>
              <a:t>Each PT is administered to the student in a one-on-one setting by a trained test examiner who is familiar with the student. </a:t>
            </a:r>
          </a:p>
          <a:p>
            <a:r>
              <a:rPr lang="en-US"/>
              <a:t>Each PT should be administered shortly after the student has received instruction on the related science content. </a:t>
            </a:r>
          </a:p>
          <a:p>
            <a:r>
              <a:rPr lang="en-US"/>
              <a:t>Test examiners (TEs) administer the four embedded PTs in any order, at any time, throughout the year. </a:t>
            </a:r>
          </a:p>
          <a:p>
            <a:endParaRPr lang="en-US"/>
          </a:p>
        </p:txBody>
      </p:sp>
      <p:sp>
        <p:nvSpPr>
          <p:cNvPr id="4" name="Footer Placeholder 3">
            <a:extLst>
              <a:ext uri="{FF2B5EF4-FFF2-40B4-BE49-F238E27FC236}">
                <a16:creationId xmlns:a16="http://schemas.microsoft.com/office/drawing/2014/main" id="{F629CD8E-A2BA-016A-BCC9-28D724C4456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706248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0BE4E-A584-BA4E-B540-4C01D77D06B4}"/>
              </a:ext>
            </a:extLst>
          </p:cNvPr>
          <p:cNvSpPr>
            <a:spLocks noGrp="1"/>
          </p:cNvSpPr>
          <p:nvPr>
            <p:ph type="title"/>
          </p:nvPr>
        </p:nvSpPr>
        <p:spPr/>
        <p:txBody>
          <a:bodyPr>
            <a:noAutofit/>
          </a:bodyPr>
          <a:lstStyle/>
          <a:p>
            <a:r>
              <a:rPr lang="en-US"/>
              <a:t>CAA For Science Form Assignments</a:t>
            </a:r>
          </a:p>
        </p:txBody>
      </p:sp>
      <p:sp>
        <p:nvSpPr>
          <p:cNvPr id="5" name="Text Placeholder 4">
            <a:extLst>
              <a:ext uri="{FF2B5EF4-FFF2-40B4-BE49-F238E27FC236}">
                <a16:creationId xmlns:a16="http://schemas.microsoft.com/office/drawing/2014/main" id="{8D1DA228-E5D8-FB45-3C44-89033C5EDE74}"/>
              </a:ext>
            </a:extLst>
          </p:cNvPr>
          <p:cNvSpPr>
            <a:spLocks noGrp="1"/>
          </p:cNvSpPr>
          <p:nvPr>
            <p:ph type="body" idx="13"/>
          </p:nvPr>
        </p:nvSpPr>
        <p:spPr/>
        <p:txBody>
          <a:bodyPr/>
          <a:lstStyle/>
          <a:p>
            <a:r>
              <a:rPr lang="en-US" sz="1800">
                <a:latin typeface="Poppins"/>
                <a:cs typeface="Poppins"/>
              </a:rPr>
              <a:t>Schools have been assigned a Form Assignment for CAA for Science administration.</a:t>
            </a:r>
          </a:p>
          <a:p>
            <a:r>
              <a:rPr lang="en-US" sz="1800">
                <a:latin typeface="Poppins"/>
                <a:cs typeface="Poppins"/>
              </a:rPr>
              <a:t>TEs need to know the school’s </a:t>
            </a:r>
            <a:r>
              <a:rPr lang="en-US" sz="1800">
                <a:latin typeface="Poppins"/>
                <a:cs typeface="Poppins"/>
                <a:hlinkClick r:id="rId3"/>
              </a:rPr>
              <a:t>2023-24 Form Assignment</a:t>
            </a:r>
            <a:r>
              <a:rPr lang="en-US" sz="1800">
                <a:latin typeface="Poppins"/>
                <a:cs typeface="Poppins"/>
              </a:rPr>
              <a:t> to download the correct Direction for Administration (DFA). </a:t>
            </a:r>
          </a:p>
          <a:p>
            <a:pPr lvl="1"/>
            <a:r>
              <a:rPr lang="en-US" sz="1600">
                <a:latin typeface="Poppins"/>
                <a:cs typeface="Calibri"/>
              </a:rPr>
              <a:t>If students started a CAA for Science PT at another school and did not complete it, the current school needs to use the previous school’s form assignment DFA when testing the students. </a:t>
            </a:r>
            <a:endParaRPr lang="en-US" sz="1600">
              <a:latin typeface="Poppins"/>
            </a:endParaRPr>
          </a:p>
          <a:p>
            <a:endParaRPr lang="en-US" sz="1800"/>
          </a:p>
        </p:txBody>
      </p:sp>
      <p:pic>
        <p:nvPicPr>
          <p:cNvPr id="2" name="Picture 1" descr="A close-up of a document&#10;&#10;Description automatically generated">
            <a:extLst>
              <a:ext uri="{FF2B5EF4-FFF2-40B4-BE49-F238E27FC236}">
                <a16:creationId xmlns:a16="http://schemas.microsoft.com/office/drawing/2014/main" id="{44045ACD-3D07-370D-00A2-0E406FF86CFD}"/>
              </a:ext>
            </a:extLst>
          </p:cNvPr>
          <p:cNvPicPr>
            <a:picLocks noChangeAspect="1"/>
          </p:cNvPicPr>
          <p:nvPr/>
        </p:nvPicPr>
        <p:blipFill>
          <a:blip r:embed="rId4"/>
          <a:stretch>
            <a:fillRect/>
          </a:stretch>
        </p:blipFill>
        <p:spPr>
          <a:xfrm>
            <a:off x="1699146" y="2955483"/>
            <a:ext cx="5737177" cy="1748842"/>
          </a:xfrm>
          <a:prstGeom prst="rect">
            <a:avLst/>
          </a:prstGeom>
        </p:spPr>
      </p:pic>
      <p:sp>
        <p:nvSpPr>
          <p:cNvPr id="3" name="Footer Placeholder 2">
            <a:extLst>
              <a:ext uri="{FF2B5EF4-FFF2-40B4-BE49-F238E27FC236}">
                <a16:creationId xmlns:a16="http://schemas.microsoft.com/office/drawing/2014/main" id="{B539B6F3-77C3-BF54-A688-4851B770C33F}"/>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4244392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2693-966C-AB32-B8F7-97099D8E94BE}"/>
              </a:ext>
            </a:extLst>
          </p:cNvPr>
          <p:cNvSpPr>
            <a:spLocks noGrp="1"/>
          </p:cNvSpPr>
          <p:nvPr>
            <p:ph type="title"/>
          </p:nvPr>
        </p:nvSpPr>
        <p:spPr>
          <a:xfrm>
            <a:off x="41375" y="150"/>
            <a:ext cx="8938996" cy="773400"/>
          </a:xfrm>
        </p:spPr>
        <p:txBody>
          <a:bodyPr/>
          <a:lstStyle/>
          <a:p>
            <a:r>
              <a:rPr lang="en-US">
                <a:latin typeface="Poppins" panose="00000500000000000000" pitchFamily="2" charset="0"/>
                <a:cs typeface="Poppins" panose="00000500000000000000" pitchFamily="2" charset="0"/>
              </a:rPr>
              <a:t>CAA Preparing for Test Administration (PFAs)</a:t>
            </a:r>
          </a:p>
        </p:txBody>
      </p:sp>
      <p:sp>
        <p:nvSpPr>
          <p:cNvPr id="3" name="Text Placeholder 2">
            <a:extLst>
              <a:ext uri="{FF2B5EF4-FFF2-40B4-BE49-F238E27FC236}">
                <a16:creationId xmlns:a16="http://schemas.microsoft.com/office/drawing/2014/main" id="{0C97C8BE-8C83-1521-2E6D-4CA064978D44}"/>
              </a:ext>
            </a:extLst>
          </p:cNvPr>
          <p:cNvSpPr>
            <a:spLocks noGrp="1"/>
          </p:cNvSpPr>
          <p:nvPr>
            <p:ph type="body" idx="13"/>
          </p:nvPr>
        </p:nvSpPr>
        <p:spPr/>
        <p:txBody>
          <a:bodyPr/>
          <a:lstStyle/>
          <a:p>
            <a:pPr>
              <a:lnSpc>
                <a:spcPct val="120000"/>
              </a:lnSpc>
            </a:pPr>
            <a:r>
              <a:rPr lang="en-US" sz="1800">
                <a:latin typeface="Poppins"/>
                <a:cs typeface="Arial"/>
              </a:rPr>
              <a:t>The Preparing for Administration (PFA) document is a new nonsecure document and should be used </a:t>
            </a:r>
            <a:r>
              <a:rPr lang="en-US" sz="1800" b="1">
                <a:latin typeface="Poppins"/>
                <a:cs typeface="Arial"/>
              </a:rPr>
              <a:t>PRIOR</a:t>
            </a:r>
            <a:r>
              <a:rPr lang="en-US" sz="1800">
                <a:latin typeface="Poppins"/>
                <a:cs typeface="Arial"/>
              </a:rPr>
              <a:t> to test administration.</a:t>
            </a:r>
          </a:p>
          <a:p>
            <a:pPr lvl="1">
              <a:lnSpc>
                <a:spcPct val="120000"/>
              </a:lnSpc>
            </a:pPr>
            <a:r>
              <a:rPr lang="en-US" sz="1600">
                <a:latin typeface="Poppins"/>
                <a:cs typeface="Arial"/>
              </a:rPr>
              <a:t>Prepares TEs for test administration and allows them to become familiar with testing guidelines. </a:t>
            </a:r>
          </a:p>
          <a:p>
            <a:pPr lvl="1">
              <a:lnSpc>
                <a:spcPct val="120000"/>
              </a:lnSpc>
            </a:pPr>
            <a:r>
              <a:rPr lang="en-US" sz="1600">
                <a:latin typeface="Poppins"/>
                <a:cs typeface="Arial"/>
              </a:rPr>
              <a:t>Contains the planning and preparation content previously found in the DFA.</a:t>
            </a:r>
          </a:p>
          <a:p>
            <a:pPr lvl="1">
              <a:lnSpc>
                <a:spcPct val="120000"/>
              </a:lnSpc>
            </a:pPr>
            <a:r>
              <a:rPr lang="en-US" sz="1600">
                <a:latin typeface="Poppins"/>
                <a:cs typeface="Arial"/>
              </a:rPr>
              <a:t>Does not contain secure questions</a:t>
            </a:r>
          </a:p>
          <a:p>
            <a:pPr>
              <a:lnSpc>
                <a:spcPct val="120000"/>
              </a:lnSpc>
            </a:pPr>
            <a:r>
              <a:rPr lang="en-US" sz="1800">
                <a:latin typeface="Poppins"/>
                <a:cs typeface="Arial"/>
              </a:rPr>
              <a:t>PFAs are posted in the CAA web page on the CAASPP homepage. </a:t>
            </a:r>
          </a:p>
          <a:p>
            <a:pPr lvl="1">
              <a:lnSpc>
                <a:spcPct val="120000"/>
              </a:lnSpc>
            </a:pPr>
            <a:r>
              <a:rPr lang="en-US" sz="1600">
                <a:latin typeface="Poppins"/>
                <a:ea typeface="+mn-lt"/>
                <a:cs typeface="+mn-lt"/>
                <a:hlinkClick r:id="rId2"/>
              </a:rPr>
              <a:t>CAA PFA</a:t>
            </a:r>
            <a:r>
              <a:rPr lang="en-US" sz="1600">
                <a:latin typeface="Poppins"/>
                <a:ea typeface="+mn-lt"/>
                <a:cs typeface="+mn-lt"/>
              </a:rPr>
              <a:t> </a:t>
            </a:r>
            <a:endParaRPr lang="en-US" sz="1600">
              <a:latin typeface="Poppins"/>
            </a:endParaRPr>
          </a:p>
        </p:txBody>
      </p:sp>
      <p:sp>
        <p:nvSpPr>
          <p:cNvPr id="4" name="Footer Placeholder 3">
            <a:extLst>
              <a:ext uri="{FF2B5EF4-FFF2-40B4-BE49-F238E27FC236}">
                <a16:creationId xmlns:a16="http://schemas.microsoft.com/office/drawing/2014/main" id="{6E35F8EA-4688-8D41-9CDC-9B41E6EE2A28}"/>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813385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CAASPP Fall Coordinator Training</a:t>
            </a:r>
          </a:p>
        </p:txBody>
      </p:sp>
      <p:sp>
        <p:nvSpPr>
          <p:cNvPr id="3" name="Rectangle 2"/>
          <p:cNvSpPr/>
          <p:nvPr/>
        </p:nvSpPr>
        <p:spPr>
          <a:xfrm>
            <a:off x="83127" y="869241"/>
            <a:ext cx="8891004" cy="461665"/>
          </a:xfrm>
          <a:prstGeom prst="rect">
            <a:avLst/>
          </a:prstGeom>
        </p:spPr>
        <p:txBody>
          <a:bodyPr wrap="square" lIns="91440" tIns="45720" rIns="91440" bIns="45720" anchor="t">
            <a:spAutoFit/>
          </a:bodyPr>
          <a:lstStyle/>
          <a:p>
            <a:pPr algn="ctr"/>
            <a:r>
              <a:rPr lang="en-US" sz="2400" err="1">
                <a:solidFill>
                  <a:schemeClr val="tx1"/>
                </a:solidFill>
                <a:latin typeface="Poppins"/>
                <a:ea typeface="Tahoma"/>
                <a:cs typeface="Poppins"/>
              </a:rPr>
              <a:t>Acessible</a:t>
            </a:r>
            <a:r>
              <a:rPr lang="en-US" sz="2400">
                <a:solidFill>
                  <a:schemeClr val="tx1"/>
                </a:solidFill>
                <a:latin typeface="Poppins"/>
                <a:ea typeface="Tahoma"/>
                <a:cs typeface="Poppins"/>
              </a:rPr>
              <a:t> through the caaspp.org homepage</a:t>
            </a:r>
            <a:endParaRPr lang="en-US" sz="2400">
              <a:solidFill>
                <a:schemeClr val="tx1"/>
              </a:solidFill>
              <a:latin typeface="Poppins" panose="020B0604020202020204" charset="0"/>
              <a:ea typeface="Tahoma" panose="020B0604030504040204" pitchFamily="34" charset="0"/>
              <a:cs typeface="Poppins" panose="020B0604020202020204" charset="0"/>
            </a:endParaRPr>
          </a:p>
        </p:txBody>
      </p:sp>
      <p:sp>
        <p:nvSpPr>
          <p:cNvPr id="6" name="Rectangle 5"/>
          <p:cNvSpPr/>
          <p:nvPr/>
        </p:nvSpPr>
        <p:spPr>
          <a:xfrm>
            <a:off x="3394915" y="3114386"/>
            <a:ext cx="336371" cy="8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descr="Picture of a computer" title="Picture of a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879" y="1368524"/>
            <a:ext cx="6372524" cy="3383757"/>
          </a:xfrm>
          <a:prstGeom prst="rect">
            <a:avLst/>
          </a:prstGeom>
          <a:ln>
            <a:noFill/>
          </a:ln>
          <a:effectLst>
            <a:outerShdw blurRad="292100" dist="139700" dir="2700000" algn="tl" rotWithShape="0">
              <a:srgbClr val="333333">
                <a:alpha val="65000"/>
              </a:srgbClr>
            </a:outerShdw>
          </a:effectLst>
        </p:spPr>
      </p:pic>
      <p:pic>
        <p:nvPicPr>
          <p:cNvPr id="11" name="Picture Placeholder 12" descr="Picture of the practice and training tests portal and for graphic purposes it shows up in the screen of the computer graphic" title="Picture of the practice and training tests porta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197" y="1653556"/>
            <a:ext cx="3536330" cy="2472668"/>
          </a:xfrm>
          <a:prstGeom prst="rect">
            <a:avLst/>
          </a:prstGeom>
        </p:spPr>
      </p:pic>
      <p:pic>
        <p:nvPicPr>
          <p:cNvPr id="12" name="Picture Placeholder 24" descr="Picture of the tab to select for Grade 5 physical science practice test as an example. " title="Picture of the tab to select for Grade 5 physical science practice test as an example. "/>
          <p:cNvPicPr>
            <a:picLocks noChangeAspect="1"/>
          </p:cNvPicPr>
          <p:nvPr/>
        </p:nvPicPr>
        <p:blipFill rotWithShape="1">
          <a:blip r:embed="rId5">
            <a:extLst>
              <a:ext uri="{28A0092B-C50C-407E-A947-70E740481C1C}">
                <a14:useLocalDpi xmlns:a14="http://schemas.microsoft.com/office/drawing/2010/main" val="0"/>
              </a:ext>
            </a:extLst>
          </a:blip>
          <a:srcRect r="7614"/>
          <a:stretch/>
        </p:blipFill>
        <p:spPr>
          <a:xfrm>
            <a:off x="6195685" y="1861795"/>
            <a:ext cx="2560320" cy="582330"/>
          </a:xfrm>
          <a:prstGeom prst="rect">
            <a:avLst/>
          </a:prstGeom>
        </p:spPr>
      </p:pic>
      <p:pic>
        <p:nvPicPr>
          <p:cNvPr id="9" name="Picture Placeholder 25" descr="Picture of the tab to select for Grade 5 training test as an example. " title="Picture of the tab to select for Grade 5 training test as an example.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685" y="2937395"/>
            <a:ext cx="2560320" cy="668095"/>
          </a:xfrm>
          <a:prstGeom prst="rect">
            <a:avLst/>
          </a:prstGeom>
        </p:spPr>
      </p:pic>
      <p:sp>
        <p:nvSpPr>
          <p:cNvPr id="7" name="Title 6">
            <a:extLst>
              <a:ext uri="{FF2B5EF4-FFF2-40B4-BE49-F238E27FC236}">
                <a16:creationId xmlns:a16="http://schemas.microsoft.com/office/drawing/2014/main" id="{B7DAA6AA-D4A4-5069-AD03-7E5F4EBCDD5D}"/>
              </a:ext>
            </a:extLst>
          </p:cNvPr>
          <p:cNvSpPr>
            <a:spLocks noGrp="1"/>
          </p:cNvSpPr>
          <p:nvPr>
            <p:ph type="title"/>
          </p:nvPr>
        </p:nvSpPr>
        <p:spPr/>
        <p:txBody>
          <a:bodyPr/>
          <a:lstStyle/>
          <a:p>
            <a:r>
              <a:rPr lang="en-US"/>
              <a:t>CAA Training and Practice Tests</a:t>
            </a:r>
          </a:p>
        </p:txBody>
      </p:sp>
    </p:spTree>
    <p:extLst>
      <p:ext uri="{BB962C8B-B14F-4D97-AF65-F5344CB8AC3E}">
        <p14:creationId xmlns:p14="http://schemas.microsoft.com/office/powerpoint/2010/main" val="1171542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a:xfrm>
            <a:off x="311700" y="942742"/>
            <a:ext cx="8520600" cy="3704559"/>
          </a:xfrm>
        </p:spPr>
        <p:txBody>
          <a:bodyPr spcFirstLastPara="1" wrap="square" lIns="68580" tIns="34290" rIns="68580" bIns="34290" anchor="t" anchorCtr="0">
            <a:noAutofit/>
          </a:bodyPr>
          <a:lstStyle/>
          <a:p>
            <a:pPr marL="139700" indent="0">
              <a:buNone/>
            </a:pPr>
            <a:r>
              <a:rPr lang="en-US" sz="1800">
                <a:latin typeface="Poppins"/>
                <a:ea typeface="Tahoma"/>
                <a:cs typeface="Poppins"/>
              </a:rPr>
              <a:t>The </a:t>
            </a:r>
            <a:r>
              <a:rPr lang="en-US" sz="1800">
                <a:latin typeface="Poppins"/>
                <a:ea typeface="Tahoma"/>
                <a:cs typeface="Poppins"/>
                <a:hlinkClick r:id="rId3"/>
              </a:rPr>
              <a:t>Administration Planning Guide</a:t>
            </a:r>
            <a:r>
              <a:rPr lang="en-US" sz="1800">
                <a:latin typeface="Poppins"/>
                <a:ea typeface="Tahoma"/>
                <a:cs typeface="Poppins"/>
              </a:rPr>
              <a:t> provide guidance on embedding the assessment into the instructional calendar. </a:t>
            </a:r>
          </a:p>
          <a:p>
            <a:pPr lvl="1"/>
            <a:r>
              <a:rPr lang="en-US" sz="1600">
                <a:latin typeface="Poppins"/>
                <a:ea typeface="Tahoma"/>
                <a:cs typeface="Poppins"/>
              </a:rPr>
              <a:t>Organized by Form Number and grade level</a:t>
            </a:r>
            <a:endParaRPr lang="en-US" sz="1600">
              <a:ea typeface="Tahoma"/>
            </a:endParaRPr>
          </a:p>
        </p:txBody>
      </p:sp>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CAASPP Fall Coordinator Training</a:t>
            </a:r>
          </a:p>
        </p:txBody>
      </p:sp>
      <p:pic>
        <p:nvPicPr>
          <p:cNvPr id="4" name="Content Placeholder 3" descr="Blue decorative graphic only." title="Blue decorative graphic only.">
            <a:extLst>
              <a:ext uri="{FF2B5EF4-FFF2-40B4-BE49-F238E27FC236}">
                <a16:creationId xmlns:a16="http://schemas.microsoft.com/office/drawing/2014/main" id="{1D3923AF-C988-6063-FA58-01B412B2CA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709" y="2010881"/>
            <a:ext cx="6405705" cy="2677095"/>
          </a:xfrm>
          <a:prstGeom prst="rect">
            <a:avLst/>
          </a:prstGeom>
        </p:spPr>
      </p:pic>
      <p:pic>
        <p:nvPicPr>
          <p:cNvPr id="7" name="Content Placeholder 6" descr="A schedule planner template for a student&#10;&#10;Description automatically generated">
            <a:extLst>
              <a:ext uri="{FF2B5EF4-FFF2-40B4-BE49-F238E27FC236}">
                <a16:creationId xmlns:a16="http://schemas.microsoft.com/office/drawing/2014/main" id="{2C0CE34C-BD60-A464-A1A8-15024BBFEF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61448" y="2029796"/>
            <a:ext cx="1927593" cy="2511012"/>
          </a:xfrm>
          <a:prstGeom prst="rect">
            <a:avLst/>
          </a:prstGeom>
          <a:noFill/>
          <a:ln>
            <a:noFill/>
          </a:ln>
        </p:spPr>
      </p:pic>
      <p:pic>
        <p:nvPicPr>
          <p:cNvPr id="6" name="Picture 5" descr="A white and green cover with black text&#10;&#10;Description automatically generated">
            <a:extLst>
              <a:ext uri="{FF2B5EF4-FFF2-40B4-BE49-F238E27FC236}">
                <a16:creationId xmlns:a16="http://schemas.microsoft.com/office/drawing/2014/main" id="{29B9D43A-5E3F-CE74-8B8E-BAC4C6024EB3}"/>
              </a:ext>
            </a:extLst>
          </p:cNvPr>
          <p:cNvPicPr>
            <a:picLocks noChangeAspect="1"/>
          </p:cNvPicPr>
          <p:nvPr/>
        </p:nvPicPr>
        <p:blipFill>
          <a:blip r:embed="rId6"/>
          <a:stretch>
            <a:fillRect/>
          </a:stretch>
        </p:blipFill>
        <p:spPr>
          <a:xfrm>
            <a:off x="3683350" y="2796119"/>
            <a:ext cx="1344901" cy="1742743"/>
          </a:xfrm>
          <a:prstGeom prst="rect">
            <a:avLst/>
          </a:prstGeom>
          <a:ln>
            <a:solidFill>
              <a:schemeClr val="tx1"/>
            </a:solidFill>
          </a:ln>
        </p:spPr>
      </p:pic>
      <p:sp>
        <p:nvSpPr>
          <p:cNvPr id="8" name="Title 7">
            <a:extLst>
              <a:ext uri="{FF2B5EF4-FFF2-40B4-BE49-F238E27FC236}">
                <a16:creationId xmlns:a16="http://schemas.microsoft.com/office/drawing/2014/main" id="{788877E7-665F-C124-BADE-7F94CE559353}"/>
              </a:ext>
            </a:extLst>
          </p:cNvPr>
          <p:cNvSpPr>
            <a:spLocks noGrp="1"/>
          </p:cNvSpPr>
          <p:nvPr>
            <p:ph type="title"/>
          </p:nvPr>
        </p:nvSpPr>
        <p:spPr/>
        <p:txBody>
          <a:bodyPr/>
          <a:lstStyle/>
          <a:p>
            <a:r>
              <a:rPr lang="en-US"/>
              <a:t>CAA For Science Preparation</a:t>
            </a:r>
          </a:p>
        </p:txBody>
      </p:sp>
    </p:spTree>
    <p:extLst>
      <p:ext uri="{BB962C8B-B14F-4D97-AF65-F5344CB8AC3E}">
        <p14:creationId xmlns:p14="http://schemas.microsoft.com/office/powerpoint/2010/main" val="1144475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CAASPP Fall Coordinator Training</a:t>
            </a:r>
          </a:p>
        </p:txBody>
      </p:sp>
      <p:sp>
        <p:nvSpPr>
          <p:cNvPr id="6" name="Rectangle 5"/>
          <p:cNvSpPr/>
          <p:nvPr/>
        </p:nvSpPr>
        <p:spPr>
          <a:xfrm>
            <a:off x="3394915" y="3114386"/>
            <a:ext cx="336371" cy="8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3" descr="Picture of a computer" title="Picture of a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522" y="1167696"/>
            <a:ext cx="3892581" cy="3527187"/>
          </a:xfrm>
          <a:prstGeom prst="rect">
            <a:avLst/>
          </a:prstGeom>
        </p:spPr>
      </p:pic>
      <p:sp>
        <p:nvSpPr>
          <p:cNvPr id="13" name="Content Placeholder 13"/>
          <p:cNvSpPr txBox="1">
            <a:spLocks/>
          </p:cNvSpPr>
          <p:nvPr/>
        </p:nvSpPr>
        <p:spPr>
          <a:xfrm>
            <a:off x="5439924" y="1637540"/>
            <a:ext cx="3335619" cy="1841876"/>
          </a:xfrm>
        </p:spPr>
        <p:txBody>
          <a:bodyPr lIns="91440" tIns="45720" rIns="91440" bIns="4572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3550" indent="-463550">
              <a:spcAft>
                <a:spcPts val="400"/>
              </a:spcAft>
              <a:buFont typeface="Wingdings" panose="05000000000000000000" pitchFamily="2" charset="2"/>
              <a:buChar char="§"/>
            </a:pPr>
            <a:r>
              <a:rPr lang="en-US">
                <a:solidFill>
                  <a:schemeClr val="bg1"/>
                </a:solidFill>
                <a:hlinkClick r:id="rId4">
                  <a:extLst>
                    <a:ext uri="{A12FA001-AC4F-418D-AE19-62706E023703}">
                      <ahyp:hlinkClr xmlns:ahyp="http://schemas.microsoft.com/office/drawing/2018/hyperlinkcolor" val="tx"/>
                    </a:ext>
                  </a:extLst>
                </a:hlinkClick>
              </a:rPr>
              <a:t>Planning Guides</a:t>
            </a:r>
            <a:endParaRPr lang="en-US">
              <a:solidFill>
                <a:schemeClr val="bg1"/>
              </a:solidFill>
            </a:endParaRPr>
          </a:p>
          <a:p>
            <a:pPr marL="463550" indent="-463550">
              <a:spcAft>
                <a:spcPts val="400"/>
              </a:spcAft>
              <a:buFont typeface="Wingdings" panose="05000000000000000000" pitchFamily="2" charset="2"/>
              <a:buChar char="§"/>
            </a:pPr>
            <a:endParaRPr lang="en-US" sz="600">
              <a:solidFill>
                <a:schemeClr val="bg1"/>
              </a:solidFill>
            </a:endParaRPr>
          </a:p>
          <a:p>
            <a:pPr marL="463550" indent="-463550">
              <a:spcAft>
                <a:spcPts val="400"/>
              </a:spcAft>
              <a:buFont typeface="Wingdings" panose="05000000000000000000" pitchFamily="2" charset="2"/>
              <a:buChar char="§"/>
            </a:pPr>
            <a:r>
              <a:rPr lang="en-US">
                <a:solidFill>
                  <a:schemeClr val="bg1"/>
                </a:solidFill>
                <a:hlinkClick r:id="rId5">
                  <a:extLst>
                    <a:ext uri="{A12FA001-AC4F-418D-AE19-62706E023703}">
                      <ahyp:hlinkClr xmlns:ahyp="http://schemas.microsoft.com/office/drawing/2018/hyperlinkcolor" val="tx"/>
                    </a:ext>
                  </a:extLst>
                </a:hlinkClick>
              </a:rPr>
              <a:t>Resources and Training Materials</a:t>
            </a:r>
            <a:endParaRPr lang="en-US">
              <a:solidFill>
                <a:schemeClr val="bg1"/>
              </a:solidFill>
            </a:endParaRPr>
          </a:p>
          <a:p>
            <a:pPr marL="463550" indent="-463550">
              <a:spcAft>
                <a:spcPts val="400"/>
              </a:spcAft>
              <a:buFont typeface="Wingdings" panose="05000000000000000000" pitchFamily="2" charset="2"/>
              <a:buChar char="§"/>
            </a:pPr>
            <a:r>
              <a:rPr lang="en-US">
                <a:solidFill>
                  <a:schemeClr val="bg1"/>
                </a:solidFill>
                <a:hlinkClick r:id="rId6">
                  <a:extLst>
                    <a:ext uri="{A12FA001-AC4F-418D-AE19-62706E023703}">
                      <ahyp:hlinkClr xmlns:ahyp="http://schemas.microsoft.com/office/drawing/2018/hyperlinkcolor" val="tx"/>
                    </a:ext>
                  </a:extLst>
                </a:hlinkClick>
              </a:rPr>
              <a:t>Tips for Administering the CAA for Science</a:t>
            </a:r>
            <a:endParaRPr lang="en-US">
              <a:solidFill>
                <a:schemeClr val="bg1"/>
              </a:solidFill>
            </a:endParaRPr>
          </a:p>
          <a:p>
            <a:pPr marL="463550" indent="-463550">
              <a:spcAft>
                <a:spcPts val="400"/>
              </a:spcAft>
              <a:buFont typeface="Wingdings" panose="05000000000000000000" pitchFamily="2" charset="2"/>
              <a:buChar char="§"/>
            </a:pPr>
            <a:r>
              <a:rPr lang="en-US">
                <a:solidFill>
                  <a:schemeClr val="bg1"/>
                </a:solidFill>
                <a:hlinkClick r:id="rId7">
                  <a:extLst>
                    <a:ext uri="{A12FA001-AC4F-418D-AE19-62706E023703}">
                      <ahyp:hlinkClr xmlns:ahyp="http://schemas.microsoft.com/office/drawing/2018/hyperlinkcolor" val="tx"/>
                    </a:ext>
                  </a:extLst>
                </a:hlinkClick>
              </a:rPr>
              <a:t>Response Options for Alternate Assessments</a:t>
            </a:r>
            <a:endParaRPr lang="en-US">
              <a:solidFill>
                <a:schemeClr val="bg1"/>
              </a:solidFill>
            </a:endParaRPr>
          </a:p>
        </p:txBody>
      </p:sp>
      <p:pic>
        <p:nvPicPr>
          <p:cNvPr id="4" name="Picture 3" descr="A white and green cover with black text&#10;&#10;Description automatically generated">
            <a:extLst>
              <a:ext uri="{FF2B5EF4-FFF2-40B4-BE49-F238E27FC236}">
                <a16:creationId xmlns:a16="http://schemas.microsoft.com/office/drawing/2014/main" id="{D8FCF09E-49A0-1795-499D-138AAA35257A}"/>
              </a:ext>
            </a:extLst>
          </p:cNvPr>
          <p:cNvPicPr>
            <a:picLocks noChangeAspect="1"/>
          </p:cNvPicPr>
          <p:nvPr/>
        </p:nvPicPr>
        <p:blipFill>
          <a:blip r:embed="rId8"/>
          <a:stretch>
            <a:fillRect/>
          </a:stretch>
        </p:blipFill>
        <p:spPr>
          <a:xfrm>
            <a:off x="649357" y="1459818"/>
            <a:ext cx="1815548" cy="2364670"/>
          </a:xfrm>
          <a:prstGeom prst="rect">
            <a:avLst/>
          </a:prstGeom>
          <a:ln>
            <a:solidFill>
              <a:schemeClr val="tx1"/>
            </a:solidFill>
          </a:ln>
        </p:spPr>
      </p:pic>
      <p:pic>
        <p:nvPicPr>
          <p:cNvPr id="7" name="Picture 6" descr="A screenshot of a computer&#10;&#10;Description automatically generated">
            <a:extLst>
              <a:ext uri="{FF2B5EF4-FFF2-40B4-BE49-F238E27FC236}">
                <a16:creationId xmlns:a16="http://schemas.microsoft.com/office/drawing/2014/main" id="{2CE4A811-C176-0F60-63D6-152EDF825BBF}"/>
              </a:ext>
            </a:extLst>
          </p:cNvPr>
          <p:cNvPicPr>
            <a:picLocks noChangeAspect="1"/>
          </p:cNvPicPr>
          <p:nvPr/>
        </p:nvPicPr>
        <p:blipFill>
          <a:blip r:embed="rId9"/>
          <a:stretch>
            <a:fillRect/>
          </a:stretch>
        </p:blipFill>
        <p:spPr>
          <a:xfrm>
            <a:off x="3001617" y="1464697"/>
            <a:ext cx="1815548" cy="2371477"/>
          </a:xfrm>
          <a:prstGeom prst="rect">
            <a:avLst/>
          </a:prstGeom>
          <a:ln>
            <a:solidFill>
              <a:schemeClr val="tx1"/>
            </a:solidFill>
          </a:ln>
        </p:spPr>
      </p:pic>
      <p:sp>
        <p:nvSpPr>
          <p:cNvPr id="8" name="Title 7">
            <a:extLst>
              <a:ext uri="{FF2B5EF4-FFF2-40B4-BE49-F238E27FC236}">
                <a16:creationId xmlns:a16="http://schemas.microsoft.com/office/drawing/2014/main" id="{780358CA-6A28-3388-A70C-E7AECDA0C285}"/>
              </a:ext>
            </a:extLst>
          </p:cNvPr>
          <p:cNvSpPr>
            <a:spLocks noGrp="1"/>
          </p:cNvSpPr>
          <p:nvPr>
            <p:ph type="title"/>
          </p:nvPr>
        </p:nvSpPr>
        <p:spPr/>
        <p:txBody>
          <a:bodyPr/>
          <a:lstStyle/>
          <a:p>
            <a:r>
              <a:rPr lang="en-US"/>
              <a:t>CAA for Science Resources</a:t>
            </a:r>
          </a:p>
        </p:txBody>
      </p:sp>
    </p:spTree>
    <p:extLst>
      <p:ext uri="{BB962C8B-B14F-4D97-AF65-F5344CB8AC3E}">
        <p14:creationId xmlns:p14="http://schemas.microsoft.com/office/powerpoint/2010/main" val="2694956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F671-4D7B-67E8-0EA3-9C924111929C}"/>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97A9227C-1C74-DA9B-90EB-4CD106F050BF}"/>
              </a:ext>
            </a:extLst>
          </p:cNvPr>
          <p:cNvSpPr>
            <a:spLocks noGrp="1"/>
          </p:cNvSpPr>
          <p:nvPr>
            <p:ph type="body" idx="13"/>
          </p:nvPr>
        </p:nvSpPr>
        <p:spPr/>
        <p:txBody>
          <a:bodyPr/>
          <a:lstStyle/>
          <a:p>
            <a:pPr marL="596900" indent="-457200">
              <a:buFont typeface="+mj-lt"/>
              <a:buAutoNum type="arabicPeriod"/>
            </a:pPr>
            <a:r>
              <a:rPr lang="en-US"/>
              <a:t>Identify your school’s CAA for Science Form Number.</a:t>
            </a:r>
          </a:p>
          <a:p>
            <a:pPr marL="596900" indent="-457200">
              <a:buFont typeface="+mj-lt"/>
              <a:buAutoNum type="arabicPeriod"/>
            </a:pPr>
            <a:r>
              <a:rPr lang="en-US"/>
              <a:t>Share resources with CAA for Science TEs.</a:t>
            </a:r>
          </a:p>
        </p:txBody>
      </p:sp>
      <p:sp>
        <p:nvSpPr>
          <p:cNvPr id="4" name="Footer Placeholder 3">
            <a:extLst>
              <a:ext uri="{FF2B5EF4-FFF2-40B4-BE49-F238E27FC236}">
                <a16:creationId xmlns:a16="http://schemas.microsoft.com/office/drawing/2014/main" id="{F804605C-F832-419E-7773-870FC7D702CC}"/>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127430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a:t>Critical Link #1: STB Website</a:t>
            </a:r>
          </a:p>
        </p:txBody>
      </p:sp>
      <p:pic>
        <p:nvPicPr>
          <p:cNvPr id="4" name="Picture 3">
            <a:extLst>
              <a:ext uri="{FF2B5EF4-FFF2-40B4-BE49-F238E27FC236}">
                <a16:creationId xmlns:a16="http://schemas.microsoft.com/office/drawing/2014/main" id="{AD458580-05B7-A472-DF58-24359CE59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10" y="1226095"/>
            <a:ext cx="8052579" cy="3495027"/>
          </a:xfrm>
          <a:prstGeom prst="rect">
            <a:avLst/>
          </a:prstGeom>
          <a:ln>
            <a:solidFill>
              <a:schemeClr val="tx1"/>
            </a:solidFill>
          </a:ln>
        </p:spPr>
      </p:pic>
      <p:sp>
        <p:nvSpPr>
          <p:cNvPr id="5" name="Right Arrow 10">
            <a:extLst>
              <a:ext uri="{FF2B5EF4-FFF2-40B4-BE49-F238E27FC236}">
                <a16:creationId xmlns:a16="http://schemas.microsoft.com/office/drawing/2014/main" id="{14F5F10F-1EAC-F346-5336-DEE3E1D95016}"/>
              </a:ext>
            </a:extLst>
          </p:cNvPr>
          <p:cNvSpPr/>
          <p:nvPr/>
        </p:nvSpPr>
        <p:spPr>
          <a:xfrm>
            <a:off x="2256057" y="3079274"/>
            <a:ext cx="457200" cy="6400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a:t>
            </a:r>
          </a:p>
        </p:txBody>
      </p:sp>
      <p:sp>
        <p:nvSpPr>
          <p:cNvPr id="6" name="Rectangle 5">
            <a:extLst>
              <a:ext uri="{FF2B5EF4-FFF2-40B4-BE49-F238E27FC236}">
                <a16:creationId xmlns:a16="http://schemas.microsoft.com/office/drawing/2014/main" id="{98C1DC26-9C82-8DF1-47BC-4C3D95F8D086}"/>
              </a:ext>
            </a:extLst>
          </p:cNvPr>
          <p:cNvSpPr/>
          <p:nvPr/>
        </p:nvSpPr>
        <p:spPr>
          <a:xfrm>
            <a:off x="2844962" y="3188938"/>
            <a:ext cx="1196493" cy="3297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888A97-C3C6-01AC-798D-EA555601D537}"/>
              </a:ext>
            </a:extLst>
          </p:cNvPr>
          <p:cNvSpPr txBox="1"/>
          <p:nvPr/>
        </p:nvSpPr>
        <p:spPr>
          <a:xfrm>
            <a:off x="4526947" y="1602845"/>
            <a:ext cx="3999883" cy="430887"/>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Bef>
                <a:spcPts val="200"/>
              </a:spcBef>
              <a:spcAft>
                <a:spcPts val="200"/>
              </a:spcAft>
            </a:pPr>
            <a:r>
              <a:rPr lang="en-US" sz="1100" b="1">
                <a:latin typeface="Poppins Light"/>
                <a:ea typeface="Tahoma"/>
                <a:cs typeface="Tahoma"/>
              </a:rPr>
              <a:t>The STB Portal is only accessible through the STB homepage and while logged into the LAUSD Network.</a:t>
            </a:r>
            <a:endParaRPr lang="en-US"/>
          </a:p>
        </p:txBody>
      </p:sp>
      <p:sp>
        <p:nvSpPr>
          <p:cNvPr id="9" name="TextBox 8">
            <a:extLst>
              <a:ext uri="{FF2B5EF4-FFF2-40B4-BE49-F238E27FC236}">
                <a16:creationId xmlns:a16="http://schemas.microsoft.com/office/drawing/2014/main" id="{43401847-7801-AA9B-EEF3-37D41926A4A2}"/>
              </a:ext>
            </a:extLst>
          </p:cNvPr>
          <p:cNvSpPr txBox="1"/>
          <p:nvPr/>
        </p:nvSpPr>
        <p:spPr>
          <a:xfrm>
            <a:off x="446378" y="918318"/>
            <a:ext cx="3293215" cy="307777"/>
          </a:xfrm>
          <a:prstGeom prst="rect">
            <a:avLst/>
          </a:prstGeom>
          <a:noFill/>
        </p:spPr>
        <p:txBody>
          <a:bodyPr wrap="square" lIns="91440" tIns="45720" rIns="91440" bIns="45720" anchor="t">
            <a:spAutoFit/>
          </a:bodyPr>
          <a:lstStyle/>
          <a:p>
            <a:r>
              <a:rPr lang="en-US">
                <a:latin typeface="Poppins"/>
                <a:hlinkClick r:id="rId4"/>
              </a:rPr>
              <a:t>https://www.lausd.org/testing</a:t>
            </a:r>
            <a:endParaRPr lang="en-US">
              <a:latin typeface="Poppins"/>
            </a:endParaRPr>
          </a:p>
        </p:txBody>
      </p:sp>
      <p:sp>
        <p:nvSpPr>
          <p:cNvPr id="10" name="Footer Placeholder 9">
            <a:extLst>
              <a:ext uri="{FF2B5EF4-FFF2-40B4-BE49-F238E27FC236}">
                <a16:creationId xmlns:a16="http://schemas.microsoft.com/office/drawing/2014/main" id="{A74CA840-1EBF-7A1B-9F22-B2B06B45238B}"/>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300482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0BDA8BA-1584-F616-E4E2-9CB0F70B3B25}"/>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EFD7FEE6-D475-7404-D7AD-B9D57171B19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California Alternate Assessment</a:t>
            </a:r>
          </a:p>
          <a:p>
            <a:r>
              <a:rPr lang="en-US">
                <a:latin typeface="Poppins"/>
                <a:cs typeface="Poppins"/>
              </a:rPr>
              <a:t>For Science</a:t>
            </a:r>
          </a:p>
        </p:txBody>
      </p:sp>
      <p:sp>
        <p:nvSpPr>
          <p:cNvPr id="6" name="Text Placeholder 2">
            <a:extLst>
              <a:ext uri="{FF2B5EF4-FFF2-40B4-BE49-F238E27FC236}">
                <a16:creationId xmlns:a16="http://schemas.microsoft.com/office/drawing/2014/main" id="{9743E073-FF76-FCE0-F88E-494E97AE0673}"/>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Test Administration</a:t>
            </a:r>
          </a:p>
        </p:txBody>
      </p:sp>
    </p:spTree>
    <p:extLst>
      <p:ext uri="{BB962C8B-B14F-4D97-AF65-F5344CB8AC3E}">
        <p14:creationId xmlns:p14="http://schemas.microsoft.com/office/powerpoint/2010/main" val="3382970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CF19-8314-9159-E1F0-F74FBD03CA53}"/>
              </a:ext>
            </a:extLst>
          </p:cNvPr>
          <p:cNvSpPr>
            <a:spLocks noGrp="1"/>
          </p:cNvSpPr>
          <p:nvPr>
            <p:ph type="title"/>
          </p:nvPr>
        </p:nvSpPr>
        <p:spPr>
          <a:noFill/>
        </p:spPr>
        <p:txBody>
          <a:bodyPr spcFirstLastPara="1" wrap="square" lIns="68580" tIns="34290" rIns="68580" bIns="34290" anchor="ctr" anchorCtr="0">
            <a:normAutofit/>
          </a:bodyPr>
          <a:lstStyle/>
          <a:p>
            <a:r>
              <a:rPr lang="en-US">
                <a:latin typeface="Poppins" panose="00000500000000000000" pitchFamily="2" charset="0"/>
                <a:cs typeface="Poppins" panose="00000500000000000000" pitchFamily="2" charset="0"/>
              </a:rPr>
              <a:t>Test Security </a:t>
            </a:r>
          </a:p>
        </p:txBody>
      </p:sp>
      <p:sp>
        <p:nvSpPr>
          <p:cNvPr id="3" name="Text Placeholder 2">
            <a:extLst>
              <a:ext uri="{FF2B5EF4-FFF2-40B4-BE49-F238E27FC236}">
                <a16:creationId xmlns:a16="http://schemas.microsoft.com/office/drawing/2014/main" id="{D08E5E9B-09C3-880C-F8D1-113402D3C3A3}"/>
              </a:ext>
            </a:extLst>
          </p:cNvPr>
          <p:cNvSpPr>
            <a:spLocks noGrp="1"/>
          </p:cNvSpPr>
          <p:nvPr>
            <p:ph type="body" idx="13"/>
          </p:nvPr>
        </p:nvSpPr>
        <p:spPr/>
        <p:txBody>
          <a:bodyPr/>
          <a:lstStyle/>
          <a:p>
            <a:r>
              <a:rPr lang="en-US" sz="1800">
                <a:cs typeface="Arial"/>
              </a:rPr>
              <a:t>Click on the link to review the CAASPP security requirements:</a:t>
            </a:r>
          </a:p>
          <a:p>
            <a:pPr lvl="1"/>
            <a:r>
              <a:rPr lang="en-US" sz="1650">
                <a:cs typeface="Arial"/>
                <a:hlinkClick r:id="rId3"/>
              </a:rPr>
              <a:t>Tables 1- 4</a:t>
            </a:r>
            <a:r>
              <a:rPr lang="en-US" sz="1650">
                <a:cs typeface="Arial"/>
              </a:rPr>
              <a:t> describe security requirements for the test environment during various stages of testing. </a:t>
            </a:r>
          </a:p>
          <a:p>
            <a:pPr lvl="2"/>
            <a:r>
              <a:rPr lang="en-US" sz="1450">
                <a:cs typeface="Arial"/>
              </a:rPr>
              <a:t>The test environment refers to all aspects of the testing situation while students are testing.</a:t>
            </a:r>
          </a:p>
          <a:p>
            <a:r>
              <a:rPr lang="en-US" sz="1800">
                <a:cs typeface="Arial"/>
              </a:rPr>
              <a:t>Prepare the following signage for TEs:</a:t>
            </a:r>
          </a:p>
          <a:p>
            <a:pPr lvl="1"/>
            <a:r>
              <a:rPr lang="en-US" sz="1650">
                <a:cs typeface="Arial"/>
                <a:hlinkClick r:id="rId4"/>
              </a:rPr>
              <a:t>Testing - Do Not Disturb</a:t>
            </a:r>
            <a:endParaRPr lang="en-US" sz="1650">
              <a:cs typeface="Arial"/>
            </a:endParaRPr>
          </a:p>
          <a:p>
            <a:pPr lvl="1"/>
            <a:r>
              <a:rPr lang="en-US" sz="1650">
                <a:cs typeface="Arial"/>
                <a:hlinkClick r:id="rId5"/>
              </a:rPr>
              <a:t>Unauthorized Electronic Devices May Not Be Used At Any Time During the Testing Session</a:t>
            </a:r>
            <a:endParaRPr lang="en-US" sz="1650">
              <a:cs typeface="Arial"/>
            </a:endParaRPr>
          </a:p>
        </p:txBody>
      </p:sp>
      <p:sp>
        <p:nvSpPr>
          <p:cNvPr id="6" name="Footer Placeholder 5">
            <a:extLst>
              <a:ext uri="{FF2B5EF4-FFF2-40B4-BE49-F238E27FC236}">
                <a16:creationId xmlns:a16="http://schemas.microsoft.com/office/drawing/2014/main" id="{E35E6498-773C-7CFA-67E2-1E3C5F8627E6}"/>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046829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A8748B42-C03B-1D3A-2B3F-AC3314A1C936}"/>
              </a:ext>
            </a:extLst>
          </p:cNvPr>
          <p:cNvPicPr>
            <a:picLocks noChangeAspect="1"/>
          </p:cNvPicPr>
          <p:nvPr/>
        </p:nvPicPr>
        <p:blipFill>
          <a:blip r:embed="rId3"/>
          <a:stretch>
            <a:fillRect/>
          </a:stretch>
        </p:blipFill>
        <p:spPr>
          <a:xfrm>
            <a:off x="5426691" y="889280"/>
            <a:ext cx="3246461" cy="2111050"/>
          </a:xfrm>
          <a:prstGeom prst="rect">
            <a:avLst/>
          </a:prstGeom>
        </p:spPr>
      </p:pic>
      <p:sp>
        <p:nvSpPr>
          <p:cNvPr id="2" name="Title 1"/>
          <p:cNvSpPr>
            <a:spLocks noGrp="1"/>
          </p:cNvSpPr>
          <p:nvPr>
            <p:ph type="title"/>
          </p:nvPr>
        </p:nvSpPr>
        <p:spPr>
          <a:xfrm>
            <a:off x="39900" y="0"/>
            <a:ext cx="8752778" cy="773400"/>
          </a:xfrm>
          <a:noFill/>
        </p:spPr>
        <p:txBody>
          <a:bodyPr>
            <a:normAutofit/>
          </a:bodyPr>
          <a:lstStyle/>
          <a:p>
            <a:r>
              <a:rPr lang="en-US">
                <a:latin typeface="Poppins" panose="00000500000000000000" pitchFamily="2" charset="0"/>
                <a:cs typeface="Poppins" panose="00000500000000000000" pitchFamily="2" charset="0"/>
              </a:rPr>
              <a:t>CAA Directions for Administration (DFAs)</a:t>
            </a:r>
          </a:p>
        </p:txBody>
      </p:sp>
      <p:sp>
        <p:nvSpPr>
          <p:cNvPr id="3" name="Text Placeholder 2"/>
          <p:cNvSpPr>
            <a:spLocks noGrp="1"/>
          </p:cNvSpPr>
          <p:nvPr>
            <p:ph type="body" idx="13"/>
          </p:nvPr>
        </p:nvSpPr>
        <p:spPr>
          <a:xfrm>
            <a:off x="311700" y="965060"/>
            <a:ext cx="4965996" cy="3756062"/>
          </a:xfrm>
        </p:spPr>
        <p:txBody>
          <a:bodyPr spcFirstLastPara="1" wrap="square" lIns="68580" tIns="34290" rIns="68580" bIns="34290" anchor="t" anchorCtr="0">
            <a:noAutofit/>
          </a:bodyPr>
          <a:lstStyle/>
          <a:p>
            <a:r>
              <a:rPr lang="en-US" sz="1500">
                <a:cs typeface="Arial"/>
              </a:rPr>
              <a:t>The </a:t>
            </a:r>
            <a:r>
              <a:rPr lang="en-US" sz="1500" i="1">
                <a:cs typeface="Arial"/>
              </a:rPr>
              <a:t>DFAs</a:t>
            </a:r>
            <a:r>
              <a:rPr lang="en-US" sz="1500">
                <a:cs typeface="Arial"/>
              </a:rPr>
              <a:t> for the CAA for Science include test day instructions and must be used by the TE to administer tests to students. </a:t>
            </a:r>
          </a:p>
          <a:p>
            <a:r>
              <a:rPr lang="en-US" sz="1500">
                <a:ea typeface="Tahoma"/>
                <a:cs typeface="Arial"/>
              </a:rPr>
              <a:t>Download from TOMS &gt; Resources.</a:t>
            </a:r>
            <a:endParaRPr lang="en-US" sz="1500">
              <a:cs typeface="Arial"/>
            </a:endParaRPr>
          </a:p>
          <a:p>
            <a:r>
              <a:rPr lang="en-US" sz="1500">
                <a:ea typeface="Tahoma"/>
                <a:cs typeface="Arial"/>
              </a:rPr>
              <a:t>Contains test administration scripts.</a:t>
            </a:r>
          </a:p>
          <a:p>
            <a:r>
              <a:rPr lang="en-US" sz="1500">
                <a:highlight>
                  <a:srgbClr val="00FFFF"/>
                </a:highlight>
                <a:ea typeface="Tahoma"/>
                <a:cs typeface="Arial"/>
              </a:rPr>
              <a:t>DFAs are SECURE MATERIALS</a:t>
            </a:r>
          </a:p>
          <a:p>
            <a:pPr lvl="1"/>
            <a:r>
              <a:rPr lang="en-US" sz="1350">
                <a:ea typeface="Tahoma"/>
                <a:cs typeface="Arial" panose="020B0604020202020204" pitchFamily="34" charset="0"/>
              </a:rPr>
              <a:t>Hard copies must be checked out/in each day of testing.</a:t>
            </a:r>
          </a:p>
          <a:p>
            <a:pPr lvl="1"/>
            <a:endParaRPr lang="en-US" sz="1500" b="1"/>
          </a:p>
          <a:p>
            <a:endParaRPr lang="en-US" b="1"/>
          </a:p>
          <a:p>
            <a:endParaRPr lang="en-US"/>
          </a:p>
        </p:txBody>
      </p:sp>
      <p:sp>
        <p:nvSpPr>
          <p:cNvPr id="11" name="Footer Placeholder 10">
            <a:extLst>
              <a:ext uri="{FF2B5EF4-FFF2-40B4-BE49-F238E27FC236}">
                <a16:creationId xmlns:a16="http://schemas.microsoft.com/office/drawing/2014/main" id="{2DE63727-A6AF-CB7E-CEEE-91D668F8DEFE}"/>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30FE4C38-6B74-854F-B453-0B167627ECF2}"/>
              </a:ext>
            </a:extLst>
          </p:cNvPr>
          <p:cNvSpPr txBox="1"/>
          <p:nvPr/>
        </p:nvSpPr>
        <p:spPr>
          <a:xfrm>
            <a:off x="621294" y="3343615"/>
            <a:ext cx="4207739" cy="546303"/>
          </a:xfrm>
          <a:prstGeom prst="rect">
            <a:avLst/>
          </a:prstGeom>
          <a:solidFill>
            <a:srgbClr val="FFFF00"/>
          </a:solidFill>
          <a:ln w="38100">
            <a:solidFill>
              <a:schemeClr val="tx1"/>
            </a:solidFill>
          </a:ln>
        </p:spPr>
        <p:txBody>
          <a:bodyPr wrap="square" lIns="68580" tIns="34290" rIns="68580" bIns="34290" rtlCol="0" anchor="t">
            <a:spAutoFit/>
          </a:bodyPr>
          <a:lstStyle/>
          <a:p>
            <a:pPr algn="ctr"/>
            <a:r>
              <a:rPr lang="en-US">
                <a:latin typeface="+mn-lt"/>
              </a:rPr>
              <a:t>DFAs must not be emailed nor shared</a:t>
            </a:r>
            <a:r>
              <a:rPr lang="en-US" sz="1500">
                <a:latin typeface="+mn-lt"/>
              </a:rPr>
              <a:t> </a:t>
            </a:r>
            <a:r>
              <a:rPr lang="en-US">
                <a:latin typeface="+mn-lt"/>
              </a:rPr>
              <a:t>electronically</a:t>
            </a:r>
            <a:r>
              <a:rPr lang="en-US" sz="1600">
                <a:latin typeface="+mn-lt"/>
              </a:rPr>
              <a:t>. </a:t>
            </a:r>
          </a:p>
        </p:txBody>
      </p:sp>
      <p:pic>
        <p:nvPicPr>
          <p:cNvPr id="8" name="Picture 7" descr="A group of text on a white background&#10;&#10;Description automatically generated">
            <a:extLst>
              <a:ext uri="{FF2B5EF4-FFF2-40B4-BE49-F238E27FC236}">
                <a16:creationId xmlns:a16="http://schemas.microsoft.com/office/drawing/2014/main" id="{129A206B-D5D6-FD45-2845-6AC06F404936}"/>
              </a:ext>
            </a:extLst>
          </p:cNvPr>
          <p:cNvPicPr>
            <a:picLocks noChangeAspect="1"/>
          </p:cNvPicPr>
          <p:nvPr/>
        </p:nvPicPr>
        <p:blipFill>
          <a:blip r:embed="rId4"/>
          <a:stretch>
            <a:fillRect/>
          </a:stretch>
        </p:blipFill>
        <p:spPr>
          <a:xfrm>
            <a:off x="5486400" y="2930107"/>
            <a:ext cx="2743200" cy="1108673"/>
          </a:xfrm>
          <a:prstGeom prst="rect">
            <a:avLst/>
          </a:prstGeom>
        </p:spPr>
      </p:pic>
      <p:pic>
        <p:nvPicPr>
          <p:cNvPr id="12" name="Picture 11" descr="A text on a white background&#10;&#10;Description automatically generated">
            <a:extLst>
              <a:ext uri="{FF2B5EF4-FFF2-40B4-BE49-F238E27FC236}">
                <a16:creationId xmlns:a16="http://schemas.microsoft.com/office/drawing/2014/main" id="{EDE15CCA-B279-1BC1-A012-90F52B61010C}"/>
              </a:ext>
            </a:extLst>
          </p:cNvPr>
          <p:cNvPicPr>
            <a:picLocks noChangeAspect="1"/>
          </p:cNvPicPr>
          <p:nvPr/>
        </p:nvPicPr>
        <p:blipFill>
          <a:blip r:embed="rId5"/>
          <a:stretch>
            <a:fillRect/>
          </a:stretch>
        </p:blipFill>
        <p:spPr>
          <a:xfrm>
            <a:off x="5486400" y="4028808"/>
            <a:ext cx="2743200" cy="719599"/>
          </a:xfrm>
          <a:prstGeom prst="rect">
            <a:avLst/>
          </a:prstGeom>
        </p:spPr>
      </p:pic>
    </p:spTree>
    <p:extLst>
      <p:ext uri="{BB962C8B-B14F-4D97-AF65-F5344CB8AC3E}">
        <p14:creationId xmlns:p14="http://schemas.microsoft.com/office/powerpoint/2010/main" val="38601392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CAASPP Fall Coordinator Training</a:t>
            </a:r>
          </a:p>
        </p:txBody>
      </p:sp>
      <p:sp>
        <p:nvSpPr>
          <p:cNvPr id="6" name="Rectangle 5"/>
          <p:cNvSpPr/>
          <p:nvPr/>
        </p:nvSpPr>
        <p:spPr>
          <a:xfrm>
            <a:off x="3394915" y="3114386"/>
            <a:ext cx="336371" cy="8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Word&#10;&#10;Description automatically generated">
            <a:extLst>
              <a:ext uri="{FF2B5EF4-FFF2-40B4-BE49-F238E27FC236}">
                <a16:creationId xmlns:a16="http://schemas.microsoft.com/office/drawing/2014/main" id="{758140F5-E007-A7E2-C6C4-18463D99F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370" y="937325"/>
            <a:ext cx="6613224" cy="3240728"/>
          </a:xfrm>
          <a:prstGeom prst="rect">
            <a:avLst/>
          </a:prstGeom>
          <a:ln>
            <a:solidFill>
              <a:schemeClr val="accent1"/>
            </a:solidFill>
          </a:ln>
        </p:spPr>
      </p:pic>
      <p:sp>
        <p:nvSpPr>
          <p:cNvPr id="15" name="TextBox 14">
            <a:extLst>
              <a:ext uri="{FF2B5EF4-FFF2-40B4-BE49-F238E27FC236}">
                <a16:creationId xmlns:a16="http://schemas.microsoft.com/office/drawing/2014/main" id="{820E75FF-E6C4-B928-74A5-269CBFDA3D36}"/>
              </a:ext>
            </a:extLst>
          </p:cNvPr>
          <p:cNvSpPr txBox="1"/>
          <p:nvPr/>
        </p:nvSpPr>
        <p:spPr>
          <a:xfrm>
            <a:off x="599963" y="4260577"/>
            <a:ext cx="7631112" cy="461665"/>
          </a:xfrm>
          <a:prstGeom prst="rect">
            <a:avLst/>
          </a:prstGeom>
          <a:noFill/>
          <a:ln>
            <a:solidFill>
              <a:schemeClr val="accent1"/>
            </a:solidFill>
          </a:ln>
        </p:spPr>
        <p:txBody>
          <a:bodyPr wrap="square">
            <a:spAutoFit/>
          </a:bodyPr>
          <a:lstStyle/>
          <a:p>
            <a:pPr algn="ctr"/>
            <a:r>
              <a:rPr lang="en-US" sz="800"/>
              <a:t>Resources</a:t>
            </a:r>
          </a:p>
          <a:p>
            <a:r>
              <a:rPr lang="en-US" sz="800"/>
              <a:t>■ California Department of Education CAA for Science web page: </a:t>
            </a:r>
            <a:r>
              <a:rPr lang="en-US" sz="800">
                <a:hlinkClick r:id="rId4"/>
              </a:rPr>
              <a:t>https://www.cde.ca.gov/ta/tg/ca/caascience.asp</a:t>
            </a:r>
            <a:endParaRPr lang="en-US" sz="800"/>
          </a:p>
          <a:p>
            <a:r>
              <a:rPr lang="en-US" sz="800"/>
              <a:t>■ California Assessment of Student Performance and Progress CAAs General Information web page: </a:t>
            </a:r>
            <a:r>
              <a:rPr lang="en-US" sz="800">
                <a:hlinkClick r:id="rId5"/>
              </a:rPr>
              <a:t>https://www.caaspp.org/administration/about/caa/index.html</a:t>
            </a:r>
            <a:r>
              <a:rPr lang="en-US" sz="800"/>
              <a:t> </a:t>
            </a:r>
          </a:p>
        </p:txBody>
      </p:sp>
      <p:sp>
        <p:nvSpPr>
          <p:cNvPr id="4" name="Title 3">
            <a:extLst>
              <a:ext uri="{FF2B5EF4-FFF2-40B4-BE49-F238E27FC236}">
                <a16:creationId xmlns:a16="http://schemas.microsoft.com/office/drawing/2014/main" id="{718F95DC-C127-DA99-BA46-4A2EBC5FF9E2}"/>
              </a:ext>
            </a:extLst>
          </p:cNvPr>
          <p:cNvSpPr>
            <a:spLocks noGrp="1"/>
          </p:cNvSpPr>
          <p:nvPr>
            <p:ph type="title"/>
          </p:nvPr>
        </p:nvSpPr>
        <p:spPr/>
        <p:txBody>
          <a:bodyPr/>
          <a:lstStyle/>
          <a:p>
            <a:r>
              <a:rPr lang="en-US"/>
              <a:t>Organization of the CAA For Science</a:t>
            </a:r>
          </a:p>
        </p:txBody>
      </p:sp>
    </p:spTree>
    <p:extLst>
      <p:ext uri="{BB962C8B-B14F-4D97-AF65-F5344CB8AC3E}">
        <p14:creationId xmlns:p14="http://schemas.microsoft.com/office/powerpoint/2010/main" val="227401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CAASPP Fall Coordinator Training</a:t>
            </a:r>
          </a:p>
        </p:txBody>
      </p:sp>
      <p:sp>
        <p:nvSpPr>
          <p:cNvPr id="3" name="Rectangle 2"/>
          <p:cNvSpPr/>
          <p:nvPr/>
        </p:nvSpPr>
        <p:spPr>
          <a:xfrm>
            <a:off x="53693" y="884980"/>
            <a:ext cx="8891004" cy="461665"/>
          </a:xfrm>
          <a:prstGeom prst="rect">
            <a:avLst/>
          </a:prstGeom>
        </p:spPr>
        <p:txBody>
          <a:bodyPr wrap="square" lIns="91440" tIns="45720" rIns="91440" bIns="45720" anchor="t">
            <a:spAutoFit/>
          </a:bodyPr>
          <a:lstStyle/>
          <a:p>
            <a:pPr algn="ctr"/>
            <a:r>
              <a:rPr lang="en-US" sz="2400">
                <a:latin typeface="Poppins"/>
                <a:ea typeface="Tahoma"/>
                <a:cs typeface="Poppins"/>
              </a:rPr>
              <a:t>Mark as No Response option is a last resort.</a:t>
            </a:r>
            <a:endParaRPr lang="en-US" sz="2400">
              <a:latin typeface="Poppins" panose="020B0604020202020204" charset="0"/>
              <a:ea typeface="Tahoma" panose="020B0604030504040204" pitchFamily="34" charset="0"/>
              <a:cs typeface="Poppins" panose="020B0604020202020204" charset="0"/>
            </a:endParaRPr>
          </a:p>
        </p:txBody>
      </p:sp>
      <p:sp>
        <p:nvSpPr>
          <p:cNvPr id="6" name="Rectangle 5"/>
          <p:cNvSpPr/>
          <p:nvPr/>
        </p:nvSpPr>
        <p:spPr>
          <a:xfrm>
            <a:off x="3394915" y="3114386"/>
            <a:ext cx="336371" cy="8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descr="Picture showing the Mark No Response with Arrow to the Warning Sign to Select Yes or NO." title="Picture showing the Mark No Response with Arrow to the Warning Sign to Select Yes or N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151" y="1433721"/>
            <a:ext cx="6385399" cy="2853388"/>
          </a:xfrm>
          <a:prstGeom prst="rect">
            <a:avLst/>
          </a:prstGeom>
          <a:ln>
            <a:noFill/>
          </a:ln>
          <a:effectLst>
            <a:outerShdw blurRad="292100" dist="139700" dir="2700000" algn="tl" rotWithShape="0">
              <a:srgbClr val="333333">
                <a:alpha val="65000"/>
              </a:srgbClr>
            </a:outerShdw>
          </a:effectLst>
        </p:spPr>
      </p:pic>
      <p:sp>
        <p:nvSpPr>
          <p:cNvPr id="9" name="Title 8">
            <a:extLst>
              <a:ext uri="{FF2B5EF4-FFF2-40B4-BE49-F238E27FC236}">
                <a16:creationId xmlns:a16="http://schemas.microsoft.com/office/drawing/2014/main" id="{303F6665-D236-89B9-A9E8-EC178306C56E}"/>
              </a:ext>
            </a:extLst>
          </p:cNvPr>
          <p:cNvSpPr>
            <a:spLocks noGrp="1"/>
          </p:cNvSpPr>
          <p:nvPr>
            <p:ph type="title"/>
          </p:nvPr>
        </p:nvSpPr>
        <p:spPr/>
        <p:txBody>
          <a:bodyPr/>
          <a:lstStyle/>
          <a:p>
            <a:r>
              <a:rPr lang="en-US"/>
              <a:t>CAA For Science – No Response Option</a:t>
            </a:r>
          </a:p>
        </p:txBody>
      </p:sp>
    </p:spTree>
    <p:extLst>
      <p:ext uri="{BB962C8B-B14F-4D97-AF65-F5344CB8AC3E}">
        <p14:creationId xmlns:p14="http://schemas.microsoft.com/office/powerpoint/2010/main" val="4338819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CAASPP Fall Coordinator Training</a:t>
            </a:r>
          </a:p>
        </p:txBody>
      </p:sp>
      <p:sp>
        <p:nvSpPr>
          <p:cNvPr id="3" name="Rectangle 2"/>
          <p:cNvSpPr/>
          <p:nvPr/>
        </p:nvSpPr>
        <p:spPr>
          <a:xfrm>
            <a:off x="53693" y="884980"/>
            <a:ext cx="8891004" cy="523220"/>
          </a:xfrm>
          <a:prstGeom prst="rect">
            <a:avLst/>
          </a:prstGeom>
        </p:spPr>
        <p:txBody>
          <a:bodyPr wrap="square">
            <a:spAutoFit/>
          </a:bodyPr>
          <a:lstStyle/>
          <a:p>
            <a:pPr algn="ctr"/>
            <a:r>
              <a:rPr lang="en-US" sz="2800" b="1">
                <a:latin typeface="Poppins" panose="020B0604020202020204" charset="0"/>
                <a:ea typeface="Tahoma" panose="020B0604030504040204" pitchFamily="34" charset="0"/>
                <a:cs typeface="Poppins" panose="020B0604020202020204" charset="0"/>
              </a:rPr>
              <a:t>Test Examiner Surveys</a:t>
            </a:r>
          </a:p>
        </p:txBody>
      </p:sp>
      <p:sp>
        <p:nvSpPr>
          <p:cNvPr id="6" name="Rectangle 5"/>
          <p:cNvSpPr/>
          <p:nvPr/>
        </p:nvSpPr>
        <p:spPr>
          <a:xfrm>
            <a:off x="3394915" y="3114386"/>
            <a:ext cx="336371" cy="8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Graphic that says test examiners will have to take two surveys. The speaker will say to the audience word for word what is in this box. " title="Graphic that says test examiners will have to take two survey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58" y="1411609"/>
            <a:ext cx="7449912" cy="1885791"/>
          </a:xfrm>
          <a:prstGeom prst="rect">
            <a:avLst/>
          </a:prstGeom>
          <a:ln>
            <a:noFill/>
          </a:ln>
          <a:effectLst>
            <a:outerShdw blurRad="292100" dist="139700" dir="2700000" algn="tl" rotWithShape="0">
              <a:srgbClr val="333333">
                <a:alpha val="65000"/>
              </a:srgbClr>
            </a:outerShdw>
          </a:effectLst>
        </p:spPr>
      </p:pic>
      <p:pic>
        <p:nvPicPr>
          <p:cNvPr id="10" name="Content Placeholder 6" descr="Clip art with hands holding up surveys" title="Clip art with hands holding up surv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765" y="3332967"/>
            <a:ext cx="2087048" cy="1366212"/>
          </a:xfrm>
          <a:prstGeom prst="rect">
            <a:avLst/>
          </a:prstGeom>
          <a:ln>
            <a:noFill/>
          </a:ln>
          <a:effectLst>
            <a:outerShdw blurRad="292100" dist="139700" dir="2700000" algn="tl" rotWithShape="0">
              <a:srgbClr val="333333">
                <a:alpha val="65000"/>
              </a:srgbClr>
            </a:outerShdw>
          </a:effectLst>
        </p:spPr>
      </p:pic>
      <p:sp>
        <p:nvSpPr>
          <p:cNvPr id="7" name="Title 6">
            <a:extLst>
              <a:ext uri="{FF2B5EF4-FFF2-40B4-BE49-F238E27FC236}">
                <a16:creationId xmlns:a16="http://schemas.microsoft.com/office/drawing/2014/main" id="{090E19AC-2399-20AB-D17C-5A3182C10021}"/>
              </a:ext>
            </a:extLst>
          </p:cNvPr>
          <p:cNvSpPr>
            <a:spLocks noGrp="1"/>
          </p:cNvSpPr>
          <p:nvPr>
            <p:ph type="title"/>
          </p:nvPr>
        </p:nvSpPr>
        <p:spPr/>
        <p:txBody>
          <a:bodyPr/>
          <a:lstStyle/>
          <a:p>
            <a:r>
              <a:rPr lang="en-US"/>
              <a:t>CAA For Science Survey</a:t>
            </a:r>
          </a:p>
        </p:txBody>
      </p:sp>
    </p:spTree>
    <p:extLst>
      <p:ext uri="{BB962C8B-B14F-4D97-AF65-F5344CB8AC3E}">
        <p14:creationId xmlns:p14="http://schemas.microsoft.com/office/powerpoint/2010/main" val="3836284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0E2001-119A-2680-3D1D-60FB18DC13F4}"/>
              </a:ext>
            </a:extLst>
          </p:cNvPr>
          <p:cNvSpPr>
            <a:spLocks noGrp="1"/>
          </p:cNvSpPr>
          <p:nvPr>
            <p:ph type="ftr" sz="quarter" idx="11"/>
          </p:nvPr>
        </p:nvSpPr>
        <p:spPr/>
        <p:txBody>
          <a:bodyPr/>
          <a:lstStyle/>
          <a:p>
            <a:r>
              <a:rPr lang="en-US"/>
              <a:t>2023-24 CAASPP Fall Coordinator Training</a:t>
            </a:r>
          </a:p>
        </p:txBody>
      </p:sp>
      <p:sp>
        <p:nvSpPr>
          <p:cNvPr id="3" name="Rectangle 2"/>
          <p:cNvSpPr/>
          <p:nvPr/>
        </p:nvSpPr>
        <p:spPr>
          <a:xfrm>
            <a:off x="53693" y="884980"/>
            <a:ext cx="8891004" cy="523220"/>
          </a:xfrm>
          <a:prstGeom prst="rect">
            <a:avLst/>
          </a:prstGeom>
        </p:spPr>
        <p:txBody>
          <a:bodyPr wrap="square">
            <a:spAutoFit/>
          </a:bodyPr>
          <a:lstStyle/>
          <a:p>
            <a:pPr algn="ctr"/>
            <a:r>
              <a:rPr lang="en-US" sz="2800" b="1">
                <a:latin typeface="Poppins" panose="020B0604020202020204" charset="0"/>
                <a:ea typeface="Tahoma" panose="020B0604030504040204" pitchFamily="34" charset="0"/>
                <a:cs typeface="Poppins" panose="020B0604020202020204" charset="0"/>
              </a:rPr>
              <a:t>Individualization and Orienting Activities</a:t>
            </a:r>
            <a:endParaRPr lang="en-US" sz="2800">
              <a:latin typeface="Poppins" panose="020B0604020202020204" charset="0"/>
              <a:ea typeface="Tahoma" panose="020B0604030504040204" pitchFamily="34" charset="0"/>
              <a:cs typeface="Poppins" panose="020B0604020202020204" charset="0"/>
            </a:endParaRPr>
          </a:p>
        </p:txBody>
      </p:sp>
      <p:sp>
        <p:nvSpPr>
          <p:cNvPr id="6" name="Rectangle 5"/>
          <p:cNvSpPr/>
          <p:nvPr/>
        </p:nvSpPr>
        <p:spPr>
          <a:xfrm>
            <a:off x="3394915" y="3114386"/>
            <a:ext cx="336371" cy="8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2" descr="This graphic shows a computer with a video and the exemplar activity the test examiner will do with the student. There is an arrow pointing to possible substitutions such as a penny and cotton. " title="This graphic is of the example of individualization "/>
          <p:cNvPicPr>
            <a:picLocks noChangeAspect="1"/>
          </p:cNvPicPr>
          <p:nvPr/>
        </p:nvPicPr>
        <p:blipFill>
          <a:blip r:embed="rId3"/>
          <a:stretch>
            <a:fillRect/>
          </a:stretch>
        </p:blipFill>
        <p:spPr>
          <a:xfrm>
            <a:off x="341544" y="1443548"/>
            <a:ext cx="8229600" cy="3249841"/>
          </a:xfrm>
          <a:prstGeom prst="rect">
            <a:avLst/>
          </a:prstGeom>
          <a:noFill/>
          <a:ln>
            <a:solidFill>
              <a:schemeClr val="accent1"/>
            </a:solidFill>
          </a:ln>
        </p:spPr>
      </p:pic>
      <p:sp>
        <p:nvSpPr>
          <p:cNvPr id="7" name="Title 6">
            <a:extLst>
              <a:ext uri="{FF2B5EF4-FFF2-40B4-BE49-F238E27FC236}">
                <a16:creationId xmlns:a16="http://schemas.microsoft.com/office/drawing/2014/main" id="{46AB9D8F-A069-7996-776A-F3783B5C3A4B}"/>
              </a:ext>
            </a:extLst>
          </p:cNvPr>
          <p:cNvSpPr>
            <a:spLocks noGrp="1"/>
          </p:cNvSpPr>
          <p:nvPr>
            <p:ph type="title"/>
          </p:nvPr>
        </p:nvSpPr>
        <p:spPr/>
        <p:txBody>
          <a:bodyPr/>
          <a:lstStyle/>
          <a:p>
            <a:r>
              <a:rPr lang="en-US"/>
              <a:t>CAA For Science Administration</a:t>
            </a:r>
          </a:p>
        </p:txBody>
      </p:sp>
    </p:spTree>
    <p:extLst>
      <p:ext uri="{BB962C8B-B14F-4D97-AF65-F5344CB8AC3E}">
        <p14:creationId xmlns:p14="http://schemas.microsoft.com/office/powerpoint/2010/main" val="41102650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F671-4D7B-67E8-0EA3-9C924111929C}"/>
              </a:ext>
            </a:extLst>
          </p:cNvPr>
          <p:cNvSpPr>
            <a:spLocks noGrp="1"/>
          </p:cNvSpPr>
          <p:nvPr>
            <p:ph type="title"/>
          </p:nvPr>
        </p:nvSpPr>
        <p:spPr/>
        <p:txBody>
          <a:bodyPr/>
          <a:lstStyle/>
          <a:p>
            <a:r>
              <a:rPr lang="en-US"/>
              <a:t>Action Items</a:t>
            </a:r>
          </a:p>
        </p:txBody>
      </p:sp>
      <p:sp>
        <p:nvSpPr>
          <p:cNvPr id="3" name="Text Placeholder 2">
            <a:extLst>
              <a:ext uri="{FF2B5EF4-FFF2-40B4-BE49-F238E27FC236}">
                <a16:creationId xmlns:a16="http://schemas.microsoft.com/office/drawing/2014/main" id="{97A9227C-1C74-DA9B-90EB-4CD106F050BF}"/>
              </a:ext>
            </a:extLst>
          </p:cNvPr>
          <p:cNvSpPr>
            <a:spLocks noGrp="1"/>
          </p:cNvSpPr>
          <p:nvPr>
            <p:ph type="body" idx="13"/>
          </p:nvPr>
        </p:nvSpPr>
        <p:spPr/>
        <p:txBody>
          <a:bodyPr/>
          <a:lstStyle/>
          <a:p>
            <a:pPr marL="596900" indent="-457200">
              <a:buAutoNum type="arabicPeriod"/>
            </a:pPr>
            <a:r>
              <a:rPr lang="en-US">
                <a:latin typeface="Poppins"/>
                <a:cs typeface="Poppins"/>
              </a:rPr>
              <a:t>Review CAA for Science Overview.</a:t>
            </a:r>
            <a:endParaRPr lang="en-US"/>
          </a:p>
          <a:p>
            <a:pPr marL="596900" indent="-457200">
              <a:buAutoNum type="arabicPeriod"/>
            </a:pPr>
            <a:r>
              <a:rPr lang="en-US">
                <a:latin typeface="Poppins"/>
                <a:cs typeface="Poppins"/>
              </a:rPr>
              <a:t>Prepare DFAs for TEs if providing hard copies.</a:t>
            </a:r>
          </a:p>
        </p:txBody>
      </p:sp>
      <p:sp>
        <p:nvSpPr>
          <p:cNvPr id="4" name="Footer Placeholder 3">
            <a:extLst>
              <a:ext uri="{FF2B5EF4-FFF2-40B4-BE49-F238E27FC236}">
                <a16:creationId xmlns:a16="http://schemas.microsoft.com/office/drawing/2014/main" id="{F804605C-F832-419E-7773-870FC7D702CC}"/>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5065542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California Alternate Assessment</a:t>
            </a:r>
          </a:p>
          <a:p>
            <a:r>
              <a:rPr lang="en-US">
                <a:latin typeface="Poppins"/>
                <a:cs typeface="Poppins"/>
              </a:rPr>
              <a:t>For Science</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Security and Test Administration Incident Reporting System (STAIRS)</a:t>
            </a:r>
          </a:p>
        </p:txBody>
      </p:sp>
    </p:spTree>
    <p:extLst>
      <p:ext uri="{BB962C8B-B14F-4D97-AF65-F5344CB8AC3E}">
        <p14:creationId xmlns:p14="http://schemas.microsoft.com/office/powerpoint/2010/main" val="3690766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1FD0-9A0C-FE90-DD39-C65E1F8BAD4E}"/>
              </a:ext>
            </a:extLst>
          </p:cNvPr>
          <p:cNvSpPr>
            <a:spLocks noGrp="1"/>
          </p:cNvSpPr>
          <p:nvPr>
            <p:ph type="title"/>
          </p:nvPr>
        </p:nvSpPr>
        <p:spPr/>
        <p:txBody>
          <a:bodyPr/>
          <a:lstStyle/>
          <a:p>
            <a:r>
              <a:rPr lang="en-US"/>
              <a:t>Test Security Incidents</a:t>
            </a:r>
          </a:p>
        </p:txBody>
      </p:sp>
      <p:sp>
        <p:nvSpPr>
          <p:cNvPr id="3" name="Text Placeholder 2">
            <a:extLst>
              <a:ext uri="{FF2B5EF4-FFF2-40B4-BE49-F238E27FC236}">
                <a16:creationId xmlns:a16="http://schemas.microsoft.com/office/drawing/2014/main" id="{98CC83E2-F5F9-1615-3AC9-B86F04F82CDB}"/>
              </a:ext>
            </a:extLst>
          </p:cNvPr>
          <p:cNvSpPr>
            <a:spLocks noGrp="1"/>
          </p:cNvSpPr>
          <p:nvPr>
            <p:ph type="body" idx="13"/>
          </p:nvPr>
        </p:nvSpPr>
        <p:spPr>
          <a:xfrm>
            <a:off x="311700" y="952499"/>
            <a:ext cx="8520600" cy="3884195"/>
          </a:xfrm>
        </p:spPr>
        <p:txBody>
          <a:bodyPr>
            <a:normAutofit fontScale="62500" lnSpcReduction="20000"/>
          </a:bodyPr>
          <a:lstStyle/>
          <a:p>
            <a:pPr>
              <a:lnSpc>
                <a:spcPct val="120000"/>
              </a:lnSpc>
              <a:spcAft>
                <a:spcPts val="1200"/>
              </a:spcAft>
            </a:pPr>
            <a:r>
              <a:rPr lang="en-US"/>
              <a:t>Test security incidents are behaviors prohibited because they give a student an unfair advantage or because they compromise the secure administration of the assessments.</a:t>
            </a:r>
          </a:p>
          <a:p>
            <a:pPr>
              <a:lnSpc>
                <a:spcPct val="120000"/>
              </a:lnSpc>
              <a:spcAft>
                <a:spcPts val="1200"/>
              </a:spcAft>
            </a:pPr>
            <a:r>
              <a:rPr lang="en-US"/>
              <a:t>Whether intentional or by accident, failure to comply with security and administration rules, either by staff or students, constitutes a test security incident.</a:t>
            </a:r>
          </a:p>
          <a:p>
            <a:pPr>
              <a:lnSpc>
                <a:spcPct val="120000"/>
              </a:lnSpc>
              <a:spcAft>
                <a:spcPts val="1200"/>
              </a:spcAft>
            </a:pPr>
            <a:r>
              <a:rPr lang="en-US"/>
              <a:t>It is the responsibility of each TE and Proctor to immediately report any testing irregularity to the site CAASPP Coordinator.</a:t>
            </a:r>
          </a:p>
          <a:p>
            <a:pPr>
              <a:lnSpc>
                <a:spcPct val="120000"/>
              </a:lnSpc>
              <a:spcAft>
                <a:spcPts val="1200"/>
              </a:spcAft>
            </a:pPr>
            <a:r>
              <a:rPr lang="en-US"/>
              <a:t>All testing incidents need to be immediately reported in the Security and Test Administration Incident Reporting System (STAIRS) in TOMS by the site CAASPP Coordinator.</a:t>
            </a:r>
          </a:p>
          <a:p>
            <a:pPr lvl="1">
              <a:lnSpc>
                <a:spcPct val="120000"/>
              </a:lnSpc>
              <a:spcAft>
                <a:spcPts val="1200"/>
              </a:spcAft>
            </a:pPr>
            <a:r>
              <a:rPr lang="en-US">
                <a:solidFill>
                  <a:srgbClr val="FF0000"/>
                </a:solidFill>
              </a:rPr>
              <a:t>Security Breaches must also be reported to STB immediately after the STAIRS is filed.</a:t>
            </a:r>
          </a:p>
          <a:p>
            <a:pPr>
              <a:lnSpc>
                <a:spcPct val="120000"/>
              </a:lnSpc>
              <a:spcAft>
                <a:spcPts val="1200"/>
              </a:spcAft>
            </a:pPr>
            <a:r>
              <a:rPr lang="en-US"/>
              <a:t>Some incidents may require that an Appeal be submitted to reset, reopen, or restore.</a:t>
            </a:r>
          </a:p>
          <a:p>
            <a:pPr>
              <a:lnSpc>
                <a:spcPct val="120000"/>
              </a:lnSpc>
              <a:spcAft>
                <a:spcPts val="1200"/>
              </a:spcAft>
            </a:pPr>
            <a:r>
              <a:rPr lang="en-US"/>
              <a:t>After the STAIRS is submitted, a confirmation email will be sent indicating if any further action is needed.</a:t>
            </a:r>
          </a:p>
          <a:p>
            <a:endParaRPr lang="en-US"/>
          </a:p>
        </p:txBody>
      </p:sp>
      <p:sp>
        <p:nvSpPr>
          <p:cNvPr id="4" name="Footer Placeholder 3">
            <a:extLst>
              <a:ext uri="{FF2B5EF4-FFF2-40B4-BE49-F238E27FC236}">
                <a16:creationId xmlns:a16="http://schemas.microsoft.com/office/drawing/2014/main" id="{64D56FD4-7174-59A1-ADFA-E36BBE77DD27}"/>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742388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035B3-CFD2-150A-73F1-25B18343BCD9}"/>
              </a:ext>
            </a:extLst>
          </p:cNvPr>
          <p:cNvSpPr>
            <a:spLocks noGrp="1"/>
          </p:cNvSpPr>
          <p:nvPr>
            <p:ph type="title"/>
          </p:nvPr>
        </p:nvSpPr>
        <p:spPr/>
        <p:txBody>
          <a:bodyPr/>
          <a:lstStyle/>
          <a:p>
            <a:r>
              <a:rPr lang="en-US"/>
              <a:t>STB Portal</a:t>
            </a:r>
          </a:p>
        </p:txBody>
      </p:sp>
      <p:pic>
        <p:nvPicPr>
          <p:cNvPr id="4" name="Picture 15" descr="A screenshot of a computer&#10;&#10;Description automatically generated">
            <a:extLst>
              <a:ext uri="{FF2B5EF4-FFF2-40B4-BE49-F238E27FC236}">
                <a16:creationId xmlns:a16="http://schemas.microsoft.com/office/drawing/2014/main" id="{1CC45692-194E-3BEE-A692-D6CBFED33331}"/>
              </a:ext>
            </a:extLst>
          </p:cNvPr>
          <p:cNvPicPr>
            <a:picLocks noChangeAspect="1"/>
          </p:cNvPicPr>
          <p:nvPr/>
        </p:nvPicPr>
        <p:blipFill rotWithShape="1">
          <a:blip r:embed="rId3"/>
          <a:srcRect t="7151" b="7151"/>
          <a:stretch/>
        </p:blipFill>
        <p:spPr>
          <a:xfrm>
            <a:off x="2660478" y="997148"/>
            <a:ext cx="6227625" cy="3537966"/>
          </a:xfrm>
          <a:prstGeom prst="rect">
            <a:avLst/>
          </a:prstGeom>
          <a:ln>
            <a:solidFill>
              <a:schemeClr val="tx1"/>
            </a:solidFill>
          </a:ln>
        </p:spPr>
      </p:pic>
      <p:sp>
        <p:nvSpPr>
          <p:cNvPr id="6" name="Speech Bubble: Rectangle with Corners Rounded 5">
            <a:extLst>
              <a:ext uri="{FF2B5EF4-FFF2-40B4-BE49-F238E27FC236}">
                <a16:creationId xmlns:a16="http://schemas.microsoft.com/office/drawing/2014/main" id="{F0AF01F7-FE78-2BAD-45AC-E1DF2ED96725}"/>
              </a:ext>
            </a:extLst>
          </p:cNvPr>
          <p:cNvSpPr/>
          <p:nvPr/>
        </p:nvSpPr>
        <p:spPr>
          <a:xfrm>
            <a:off x="389785" y="1893971"/>
            <a:ext cx="2122322" cy="365962"/>
          </a:xfrm>
          <a:prstGeom prst="wedgeRoundRectCallout">
            <a:avLst>
              <a:gd name="adj1" fmla="val 64643"/>
              <a:gd name="adj2" fmla="val -27365"/>
              <a:gd name="adj3" fmla="val 16667"/>
            </a:avLst>
          </a:prstGeom>
          <a:solidFill>
            <a:srgbClr val="FC5E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chemeClr val="tx1"/>
                </a:solidFill>
                <a:latin typeface="Poppins"/>
                <a:cs typeface="Poppins"/>
              </a:rPr>
              <a:t>Review YOUR completion of training requirements.</a:t>
            </a:r>
          </a:p>
        </p:txBody>
      </p:sp>
      <p:sp>
        <p:nvSpPr>
          <p:cNvPr id="7" name="Speech Bubble: Rectangle with Corners Rounded 6">
            <a:extLst>
              <a:ext uri="{FF2B5EF4-FFF2-40B4-BE49-F238E27FC236}">
                <a16:creationId xmlns:a16="http://schemas.microsoft.com/office/drawing/2014/main" id="{3DF27487-90C5-2147-D8F2-F6EA8CD520BB}"/>
              </a:ext>
            </a:extLst>
          </p:cNvPr>
          <p:cNvSpPr/>
          <p:nvPr/>
        </p:nvSpPr>
        <p:spPr>
          <a:xfrm>
            <a:off x="389785" y="1381768"/>
            <a:ext cx="2087463" cy="387455"/>
          </a:xfrm>
          <a:prstGeom prst="wedgeRoundRectCallout">
            <a:avLst>
              <a:gd name="adj1" fmla="val 66711"/>
              <a:gd name="adj2" fmla="val 30859"/>
              <a:gd name="adj3" fmla="val 16667"/>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chemeClr val="tx1"/>
                </a:solidFill>
                <a:latin typeface="Poppins" panose="00000500000000000000" pitchFamily="2" charset="0"/>
                <a:cs typeface="Poppins" panose="00000500000000000000" pitchFamily="2" charset="0"/>
              </a:rPr>
              <a:t>Access Security Affidavits and Reports.</a:t>
            </a:r>
          </a:p>
        </p:txBody>
      </p:sp>
      <p:sp>
        <p:nvSpPr>
          <p:cNvPr id="8" name="Speech Bubble: Rectangle with Corners Rounded 7">
            <a:extLst>
              <a:ext uri="{FF2B5EF4-FFF2-40B4-BE49-F238E27FC236}">
                <a16:creationId xmlns:a16="http://schemas.microsoft.com/office/drawing/2014/main" id="{7133A2BF-CCBE-6F2C-18ED-0B4E5AD9347F}"/>
              </a:ext>
            </a:extLst>
          </p:cNvPr>
          <p:cNvSpPr/>
          <p:nvPr/>
        </p:nvSpPr>
        <p:spPr>
          <a:xfrm>
            <a:off x="389785" y="3276389"/>
            <a:ext cx="2096348" cy="361440"/>
          </a:xfrm>
          <a:prstGeom prst="wedgeRoundRectCallout">
            <a:avLst>
              <a:gd name="adj1" fmla="val 67132"/>
              <a:gd name="adj2" fmla="val -94468"/>
              <a:gd name="adj3" fmla="val 16667"/>
            </a:avLst>
          </a:prstGeom>
          <a:solidFill>
            <a:srgbClr val="D97F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chemeClr val="tx1"/>
                </a:solidFill>
                <a:latin typeface="Poppins"/>
                <a:ea typeface="+mn-lt"/>
                <a:cs typeface="Poppins"/>
              </a:rPr>
              <a:t>Upload</a:t>
            </a:r>
            <a:r>
              <a:rPr lang="en-US" sz="1100" b="1">
                <a:solidFill>
                  <a:schemeClr val="tx1"/>
                </a:solidFill>
                <a:latin typeface="Poppins"/>
                <a:cs typeface="Poppins"/>
              </a:rPr>
              <a:t> post-test documentation.</a:t>
            </a:r>
            <a:endParaRPr lang="en-US" sz="1050" b="1">
              <a:solidFill>
                <a:schemeClr val="tx1"/>
              </a:solidFill>
              <a:latin typeface="Poppins"/>
              <a:cs typeface="Poppins"/>
            </a:endParaRPr>
          </a:p>
        </p:txBody>
      </p:sp>
      <p:sp>
        <p:nvSpPr>
          <p:cNvPr id="9" name="Speech Bubble: Rectangle with Corners Rounded 8">
            <a:extLst>
              <a:ext uri="{FF2B5EF4-FFF2-40B4-BE49-F238E27FC236}">
                <a16:creationId xmlns:a16="http://schemas.microsoft.com/office/drawing/2014/main" id="{9C58B45A-5031-1A7D-0225-1BFAF6DAAE35}"/>
              </a:ext>
            </a:extLst>
          </p:cNvPr>
          <p:cNvSpPr/>
          <p:nvPr/>
        </p:nvSpPr>
        <p:spPr>
          <a:xfrm>
            <a:off x="383093" y="2378963"/>
            <a:ext cx="2135707" cy="365188"/>
          </a:xfrm>
          <a:prstGeom prst="wedgeRoundRectCallout">
            <a:avLst>
              <a:gd name="adj1" fmla="val 65813"/>
              <a:gd name="adj2" fmla="val -77678"/>
              <a:gd name="adj3" fmla="val 16667"/>
            </a:avLst>
          </a:prstGeom>
          <a:solidFill>
            <a:srgbClr val="FFD42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chemeClr val="tx1"/>
                </a:solidFill>
                <a:latin typeface="Poppins"/>
                <a:cs typeface="Poppins"/>
              </a:rPr>
              <a:t>Access Moodle Keys and Moodle completion.</a:t>
            </a:r>
          </a:p>
        </p:txBody>
      </p:sp>
      <p:sp>
        <p:nvSpPr>
          <p:cNvPr id="10" name="Rectangle 9">
            <a:extLst>
              <a:ext uri="{FF2B5EF4-FFF2-40B4-BE49-F238E27FC236}">
                <a16:creationId xmlns:a16="http://schemas.microsoft.com/office/drawing/2014/main" id="{11B5407B-5CA1-8B94-1B78-DEE47B348D1B}"/>
              </a:ext>
            </a:extLst>
          </p:cNvPr>
          <p:cNvSpPr/>
          <p:nvPr/>
        </p:nvSpPr>
        <p:spPr>
          <a:xfrm>
            <a:off x="2886638" y="1542337"/>
            <a:ext cx="963700" cy="20361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06C9A7-7FFE-7FE7-CB38-83436937F753}"/>
              </a:ext>
            </a:extLst>
          </p:cNvPr>
          <p:cNvSpPr/>
          <p:nvPr/>
        </p:nvSpPr>
        <p:spPr>
          <a:xfrm>
            <a:off x="2885349" y="2040776"/>
            <a:ext cx="2061787" cy="2120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3C9AAF-E05F-96DE-CCAD-BE34F634F758}"/>
              </a:ext>
            </a:extLst>
          </p:cNvPr>
          <p:cNvSpPr/>
          <p:nvPr/>
        </p:nvSpPr>
        <p:spPr>
          <a:xfrm>
            <a:off x="2888011" y="3051410"/>
            <a:ext cx="1447821" cy="230101"/>
          </a:xfrm>
          <a:prstGeom prst="rect">
            <a:avLst/>
          </a:prstGeom>
          <a:noFill/>
          <a:ln w="28575">
            <a:solidFill>
              <a:srgbClr val="D97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D3645E8-EFC1-36F7-E118-F7D6033430BF}"/>
              </a:ext>
            </a:extLst>
          </p:cNvPr>
          <p:cNvSpPr txBox="1"/>
          <p:nvPr/>
        </p:nvSpPr>
        <p:spPr>
          <a:xfrm>
            <a:off x="5880667" y="3881859"/>
            <a:ext cx="2908187" cy="430887"/>
          </a:xfrm>
          <a:prstGeom prst="rect">
            <a:avLst/>
          </a:prstGeom>
          <a:solidFill>
            <a:srgbClr val="FFFF00"/>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a:latin typeface="Poppins" panose="00000500000000000000" pitchFamily="2" charset="0"/>
                <a:ea typeface="Tahoma"/>
                <a:cs typeface="Poppins" panose="00000500000000000000" pitchFamily="2" charset="0"/>
              </a:rPr>
              <a:t> The STB Portal can only be accessed via the LAUSD Network or VPN.</a:t>
            </a:r>
            <a:endParaRPr lang="en-US" sz="1100">
              <a:latin typeface="Poppins" panose="00000500000000000000" pitchFamily="2" charset="0"/>
              <a:cs typeface="Poppins" panose="00000500000000000000" pitchFamily="2" charset="0"/>
            </a:endParaRPr>
          </a:p>
        </p:txBody>
      </p:sp>
      <p:sp>
        <p:nvSpPr>
          <p:cNvPr id="16" name="Footer Placeholder 15">
            <a:extLst>
              <a:ext uri="{FF2B5EF4-FFF2-40B4-BE49-F238E27FC236}">
                <a16:creationId xmlns:a16="http://schemas.microsoft.com/office/drawing/2014/main" id="{CBF4F6C1-9F5A-BA8C-6933-73710AB8849B}"/>
              </a:ext>
            </a:extLst>
          </p:cNvPr>
          <p:cNvSpPr>
            <a:spLocks noGrp="1"/>
          </p:cNvSpPr>
          <p:nvPr>
            <p:ph type="ftr" sz="quarter" idx="11"/>
          </p:nvPr>
        </p:nvSpPr>
        <p:spPr/>
        <p:txBody>
          <a:bodyPr/>
          <a:lstStyle/>
          <a:p>
            <a:r>
              <a:rPr lang="en-US"/>
              <a:t>2023-24 CAASPP Fall Coordinator Training</a:t>
            </a:r>
          </a:p>
        </p:txBody>
      </p:sp>
      <p:sp>
        <p:nvSpPr>
          <p:cNvPr id="15" name="Rectangle 14">
            <a:extLst>
              <a:ext uri="{FF2B5EF4-FFF2-40B4-BE49-F238E27FC236}">
                <a16:creationId xmlns:a16="http://schemas.microsoft.com/office/drawing/2014/main" id="{38FC6668-0B1D-B9C4-D944-481DA9D1C219}"/>
              </a:ext>
            </a:extLst>
          </p:cNvPr>
          <p:cNvSpPr/>
          <p:nvPr/>
        </p:nvSpPr>
        <p:spPr>
          <a:xfrm>
            <a:off x="2886638" y="1794687"/>
            <a:ext cx="1082453" cy="196194"/>
          </a:xfrm>
          <a:prstGeom prst="rect">
            <a:avLst/>
          </a:prstGeom>
          <a:noFill/>
          <a:ln w="28575">
            <a:solidFill>
              <a:srgbClr val="FC5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447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Examples of Test Security Incidents</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300"/>
              </a:spcAft>
              <a:buFont typeface="Arial" panose="05000000000000000000" pitchFamily="2" charset="2"/>
              <a:buChar char="•"/>
            </a:pPr>
            <a:r>
              <a:rPr lang="en-US" sz="1800">
                <a:latin typeface="Poppins"/>
              </a:rPr>
              <a:t>Expired or accidentally submitted tests.</a:t>
            </a:r>
            <a:endParaRPr lang="en-US"/>
          </a:p>
          <a:p>
            <a:pPr marL="285750" indent="-285750">
              <a:spcAft>
                <a:spcPts val="300"/>
              </a:spcAft>
              <a:buFont typeface="Arial" panose="05000000000000000000" pitchFamily="2" charset="2"/>
              <a:buChar char="•"/>
            </a:pPr>
            <a:r>
              <a:rPr lang="en-US" sz="1800">
                <a:latin typeface="Poppins"/>
              </a:rPr>
              <a:t>Student was administered the incorrect assessment.</a:t>
            </a:r>
          </a:p>
          <a:p>
            <a:pPr marL="285750" indent="-285750">
              <a:spcAft>
                <a:spcPts val="300"/>
              </a:spcAft>
              <a:buFont typeface="Arial" panose="05000000000000000000" pitchFamily="2" charset="2"/>
              <a:buChar char="•"/>
            </a:pPr>
            <a:r>
              <a:rPr lang="en-US" sz="1800">
                <a:latin typeface="Poppins"/>
              </a:rPr>
              <a:t>Student took the test using another student’s SSID.</a:t>
            </a:r>
          </a:p>
          <a:p>
            <a:pPr marL="285750" indent="-285750">
              <a:spcAft>
                <a:spcPts val="300"/>
              </a:spcAft>
              <a:buFont typeface="Arial" panose="05000000000000000000" pitchFamily="2" charset="2"/>
              <a:buChar char="•"/>
            </a:pPr>
            <a:r>
              <a:rPr lang="en-US" sz="1800">
                <a:latin typeface="Poppins"/>
              </a:rPr>
              <a:t>Student took the test using a duplicate SSID.</a:t>
            </a:r>
          </a:p>
          <a:p>
            <a:pPr marL="285750" indent="-285750">
              <a:spcAft>
                <a:spcPts val="300"/>
              </a:spcAft>
              <a:buFont typeface="Arial" panose="05000000000000000000" pitchFamily="2" charset="2"/>
              <a:buChar char="•"/>
            </a:pPr>
            <a:r>
              <a:rPr lang="en-US" sz="1800">
                <a:solidFill>
                  <a:srgbClr val="FF0000"/>
                </a:solidFill>
                <a:latin typeface="Poppins"/>
              </a:rPr>
              <a:t>Social media discussion/posting of secure materials (Security Breach).</a:t>
            </a:r>
          </a:p>
          <a:p>
            <a:pPr marL="285750" indent="-285750">
              <a:spcAft>
                <a:spcPts val="300"/>
              </a:spcAft>
              <a:buFont typeface="Arial" panose="05000000000000000000" pitchFamily="2" charset="2"/>
              <a:buChar char="•"/>
            </a:pPr>
            <a:r>
              <a:rPr lang="en-US" sz="1800">
                <a:solidFill>
                  <a:srgbClr val="FF0000"/>
                </a:solidFill>
                <a:latin typeface="Poppins"/>
              </a:rPr>
              <a:t>Secure test materials were discussed, retained or copied (Security Breach).</a:t>
            </a:r>
          </a:p>
          <a:p>
            <a:pPr marL="285750" indent="-285750">
              <a:spcAft>
                <a:spcPts val="300"/>
              </a:spcAft>
              <a:buFont typeface="Arial" panose="05000000000000000000" pitchFamily="2" charset="2"/>
              <a:buChar char="•"/>
            </a:pPr>
            <a:endParaRPr lang="en-US" sz="1800">
              <a:solidFill>
                <a:srgbClr val="FF0000"/>
              </a:solidFill>
              <a:latin typeface="Poppins"/>
            </a:endParaRPr>
          </a:p>
        </p:txBody>
      </p:sp>
      <p:sp>
        <p:nvSpPr>
          <p:cNvPr id="6" name="Footer Placeholder 5">
            <a:extLst>
              <a:ext uri="{FF2B5EF4-FFF2-40B4-BE49-F238E27FC236}">
                <a16:creationId xmlns:a16="http://schemas.microsoft.com/office/drawing/2014/main" id="{889F8600-EA4E-4988-DD87-6FFDBAC29433}"/>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3635729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664CDE9D-A48B-BEC4-1194-C64E343D916E}"/>
              </a:ext>
            </a:extLst>
          </p:cNvPr>
          <p:cNvPicPr>
            <a:picLocks noChangeAspect="1"/>
          </p:cNvPicPr>
          <p:nvPr/>
        </p:nvPicPr>
        <p:blipFill>
          <a:blip r:embed="rId3"/>
          <a:stretch>
            <a:fillRect/>
          </a:stretch>
        </p:blipFill>
        <p:spPr>
          <a:xfrm>
            <a:off x="3686601" y="787951"/>
            <a:ext cx="4841542" cy="3917325"/>
          </a:xfrm>
          <a:prstGeom prst="rect">
            <a:avLst/>
          </a:prstGeom>
        </p:spPr>
      </p:pic>
      <p:sp>
        <p:nvSpPr>
          <p:cNvPr id="2" name="Title 1"/>
          <p:cNvSpPr>
            <a:spLocks noGrp="1"/>
          </p:cNvSpPr>
          <p:nvPr>
            <p:ph type="title"/>
          </p:nvPr>
        </p:nvSpPr>
        <p:spPr/>
        <p:txBody>
          <a:bodyPr>
            <a:normAutofit/>
          </a:bodyPr>
          <a:lstStyle/>
          <a:p>
            <a:r>
              <a:rPr lang="en-US"/>
              <a:t>STAIRS</a:t>
            </a:r>
          </a:p>
        </p:txBody>
      </p:sp>
      <p:sp>
        <p:nvSpPr>
          <p:cNvPr id="3" name="Text Placeholder 2"/>
          <p:cNvSpPr>
            <a:spLocks noGrp="1"/>
          </p:cNvSpPr>
          <p:nvPr>
            <p:ph type="body" idx="13"/>
          </p:nvPr>
        </p:nvSpPr>
        <p:spPr>
          <a:xfrm>
            <a:off x="311700" y="952500"/>
            <a:ext cx="3148500" cy="3755175"/>
          </a:xfrm>
        </p:spPr>
        <p:txBody>
          <a:bodyPr>
            <a:noAutofit/>
          </a:bodyPr>
          <a:lstStyle/>
          <a:p>
            <a:pPr marL="285750" indent="-285750">
              <a:spcAft>
                <a:spcPts val="225"/>
              </a:spcAft>
              <a:buSzPct val="100000"/>
              <a:buFont typeface="Arial" panose="05000000000000000000" pitchFamily="2" charset="2"/>
              <a:buChar char="•"/>
            </a:pPr>
            <a:r>
              <a:rPr lang="en-US" sz="1800">
                <a:latin typeface="Poppins"/>
                <a:ea typeface="Tahoma"/>
                <a:cs typeface="Calibri"/>
              </a:rPr>
              <a:t>CAASPP Coordinators gather information regarding the incident including:</a:t>
            </a:r>
            <a:endParaRPr lang="en-US"/>
          </a:p>
          <a:p>
            <a:pPr marL="626745" lvl="1" indent="-285750">
              <a:spcAft>
                <a:spcPts val="225"/>
              </a:spcAft>
              <a:buSzPct val="100000"/>
              <a:buFont typeface="Courier New" panose="05000000000000000000" pitchFamily="2" charset="2"/>
              <a:buChar char="o"/>
            </a:pPr>
            <a:r>
              <a:rPr lang="en-US" sz="1600">
                <a:latin typeface="Poppins"/>
                <a:ea typeface="Tahoma"/>
                <a:cs typeface="Calibri"/>
              </a:rPr>
              <a:t>Date of incident</a:t>
            </a:r>
          </a:p>
          <a:p>
            <a:pPr marL="626745" lvl="1" indent="-285750">
              <a:spcAft>
                <a:spcPts val="225"/>
              </a:spcAft>
              <a:buSzPct val="100000"/>
              <a:buFont typeface="Courier New" panose="05000000000000000000" pitchFamily="2" charset="2"/>
              <a:buChar char="o"/>
            </a:pPr>
            <a:r>
              <a:rPr lang="en-US" sz="1600">
                <a:latin typeface="Poppins"/>
                <a:ea typeface="Tahoma"/>
                <a:cs typeface="Calibri"/>
              </a:rPr>
              <a:t>SSIDs of student(s) involved</a:t>
            </a:r>
          </a:p>
          <a:p>
            <a:pPr marL="0" indent="0">
              <a:spcAft>
                <a:spcPts val="225"/>
              </a:spcAft>
              <a:buNone/>
            </a:pPr>
            <a:endParaRPr lang="en-US" sz="1800">
              <a:latin typeface="Poppins"/>
            </a:endParaRPr>
          </a:p>
          <a:p>
            <a:pPr lvl="1"/>
            <a:endParaRPr lang="en-US">
              <a:latin typeface="Poppins"/>
            </a:endParaRPr>
          </a:p>
        </p:txBody>
      </p:sp>
      <p:sp>
        <p:nvSpPr>
          <p:cNvPr id="10" name="Footer Placeholder 9">
            <a:extLst>
              <a:ext uri="{FF2B5EF4-FFF2-40B4-BE49-F238E27FC236}">
                <a16:creationId xmlns:a16="http://schemas.microsoft.com/office/drawing/2014/main" id="{2B0C47DF-A70E-BA87-D371-23BAC61DE48E}"/>
              </a:ext>
            </a:extLst>
          </p:cNvPr>
          <p:cNvSpPr>
            <a:spLocks noGrp="1"/>
          </p:cNvSpPr>
          <p:nvPr>
            <p:ph type="ftr" sz="quarter" idx="11"/>
          </p:nvPr>
        </p:nvSpPr>
        <p:spPr/>
        <p:txBody>
          <a:bodyPr/>
          <a:lstStyle/>
          <a:p>
            <a:r>
              <a:rPr lang="en-US"/>
              <a:t>2023-24 CAASPP Fall Coordinator Training</a:t>
            </a:r>
          </a:p>
        </p:txBody>
      </p:sp>
      <p:sp>
        <p:nvSpPr>
          <p:cNvPr id="5" name="TextBox 4">
            <a:extLst>
              <a:ext uri="{FF2B5EF4-FFF2-40B4-BE49-F238E27FC236}">
                <a16:creationId xmlns:a16="http://schemas.microsoft.com/office/drawing/2014/main" id="{1FC4B491-ECD9-0449-A11A-5B9C3AB5DDD2}"/>
              </a:ext>
            </a:extLst>
          </p:cNvPr>
          <p:cNvSpPr txBox="1"/>
          <p:nvPr/>
        </p:nvSpPr>
        <p:spPr>
          <a:xfrm>
            <a:off x="414941" y="3967492"/>
            <a:ext cx="2947652" cy="738664"/>
          </a:xfrm>
          <a:prstGeom prst="rect">
            <a:avLst/>
          </a:prstGeom>
          <a:solidFill>
            <a:srgbClr val="FFFF00"/>
          </a:solidFill>
          <a:ln>
            <a:solidFill>
              <a:schemeClr val="tx1"/>
            </a:solidFill>
          </a:ln>
        </p:spPr>
        <p:txBody>
          <a:bodyPr wrap="square" lIns="91440" tIns="45720" rIns="91440" bIns="45720" rtlCol="0" anchor="t">
            <a:spAutoFit/>
          </a:bodyPr>
          <a:lstStyle/>
          <a:p>
            <a:pPr algn="ctr"/>
            <a:r>
              <a:rPr lang="en-US" sz="1050" b="1">
                <a:latin typeface="Poppins"/>
                <a:cs typeface="Calibri"/>
              </a:rPr>
              <a:t>Security breaches must be entered in TOMS immediately by the Coordinator. </a:t>
            </a:r>
            <a:endParaRPr lang="en-US" sz="1050" b="1">
              <a:latin typeface="Poppins"/>
              <a:cs typeface="Calibri" panose="020F0502020204030204" pitchFamily="34" charset="0"/>
            </a:endParaRPr>
          </a:p>
          <a:p>
            <a:pPr algn="ctr"/>
            <a:r>
              <a:rPr lang="en-US" sz="1050" b="1">
                <a:latin typeface="Poppins"/>
                <a:cs typeface="Calibri"/>
              </a:rPr>
              <a:t>Call STB to report any security breach after completing the STAIRS.</a:t>
            </a:r>
          </a:p>
        </p:txBody>
      </p:sp>
      <p:sp>
        <p:nvSpPr>
          <p:cNvPr id="4" name="Rectangle 3"/>
          <p:cNvSpPr/>
          <p:nvPr/>
        </p:nvSpPr>
        <p:spPr>
          <a:xfrm>
            <a:off x="6501343" y="791318"/>
            <a:ext cx="341449" cy="161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Left Arrow 6"/>
          <p:cNvSpPr/>
          <p:nvPr/>
        </p:nvSpPr>
        <p:spPr>
          <a:xfrm rot="5400000">
            <a:off x="6473698" y="1052375"/>
            <a:ext cx="398504" cy="39439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050" b="1">
              <a:solidFill>
                <a:schemeClr val="tx1"/>
              </a:solidFill>
              <a:latin typeface="Arial Narrow" panose="020B0606020202030204" pitchFamily="34" charset="0"/>
            </a:endParaRPr>
          </a:p>
        </p:txBody>
      </p:sp>
    </p:spTree>
    <p:extLst>
      <p:ext uri="{BB962C8B-B14F-4D97-AF65-F5344CB8AC3E}">
        <p14:creationId xmlns:p14="http://schemas.microsoft.com/office/powerpoint/2010/main" val="6137714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Creating a STAIRS Report</a:t>
            </a:r>
          </a:p>
        </p:txBody>
      </p:sp>
      <p:sp>
        <p:nvSpPr>
          <p:cNvPr id="3" name="Text Placeholder 2"/>
          <p:cNvSpPr>
            <a:spLocks noGrp="1"/>
          </p:cNvSpPr>
          <p:nvPr>
            <p:ph type="body" idx="13"/>
          </p:nvPr>
        </p:nvSpPr>
        <p:spPr/>
        <p:txBody>
          <a:bodyPr spcFirstLastPara="1" wrap="square" lIns="68580" tIns="34290" rIns="68580" bIns="34290" anchor="t" anchorCtr="0">
            <a:normAutofit/>
          </a:bodyPr>
          <a:lstStyle/>
          <a:p>
            <a:pPr marL="285750" indent="-285750">
              <a:spcAft>
                <a:spcPts val="225"/>
              </a:spcAft>
              <a:buSzPct val="100000"/>
            </a:pPr>
            <a:r>
              <a:rPr lang="en-US" sz="1800">
                <a:latin typeface="Poppins"/>
                <a:ea typeface="Tahoma"/>
                <a:cs typeface="Calibri"/>
              </a:rPr>
              <a:t>If a Reset, Reopen, or Restore is required, ensure that it is indicated in the </a:t>
            </a:r>
            <a:r>
              <a:rPr lang="en-US" sz="1800">
                <a:solidFill>
                  <a:srgbClr val="FF0000"/>
                </a:solidFill>
                <a:latin typeface="Poppins"/>
                <a:ea typeface="Tahoma"/>
                <a:cs typeface="Calibri"/>
              </a:rPr>
              <a:t>Appeal type </a:t>
            </a:r>
            <a:r>
              <a:rPr lang="en-US" sz="1800">
                <a:latin typeface="Poppins"/>
                <a:ea typeface="Tahoma"/>
                <a:cs typeface="Calibri"/>
              </a:rPr>
              <a:t>section before submitting.</a:t>
            </a:r>
          </a:p>
          <a:p>
            <a:pPr marL="605790" lvl="1" indent="-264795">
              <a:spcAft>
                <a:spcPts val="225"/>
              </a:spcAft>
              <a:buSzPct val="100000"/>
            </a:pPr>
            <a:r>
              <a:rPr lang="en-US" sz="1600">
                <a:latin typeface="Poppins"/>
                <a:ea typeface="Tahoma"/>
                <a:cs typeface="Calibri"/>
              </a:rPr>
              <a:t>A 200-character description of the issue and steps to avoid the incident from occurring again, may be required prior to submitting.</a:t>
            </a:r>
          </a:p>
        </p:txBody>
      </p:sp>
      <p:sp>
        <p:nvSpPr>
          <p:cNvPr id="6" name="Footer Placeholder 5">
            <a:extLst>
              <a:ext uri="{FF2B5EF4-FFF2-40B4-BE49-F238E27FC236}">
                <a16:creationId xmlns:a16="http://schemas.microsoft.com/office/drawing/2014/main" id="{92D41F47-E081-6F1F-378D-826DBC02F9E9}"/>
              </a:ext>
            </a:extLst>
          </p:cNvPr>
          <p:cNvSpPr>
            <a:spLocks noGrp="1"/>
          </p:cNvSpPr>
          <p:nvPr>
            <p:ph type="ftr" sz="quarter" idx="11"/>
          </p:nvPr>
        </p:nvSpPr>
        <p:spPr/>
        <p:txBody>
          <a:bodyPr/>
          <a:lstStyle/>
          <a:p>
            <a:r>
              <a:rPr lang="en-US"/>
              <a:t>2023-24 CAASPP Fall Coordinator Training</a:t>
            </a:r>
          </a:p>
        </p:txBody>
      </p:sp>
      <p:pic>
        <p:nvPicPr>
          <p:cNvPr id="11" name="Picture 10">
            <a:extLst>
              <a:ext uri="{FF2B5EF4-FFF2-40B4-BE49-F238E27FC236}">
                <a16:creationId xmlns:a16="http://schemas.microsoft.com/office/drawing/2014/main" id="{3FD24155-9F65-094A-A617-E4CB74E70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026" y="2476710"/>
            <a:ext cx="5046328" cy="2181993"/>
          </a:xfrm>
          <a:prstGeom prst="rect">
            <a:avLst/>
          </a:prstGeom>
          <a:ln>
            <a:solidFill>
              <a:schemeClr val="tx1"/>
            </a:solidFill>
          </a:ln>
        </p:spPr>
      </p:pic>
      <p:sp>
        <p:nvSpPr>
          <p:cNvPr id="12" name="Frame 11">
            <a:extLst>
              <a:ext uri="{FF2B5EF4-FFF2-40B4-BE49-F238E27FC236}">
                <a16:creationId xmlns:a16="http://schemas.microsoft.com/office/drawing/2014/main" id="{83B691B2-A1EE-EE48-AFFA-BB407D9407E8}"/>
              </a:ext>
            </a:extLst>
          </p:cNvPr>
          <p:cNvSpPr/>
          <p:nvPr/>
        </p:nvSpPr>
        <p:spPr>
          <a:xfrm>
            <a:off x="5144405" y="4135917"/>
            <a:ext cx="1828949" cy="29404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23793612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ADAB-5BA2-1DFD-8199-C9B624DCD23A}"/>
              </a:ext>
            </a:extLst>
          </p:cNvPr>
          <p:cNvSpPr>
            <a:spLocks noGrp="1"/>
          </p:cNvSpPr>
          <p:nvPr>
            <p:ph type="title"/>
          </p:nvPr>
        </p:nvSpPr>
        <p:spPr/>
        <p:txBody>
          <a:bodyPr/>
          <a:lstStyle/>
          <a:p>
            <a:r>
              <a:rPr lang="en-US"/>
              <a:t>Reviewing a Submitted STAIRS</a:t>
            </a:r>
          </a:p>
        </p:txBody>
      </p:sp>
      <p:sp>
        <p:nvSpPr>
          <p:cNvPr id="3" name="Text Placeholder 2">
            <a:extLst>
              <a:ext uri="{FF2B5EF4-FFF2-40B4-BE49-F238E27FC236}">
                <a16:creationId xmlns:a16="http://schemas.microsoft.com/office/drawing/2014/main" id="{3309D893-D781-DF3C-9D9E-057ABDA7D5D5}"/>
              </a:ext>
            </a:extLst>
          </p:cNvPr>
          <p:cNvSpPr>
            <a:spLocks noGrp="1"/>
          </p:cNvSpPr>
          <p:nvPr>
            <p:ph type="body" idx="13"/>
          </p:nvPr>
        </p:nvSpPr>
        <p:spPr/>
        <p:txBody>
          <a:bodyPr/>
          <a:lstStyle/>
          <a:p>
            <a:pPr marL="139700" indent="0">
              <a:buNone/>
            </a:pPr>
            <a:r>
              <a:rPr lang="en-US"/>
              <a:t>If your STAIRS is rejected</a:t>
            </a:r>
          </a:p>
          <a:p>
            <a:pPr marL="596900" indent="-457200">
              <a:buFont typeface="+mj-lt"/>
              <a:buAutoNum type="arabicPeriod"/>
            </a:pPr>
            <a:r>
              <a:rPr lang="en-US"/>
              <a:t>Select “Search STAIRS”  and enter the STAIRS ID </a:t>
            </a:r>
          </a:p>
          <a:p>
            <a:pPr marL="596900" indent="-457200">
              <a:buFont typeface="+mj-lt"/>
              <a:buAutoNum type="arabicPeriod"/>
            </a:pPr>
            <a:r>
              <a:rPr lang="en-US"/>
              <a:t>Review and follow the instructions in the </a:t>
            </a:r>
            <a:r>
              <a:rPr lang="en-US" b="1"/>
              <a:t>Notes</a:t>
            </a:r>
            <a:r>
              <a:rPr lang="en-US"/>
              <a:t> section</a:t>
            </a:r>
          </a:p>
          <a:p>
            <a:pPr marL="596900" indent="-457200">
              <a:buFont typeface="+mj-lt"/>
              <a:buAutoNum type="arabicPeriod"/>
            </a:pPr>
            <a:r>
              <a:rPr lang="en-US"/>
              <a:t>Submit a new STAIRS if needed</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49C48627-D587-8B42-DBDB-E126C495C3B2}"/>
              </a:ext>
            </a:extLst>
          </p:cNvPr>
          <p:cNvSpPr>
            <a:spLocks noGrp="1"/>
          </p:cNvSpPr>
          <p:nvPr>
            <p:ph type="ftr" sz="quarter" idx="11"/>
          </p:nvPr>
        </p:nvSpPr>
        <p:spPr/>
        <p:txBody>
          <a:bodyPr/>
          <a:lstStyle/>
          <a:p>
            <a:r>
              <a:rPr lang="en-US"/>
              <a:t>2023-24 CAASPP Fall Coordinator Training</a:t>
            </a:r>
          </a:p>
        </p:txBody>
      </p:sp>
      <p:pic>
        <p:nvPicPr>
          <p:cNvPr id="5" name="Picture 4">
            <a:extLst>
              <a:ext uri="{FF2B5EF4-FFF2-40B4-BE49-F238E27FC236}">
                <a16:creationId xmlns:a16="http://schemas.microsoft.com/office/drawing/2014/main" id="{431B416F-048F-2CC3-4AF0-AC88814B1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74" y="2677696"/>
            <a:ext cx="7164678" cy="1860615"/>
          </a:xfrm>
          <a:prstGeom prst="rect">
            <a:avLst/>
          </a:prstGeom>
          <a:ln>
            <a:solidFill>
              <a:schemeClr val="tx1"/>
            </a:solidFill>
          </a:ln>
        </p:spPr>
      </p:pic>
      <p:sp>
        <p:nvSpPr>
          <p:cNvPr id="6" name="Frame 5">
            <a:extLst>
              <a:ext uri="{FF2B5EF4-FFF2-40B4-BE49-F238E27FC236}">
                <a16:creationId xmlns:a16="http://schemas.microsoft.com/office/drawing/2014/main" id="{BE2107DE-B0F1-8E38-4A6F-C762F4BE3BE8}"/>
              </a:ext>
            </a:extLst>
          </p:cNvPr>
          <p:cNvSpPr/>
          <p:nvPr/>
        </p:nvSpPr>
        <p:spPr>
          <a:xfrm>
            <a:off x="1768430" y="4075667"/>
            <a:ext cx="880592" cy="35800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 name="Frame 6">
            <a:extLst>
              <a:ext uri="{FF2B5EF4-FFF2-40B4-BE49-F238E27FC236}">
                <a16:creationId xmlns:a16="http://schemas.microsoft.com/office/drawing/2014/main" id="{FBF47EC4-5C7A-0405-292B-FA6714DAA692}"/>
              </a:ext>
            </a:extLst>
          </p:cNvPr>
          <p:cNvSpPr/>
          <p:nvPr/>
        </p:nvSpPr>
        <p:spPr>
          <a:xfrm>
            <a:off x="1913317" y="3005112"/>
            <a:ext cx="1073775" cy="3741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39474588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A3C0D3C6-00AA-1E4B-9375-83B2EC48B887}"/>
              </a:ext>
            </a:extLst>
          </p:cNvPr>
          <p:cNvSpPr>
            <a:spLocks noGrp="1"/>
          </p:cNvSpPr>
          <p:nvPr>
            <p:ph type="body" idx="13"/>
          </p:nvPr>
        </p:nvSpPr>
        <p:spPr/>
        <p:txBody>
          <a:bodyPr spcFirstLastPara="1" wrap="square" lIns="68580" tIns="34290" rIns="68580" bIns="34290" anchor="t" anchorCtr="0">
            <a:normAutofit/>
          </a:bodyPr>
          <a:lstStyle/>
          <a:p>
            <a:pPr marL="457200" lvl="3" indent="-457200">
              <a:buClrTx/>
              <a:buSzPct val="100000"/>
              <a:buFont typeface="+mj-lt"/>
              <a:buAutoNum type="arabicPeriod"/>
            </a:pPr>
            <a:r>
              <a:rPr lang="en-US" sz="2000">
                <a:latin typeface="Poppins"/>
                <a:ea typeface="Tahoma"/>
                <a:cs typeface="Calibri"/>
              </a:rPr>
              <a:t>If you have any questions, contact STB prior to submitting STAIRS.</a:t>
            </a:r>
            <a:endParaRPr lang="en-US" sz="2000">
              <a:latin typeface="Poppins"/>
            </a:endParaRPr>
          </a:p>
          <a:p>
            <a:pPr marL="457200" lvl="3" indent="-457200">
              <a:buClrTx/>
              <a:buSzPct val="100000"/>
              <a:buFont typeface="+mj-lt"/>
              <a:buAutoNum type="arabicPeriod"/>
            </a:pPr>
            <a:r>
              <a:rPr lang="en-US" sz="2000">
                <a:latin typeface="Poppins"/>
                <a:ea typeface="Tahoma"/>
                <a:cs typeface="Calibri"/>
              </a:rPr>
              <a:t>Be sure to have student(s) SSID number(s) when creating a STAIRS.</a:t>
            </a:r>
            <a:endParaRPr lang="en-US" sz="2000">
              <a:latin typeface="Poppins"/>
            </a:endParaRPr>
          </a:p>
          <a:p>
            <a:pPr marL="457200" lvl="3" indent="-457200">
              <a:buClrTx/>
              <a:buSzPct val="100000"/>
              <a:buFont typeface="+mj-lt"/>
              <a:buAutoNum type="arabicPeriod"/>
            </a:pPr>
            <a:r>
              <a:rPr lang="en-US" sz="2000">
                <a:latin typeface="Poppins"/>
                <a:ea typeface="Tahoma"/>
                <a:cs typeface="Calibri"/>
              </a:rPr>
              <a:t>Be sure to follow-up on all STAIRS submitted.</a:t>
            </a:r>
            <a:endParaRPr lang="en-US" sz="2000">
              <a:latin typeface="Poppins"/>
            </a:endParaRPr>
          </a:p>
          <a:p>
            <a:pPr marL="471170" lvl="2" indent="-299720">
              <a:buClr>
                <a:srgbClr val="8FAADC"/>
              </a:buClr>
              <a:buAutoNum type="arabicPeriod"/>
            </a:pPr>
            <a:endParaRPr lang="en-US" sz="2400">
              <a:latin typeface="Poppins"/>
            </a:endParaRPr>
          </a:p>
          <a:p>
            <a:pPr marL="471170" lvl="2" indent="-299720">
              <a:buClr>
                <a:srgbClr val="8FAADC"/>
              </a:buClr>
              <a:buAutoNum type="arabicPeriod"/>
            </a:pPr>
            <a:endParaRPr lang="en-US" sz="2400">
              <a:latin typeface="Poppins"/>
            </a:endParaRPr>
          </a:p>
          <a:p>
            <a:pPr marL="471170" lvl="2" indent="-299720">
              <a:buClr>
                <a:srgbClr val="8FAADC"/>
              </a:buClr>
              <a:buAutoNum type="arabicPeriod"/>
            </a:pPr>
            <a:endParaRPr lang="en-US" sz="2400">
              <a:latin typeface="Poppins"/>
            </a:endParaRPr>
          </a:p>
          <a:p>
            <a:pPr marL="471170" lvl="2" indent="-299720">
              <a:buClr>
                <a:srgbClr val="8FAADC"/>
              </a:buClr>
              <a:buAutoNum type="arabicPeriod"/>
            </a:pPr>
            <a:endParaRPr lang="en-US" sz="2400">
              <a:latin typeface="Poppins"/>
            </a:endParaRPr>
          </a:p>
          <a:p>
            <a:pPr marL="471170" lvl="2" indent="-299720">
              <a:buClr>
                <a:srgbClr val="8FAADC"/>
              </a:buClr>
              <a:buAutoNum type="arabicPeriod"/>
            </a:pPr>
            <a:endParaRPr lang="en-US" sz="2400">
              <a:latin typeface="Poppins"/>
            </a:endParaRPr>
          </a:p>
          <a:p>
            <a:pPr marL="471170" lvl="2" indent="-299720">
              <a:buClr>
                <a:srgbClr val="8FAADC"/>
              </a:buClr>
              <a:buAutoNum type="arabicPeriod"/>
            </a:pPr>
            <a:endParaRPr lang="en-US" sz="2400">
              <a:latin typeface="Poppins"/>
            </a:endParaRPr>
          </a:p>
          <a:p>
            <a:pPr marL="299720" lvl="2" indent="-257175">
              <a:buClr>
                <a:srgbClr val="8FAADC"/>
              </a:buClr>
              <a:buAutoNum type="arabicPeriod"/>
            </a:pPr>
            <a:endParaRPr lang="en-US" sz="2400">
              <a:latin typeface="Poppins"/>
            </a:endParaRPr>
          </a:p>
          <a:p>
            <a:pPr marL="299720" lvl="2" indent="-257175">
              <a:buClr>
                <a:srgbClr val="8FAADC"/>
              </a:buClr>
              <a:buAutoNum type="arabicPeriod"/>
            </a:pPr>
            <a:endParaRPr lang="en-US" sz="2400">
              <a:latin typeface="Poppins"/>
            </a:endParaRPr>
          </a:p>
          <a:p>
            <a:pPr marL="299720" lvl="2" indent="-257175">
              <a:buClr>
                <a:srgbClr val="8FAADC"/>
              </a:buClr>
              <a:buAutoNum type="arabicPeriod"/>
            </a:pPr>
            <a:endParaRPr lang="en-US" sz="2400">
              <a:latin typeface="Poppins"/>
            </a:endParaRPr>
          </a:p>
        </p:txBody>
      </p:sp>
      <p:sp>
        <p:nvSpPr>
          <p:cNvPr id="5" name="Footer Placeholder 4">
            <a:extLst>
              <a:ext uri="{FF2B5EF4-FFF2-40B4-BE49-F238E27FC236}">
                <a16:creationId xmlns:a16="http://schemas.microsoft.com/office/drawing/2014/main" id="{0932EB48-CFCD-E1DD-33AF-169433E7B6EE}"/>
              </a:ext>
            </a:extLst>
          </p:cNvPr>
          <p:cNvSpPr>
            <a:spLocks noGrp="1"/>
          </p:cNvSpPr>
          <p:nvPr>
            <p:ph type="ftr" sz="quarter" idx="11"/>
          </p:nvPr>
        </p:nvSpPr>
        <p:spPr/>
        <p:txBody>
          <a:bodyPr/>
          <a:lstStyle/>
          <a:p>
            <a:r>
              <a:rPr lang="en-US"/>
              <a:t>2023-24 CAASPP Fall Coordinator Training</a:t>
            </a:r>
          </a:p>
        </p:txBody>
      </p:sp>
      <p:sp>
        <p:nvSpPr>
          <p:cNvPr id="4" name="Title 3">
            <a:extLst>
              <a:ext uri="{FF2B5EF4-FFF2-40B4-BE49-F238E27FC236}">
                <a16:creationId xmlns:a16="http://schemas.microsoft.com/office/drawing/2014/main" id="{7C5D22AB-E85B-FC59-0413-BAE60C425DC6}"/>
              </a:ext>
            </a:extLst>
          </p:cNvPr>
          <p:cNvSpPr>
            <a:spLocks noGrp="1"/>
          </p:cNvSpPr>
          <p:nvPr>
            <p:ph type="title"/>
          </p:nvPr>
        </p:nvSpPr>
        <p:spPr/>
        <p:txBody>
          <a:bodyPr/>
          <a:lstStyle/>
          <a:p>
            <a:r>
              <a:rPr lang="en-US"/>
              <a:t>Action Items</a:t>
            </a:r>
          </a:p>
        </p:txBody>
      </p:sp>
    </p:spTree>
    <p:extLst>
      <p:ext uri="{BB962C8B-B14F-4D97-AF65-F5344CB8AC3E}">
        <p14:creationId xmlns:p14="http://schemas.microsoft.com/office/powerpoint/2010/main" val="1853811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New California Science Test (CAST) Interim Assessments</a:t>
            </a:r>
          </a:p>
        </p:txBody>
      </p:sp>
    </p:spTree>
    <p:extLst>
      <p:ext uri="{BB962C8B-B14F-4D97-AF65-F5344CB8AC3E}">
        <p14:creationId xmlns:p14="http://schemas.microsoft.com/office/powerpoint/2010/main" val="1851333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63B4-5DEA-5027-E330-9345FA777BC4}"/>
              </a:ext>
            </a:extLst>
          </p:cNvPr>
          <p:cNvSpPr>
            <a:spLocks noGrp="1"/>
          </p:cNvSpPr>
          <p:nvPr>
            <p:ph type="title"/>
          </p:nvPr>
        </p:nvSpPr>
        <p:spPr/>
        <p:txBody>
          <a:bodyPr/>
          <a:lstStyle/>
          <a:p>
            <a:r>
              <a:rPr lang="en-US"/>
              <a:t>CAST Interim Assessments</a:t>
            </a:r>
          </a:p>
        </p:txBody>
      </p:sp>
      <p:sp>
        <p:nvSpPr>
          <p:cNvPr id="3" name="Text Placeholder 2">
            <a:extLst>
              <a:ext uri="{FF2B5EF4-FFF2-40B4-BE49-F238E27FC236}">
                <a16:creationId xmlns:a16="http://schemas.microsoft.com/office/drawing/2014/main" id="{91A931A6-7DC0-8B2B-114F-79EC30B080EB}"/>
              </a:ext>
            </a:extLst>
          </p:cNvPr>
          <p:cNvSpPr>
            <a:spLocks noGrp="1"/>
          </p:cNvSpPr>
          <p:nvPr>
            <p:ph type="body" idx="13"/>
          </p:nvPr>
        </p:nvSpPr>
        <p:spPr/>
        <p:txBody>
          <a:bodyPr/>
          <a:lstStyle/>
          <a:p>
            <a:pPr marL="139700" indent="0" algn="ctr">
              <a:lnSpc>
                <a:spcPct val="150000"/>
              </a:lnSpc>
              <a:buNone/>
            </a:pPr>
            <a:r>
              <a:rPr lang="en-US" b="1">
                <a:solidFill>
                  <a:srgbClr val="FF0000"/>
                </a:solidFill>
              </a:rPr>
              <a:t>Coming soon!</a:t>
            </a:r>
          </a:p>
          <a:p>
            <a:pPr marL="139700" indent="0" algn="ctr">
              <a:lnSpc>
                <a:spcPct val="150000"/>
              </a:lnSpc>
              <a:buNone/>
            </a:pPr>
            <a:r>
              <a:rPr lang="en-US"/>
              <a:t>California Science Test (CAST) Interim Assessments</a:t>
            </a:r>
          </a:p>
          <a:p>
            <a:pPr marL="139700" indent="0" algn="ctr">
              <a:lnSpc>
                <a:spcPct val="150000"/>
              </a:lnSpc>
              <a:buNone/>
            </a:pPr>
            <a:endParaRPr lang="en-US"/>
          </a:p>
          <a:p>
            <a:pPr marL="139700" indent="0" algn="ctr">
              <a:lnSpc>
                <a:spcPct val="150000"/>
              </a:lnSpc>
              <a:buNone/>
            </a:pPr>
            <a:r>
              <a:rPr lang="en-US"/>
              <a:t>The CAST Interim Assessments will join the Smarter Balanced Interim Assessments for English language arts/literacy and mathematics as state-provided interim assessments.</a:t>
            </a:r>
          </a:p>
          <a:p>
            <a:endParaRPr lang="en-US"/>
          </a:p>
        </p:txBody>
      </p:sp>
      <p:sp>
        <p:nvSpPr>
          <p:cNvPr id="4" name="Footer Placeholder 3">
            <a:extLst>
              <a:ext uri="{FF2B5EF4-FFF2-40B4-BE49-F238E27FC236}">
                <a16:creationId xmlns:a16="http://schemas.microsoft.com/office/drawing/2014/main" id="{5B971713-F588-C60D-BA59-3BC028844A3A}"/>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7932887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4BD0-F904-FC77-3ABF-0F575911C702}"/>
              </a:ext>
            </a:extLst>
          </p:cNvPr>
          <p:cNvSpPr>
            <a:spLocks noGrp="1"/>
          </p:cNvSpPr>
          <p:nvPr>
            <p:ph type="title"/>
          </p:nvPr>
        </p:nvSpPr>
        <p:spPr>
          <a:xfrm>
            <a:off x="41374" y="14757"/>
            <a:ext cx="8977497" cy="842574"/>
          </a:xfrm>
        </p:spPr>
        <p:txBody>
          <a:bodyPr/>
          <a:lstStyle/>
          <a:p>
            <a:r>
              <a:rPr lang="en-US"/>
              <a:t>CAST Interim Assessment Release Plan</a:t>
            </a:r>
          </a:p>
        </p:txBody>
      </p:sp>
      <p:sp>
        <p:nvSpPr>
          <p:cNvPr id="3" name="Text Placeholder 2">
            <a:extLst>
              <a:ext uri="{FF2B5EF4-FFF2-40B4-BE49-F238E27FC236}">
                <a16:creationId xmlns:a16="http://schemas.microsoft.com/office/drawing/2014/main" id="{B0769CE8-38FC-6B36-20B8-C6C613EE567E}"/>
              </a:ext>
            </a:extLst>
          </p:cNvPr>
          <p:cNvSpPr>
            <a:spLocks noGrp="1"/>
          </p:cNvSpPr>
          <p:nvPr>
            <p:ph type="body" idx="13"/>
          </p:nvPr>
        </p:nvSpPr>
        <p:spPr/>
        <p:txBody>
          <a:bodyPr>
            <a:normAutofit fontScale="85000" lnSpcReduction="20000"/>
          </a:bodyPr>
          <a:lstStyle/>
          <a:p>
            <a:r>
              <a:rPr lang="en-US" b="1">
                <a:latin typeface="Poppins"/>
                <a:cs typeface="Poppins"/>
              </a:rPr>
              <a:t>September 19, 2023</a:t>
            </a:r>
            <a:r>
              <a:rPr lang="en-US">
                <a:latin typeface="Poppins"/>
                <a:cs typeface="Poppins"/>
              </a:rPr>
              <a:t>—Preview Access for Educators </a:t>
            </a:r>
          </a:p>
          <a:p>
            <a:pPr lvl="1"/>
            <a:r>
              <a:rPr lang="en-US"/>
              <a:t>Interim assessment forms will be available in the Interim Assessment Viewing System.</a:t>
            </a:r>
          </a:p>
          <a:p>
            <a:pPr lvl="1">
              <a:spcAft>
                <a:spcPts val="1800"/>
              </a:spcAft>
            </a:pPr>
            <a:r>
              <a:rPr lang="en-US"/>
              <a:t>Secure hand scoring materials and answer keys will be available in the Test Operations Management System (TOMS).</a:t>
            </a:r>
          </a:p>
          <a:p>
            <a:r>
              <a:rPr lang="en-US" b="1">
                <a:latin typeface="Poppins"/>
                <a:cs typeface="Poppins"/>
              </a:rPr>
              <a:t>October 19, 2023</a:t>
            </a:r>
            <a:r>
              <a:rPr lang="en-US">
                <a:latin typeface="Poppins"/>
                <a:cs typeface="Poppins"/>
              </a:rPr>
              <a:t>—Administration and Results Access </a:t>
            </a:r>
          </a:p>
          <a:p>
            <a:pPr lvl="1"/>
            <a:r>
              <a:rPr lang="en-US"/>
              <a:t>Interim assessment forms will be available in the Test Delivery System (TDS) for administering to students.</a:t>
            </a:r>
          </a:p>
          <a:p>
            <a:pPr lvl="1"/>
            <a:r>
              <a:rPr lang="en-US">
                <a:latin typeface="Poppins"/>
                <a:cs typeface="Poppins"/>
              </a:rPr>
              <a:t>Items requiring hand scoring will be available in either the Teacher Hand Scoring System (THSS).</a:t>
            </a:r>
            <a:endParaRPr lang="en-US"/>
          </a:p>
          <a:p>
            <a:pPr lvl="1"/>
            <a:r>
              <a:rPr lang="en-US">
                <a:latin typeface="Poppins"/>
                <a:cs typeface="Poppins"/>
              </a:rPr>
              <a:t>After hand scoring is completed, the following data will be available in the California Educator Reporting System (CERS): </a:t>
            </a:r>
          </a:p>
          <a:p>
            <a:pPr lvl="2"/>
            <a:r>
              <a:rPr lang="en-US">
                <a:latin typeface="Poppins"/>
                <a:cs typeface="Poppins"/>
              </a:rPr>
              <a:t>Overall scale scores</a:t>
            </a:r>
          </a:p>
          <a:p>
            <a:pPr lvl="2"/>
            <a:r>
              <a:rPr lang="en-US">
                <a:latin typeface="Poppins"/>
                <a:cs typeface="Poppins"/>
              </a:rPr>
              <a:t>Performance levels</a:t>
            </a:r>
          </a:p>
          <a:p>
            <a:pPr lvl="2"/>
            <a:r>
              <a:rPr lang="en-US">
                <a:latin typeface="Poppins"/>
                <a:cs typeface="Poppins"/>
              </a:rPr>
              <a:t>Custom aggregate reports</a:t>
            </a:r>
          </a:p>
          <a:p>
            <a:pPr lvl="2"/>
            <a:r>
              <a:rPr lang="en-US">
                <a:latin typeface="Poppins"/>
                <a:cs typeface="Poppins"/>
              </a:rPr>
              <a:t>Key and distractor analysis</a:t>
            </a:r>
          </a:p>
          <a:p>
            <a:endParaRPr lang="en-US"/>
          </a:p>
        </p:txBody>
      </p:sp>
      <p:sp>
        <p:nvSpPr>
          <p:cNvPr id="4" name="Footer Placeholder 3">
            <a:extLst>
              <a:ext uri="{FF2B5EF4-FFF2-40B4-BE49-F238E27FC236}">
                <a16:creationId xmlns:a16="http://schemas.microsoft.com/office/drawing/2014/main" id="{7C4D2B5C-C273-A79C-FA4D-64D19729CB99}"/>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8009526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221A2-F2E4-AE58-47A2-58289A2F402B}"/>
              </a:ext>
            </a:extLst>
          </p:cNvPr>
          <p:cNvSpPr>
            <a:spLocks noGrp="1"/>
          </p:cNvSpPr>
          <p:nvPr>
            <p:ph type="title"/>
          </p:nvPr>
        </p:nvSpPr>
        <p:spPr>
          <a:xfrm>
            <a:off x="41374" y="14757"/>
            <a:ext cx="9025623" cy="842574"/>
          </a:xfrm>
        </p:spPr>
        <p:txBody>
          <a:bodyPr/>
          <a:lstStyle/>
          <a:p>
            <a:r>
              <a:rPr lang="en-US"/>
              <a:t>CAST Interim Assessment Release Plan </a:t>
            </a:r>
            <a:r>
              <a:rPr lang="en-US" err="1"/>
              <a:t>Cont</a:t>
            </a:r>
            <a:r>
              <a:rPr lang="en-US"/>
              <a:t>…</a:t>
            </a:r>
          </a:p>
        </p:txBody>
      </p:sp>
      <p:sp>
        <p:nvSpPr>
          <p:cNvPr id="3" name="Text Placeholder 2">
            <a:extLst>
              <a:ext uri="{FF2B5EF4-FFF2-40B4-BE49-F238E27FC236}">
                <a16:creationId xmlns:a16="http://schemas.microsoft.com/office/drawing/2014/main" id="{3F335972-8374-0FCF-AB1A-4BCCD3C84368}"/>
              </a:ext>
            </a:extLst>
          </p:cNvPr>
          <p:cNvSpPr>
            <a:spLocks noGrp="1"/>
          </p:cNvSpPr>
          <p:nvPr>
            <p:ph type="body" idx="13"/>
          </p:nvPr>
        </p:nvSpPr>
        <p:spPr/>
        <p:txBody>
          <a:bodyPr/>
          <a:lstStyle/>
          <a:p>
            <a:r>
              <a:rPr lang="en-US" sz="1700"/>
              <a:t>Late January 2024 – Test items and student responses will be viewable in CERS.</a:t>
            </a:r>
          </a:p>
          <a:p>
            <a:r>
              <a:rPr lang="en-US" sz="1700"/>
              <a:t>Late July 2024 - Individual Student Reports (ISRs) will be available in CERS.</a:t>
            </a:r>
          </a:p>
          <a:p>
            <a:endParaRPr lang="en-US"/>
          </a:p>
        </p:txBody>
      </p:sp>
      <p:sp>
        <p:nvSpPr>
          <p:cNvPr id="4" name="Footer Placeholder 3">
            <a:extLst>
              <a:ext uri="{FF2B5EF4-FFF2-40B4-BE49-F238E27FC236}">
                <a16:creationId xmlns:a16="http://schemas.microsoft.com/office/drawing/2014/main" id="{DC167A49-9A21-1615-7683-4F73C01FF50B}"/>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1501667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8DC2F-D7D3-325B-619E-F144C222152D}"/>
              </a:ext>
            </a:extLst>
          </p:cNvPr>
          <p:cNvSpPr>
            <a:spLocks noGrp="1"/>
          </p:cNvSpPr>
          <p:nvPr>
            <p:ph type="title"/>
          </p:nvPr>
        </p:nvSpPr>
        <p:spPr/>
        <p:txBody>
          <a:bodyPr/>
          <a:lstStyle/>
          <a:p>
            <a:r>
              <a:rPr lang="en-US"/>
              <a:t>CAST Interim Assessments Overview</a:t>
            </a:r>
          </a:p>
        </p:txBody>
      </p:sp>
      <p:sp>
        <p:nvSpPr>
          <p:cNvPr id="3" name="Text Placeholder 2">
            <a:extLst>
              <a:ext uri="{FF2B5EF4-FFF2-40B4-BE49-F238E27FC236}">
                <a16:creationId xmlns:a16="http://schemas.microsoft.com/office/drawing/2014/main" id="{6AB244A2-3F7F-383B-8EB5-092DBA7942B3}"/>
              </a:ext>
            </a:extLst>
          </p:cNvPr>
          <p:cNvSpPr>
            <a:spLocks noGrp="1"/>
          </p:cNvSpPr>
          <p:nvPr>
            <p:ph type="body" idx="13"/>
          </p:nvPr>
        </p:nvSpPr>
        <p:spPr/>
        <p:txBody>
          <a:bodyPr>
            <a:normAutofit/>
          </a:bodyPr>
          <a:lstStyle/>
          <a:p>
            <a:pPr marL="596900" indent="-457200">
              <a:spcAft>
                <a:spcPts val="1200"/>
              </a:spcAft>
              <a:buFont typeface="+mj-lt"/>
              <a:buAutoNum type="arabicPeriod"/>
            </a:pPr>
            <a:r>
              <a:rPr lang="en-US">
                <a:latin typeface="Poppins"/>
                <a:cs typeface="Poppins"/>
              </a:rPr>
              <a:t>IAs provide meaningful information for gauging student progress toward mastery of the skills measured by the summative assessments.</a:t>
            </a:r>
          </a:p>
          <a:p>
            <a:pPr marL="596900" indent="-457200">
              <a:buFont typeface="+mj-lt"/>
              <a:buAutoNum type="arabicPeriod"/>
            </a:pPr>
            <a:r>
              <a:rPr lang="en-US">
                <a:latin typeface="Poppins"/>
                <a:cs typeface="Poppins"/>
              </a:rPr>
              <a:t>The Interim Assessments can be used in multiple ways:</a:t>
            </a:r>
          </a:p>
          <a:p>
            <a:pPr marL="1054100" lvl="1" indent="-457200">
              <a:buFont typeface="+mj-lt"/>
              <a:buAutoNum type="alphaLcPeriod"/>
            </a:pPr>
            <a:r>
              <a:rPr lang="en-US">
                <a:latin typeface="Poppins"/>
                <a:cs typeface="Poppins"/>
              </a:rPr>
              <a:t>Support student learning – e.g., Used during daily instruction</a:t>
            </a:r>
          </a:p>
          <a:p>
            <a:pPr marL="1054100" lvl="1" indent="-457200">
              <a:buFont typeface="+mj-lt"/>
              <a:buAutoNum type="alphaLcPeriod"/>
            </a:pPr>
            <a:r>
              <a:rPr lang="en-US">
                <a:latin typeface="Poppins"/>
                <a:cs typeface="Poppins"/>
              </a:rPr>
              <a:t>Monitor Student Progress – e.g., Administered after a period of instruction</a:t>
            </a:r>
          </a:p>
          <a:p>
            <a:pPr marL="1054100" lvl="1" indent="-457200">
              <a:buFont typeface="+mj-lt"/>
              <a:buAutoNum type="alphaLcPeriod"/>
            </a:pPr>
            <a:r>
              <a:rPr lang="en-US">
                <a:latin typeface="Poppins"/>
                <a:cs typeface="Poppins"/>
              </a:rPr>
              <a:t>Used by school and district staff for professional development</a:t>
            </a:r>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17F25FE8-4831-3011-DDDC-F18F2A502A98}"/>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3841810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CB9D0D-A16B-1790-4B72-0FCC9674A4CC}"/>
              </a:ext>
            </a:extLst>
          </p:cNvPr>
          <p:cNvSpPr>
            <a:spLocks noGrp="1"/>
          </p:cNvSpPr>
          <p:nvPr>
            <p:ph type="title"/>
          </p:nvPr>
        </p:nvSpPr>
        <p:spPr/>
        <p:txBody>
          <a:bodyPr/>
          <a:lstStyle/>
          <a:p>
            <a:r>
              <a:rPr lang="en-US"/>
              <a:t>STB Coordinator Resources</a:t>
            </a:r>
          </a:p>
        </p:txBody>
      </p:sp>
      <p:pic>
        <p:nvPicPr>
          <p:cNvPr id="4" name="Picture 3">
            <a:extLst>
              <a:ext uri="{FF2B5EF4-FFF2-40B4-BE49-F238E27FC236}">
                <a16:creationId xmlns:a16="http://schemas.microsoft.com/office/drawing/2014/main" id="{AD458580-05B7-A472-DF58-24359CE597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710" y="1226095"/>
            <a:ext cx="8052579" cy="3495027"/>
          </a:xfrm>
          <a:prstGeom prst="rect">
            <a:avLst/>
          </a:prstGeom>
          <a:ln>
            <a:solidFill>
              <a:schemeClr val="tx1"/>
            </a:solidFill>
          </a:ln>
        </p:spPr>
      </p:pic>
      <p:sp>
        <p:nvSpPr>
          <p:cNvPr id="10" name="Right Arrow 11">
            <a:extLst>
              <a:ext uri="{FF2B5EF4-FFF2-40B4-BE49-F238E27FC236}">
                <a16:creationId xmlns:a16="http://schemas.microsoft.com/office/drawing/2014/main" id="{8CF43469-9F02-5B47-BB82-F52CB2E6AECC}"/>
              </a:ext>
            </a:extLst>
          </p:cNvPr>
          <p:cNvSpPr/>
          <p:nvPr/>
        </p:nvSpPr>
        <p:spPr>
          <a:xfrm>
            <a:off x="5956577" y="3933390"/>
            <a:ext cx="457200" cy="6400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a:t>
            </a:r>
          </a:p>
        </p:txBody>
      </p:sp>
      <p:sp>
        <p:nvSpPr>
          <p:cNvPr id="12" name="Rectangle 11">
            <a:extLst>
              <a:ext uri="{FF2B5EF4-FFF2-40B4-BE49-F238E27FC236}">
                <a16:creationId xmlns:a16="http://schemas.microsoft.com/office/drawing/2014/main" id="{FEBB73CE-8122-7218-8BC7-04C655A5155D}"/>
              </a:ext>
            </a:extLst>
          </p:cNvPr>
          <p:cNvSpPr/>
          <p:nvPr/>
        </p:nvSpPr>
        <p:spPr>
          <a:xfrm>
            <a:off x="6747019" y="4158237"/>
            <a:ext cx="1786844" cy="1823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E5E7EBE0-E474-9938-5721-963FE13BE0B6}"/>
              </a:ext>
            </a:extLst>
          </p:cNvPr>
          <p:cNvSpPr>
            <a:spLocks noGrp="1"/>
          </p:cNvSpPr>
          <p:nvPr>
            <p:ph type="ftr" sz="quarter" idx="11"/>
          </p:nvPr>
        </p:nvSpPr>
        <p:spPr/>
        <p:txBody>
          <a:bodyPr/>
          <a:lstStyle/>
          <a:p>
            <a:r>
              <a:rPr lang="en-US"/>
              <a:t>2023-24 CAASPP Fall Coordinator Training</a:t>
            </a:r>
          </a:p>
        </p:txBody>
      </p:sp>
      <p:sp>
        <p:nvSpPr>
          <p:cNvPr id="8" name="TextBox 7">
            <a:extLst>
              <a:ext uri="{FF2B5EF4-FFF2-40B4-BE49-F238E27FC236}">
                <a16:creationId xmlns:a16="http://schemas.microsoft.com/office/drawing/2014/main" id="{43401847-7801-AA9B-EEF3-37D41926A4A2}"/>
              </a:ext>
            </a:extLst>
          </p:cNvPr>
          <p:cNvSpPr txBox="1"/>
          <p:nvPr/>
        </p:nvSpPr>
        <p:spPr>
          <a:xfrm>
            <a:off x="446378" y="918318"/>
            <a:ext cx="3293215" cy="307777"/>
          </a:xfrm>
          <a:prstGeom prst="rect">
            <a:avLst/>
          </a:prstGeom>
          <a:noFill/>
        </p:spPr>
        <p:txBody>
          <a:bodyPr wrap="square" lIns="91440" tIns="45720" rIns="91440" bIns="45720" anchor="t">
            <a:spAutoFit/>
          </a:bodyPr>
          <a:lstStyle/>
          <a:p>
            <a:r>
              <a:rPr lang="en-US">
                <a:latin typeface="Poppins"/>
                <a:hlinkClick r:id="rId4"/>
              </a:rPr>
              <a:t>https://www.lausd.org/testing</a:t>
            </a:r>
            <a:endParaRPr lang="en-US">
              <a:latin typeface="Poppins"/>
            </a:endParaRPr>
          </a:p>
        </p:txBody>
      </p:sp>
    </p:spTree>
    <p:extLst>
      <p:ext uri="{BB962C8B-B14F-4D97-AF65-F5344CB8AC3E}">
        <p14:creationId xmlns:p14="http://schemas.microsoft.com/office/powerpoint/2010/main" val="1651298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7E69-C698-13E9-9A35-CBAAB0DE3D0A}"/>
              </a:ext>
            </a:extLst>
          </p:cNvPr>
          <p:cNvSpPr>
            <a:spLocks noGrp="1"/>
          </p:cNvSpPr>
          <p:nvPr>
            <p:ph type="title"/>
          </p:nvPr>
        </p:nvSpPr>
        <p:spPr>
          <a:xfrm>
            <a:off x="41375" y="14757"/>
            <a:ext cx="8924558" cy="842574"/>
          </a:xfrm>
        </p:spPr>
        <p:txBody>
          <a:bodyPr/>
          <a:lstStyle/>
          <a:p>
            <a:r>
              <a:rPr lang="en-US"/>
              <a:t>CAST Interim Assessments Overview </a:t>
            </a:r>
            <a:r>
              <a:rPr lang="en-US" err="1"/>
              <a:t>Cont</a:t>
            </a:r>
            <a:r>
              <a:rPr lang="en-US"/>
              <a:t>…</a:t>
            </a:r>
          </a:p>
        </p:txBody>
      </p:sp>
      <p:sp>
        <p:nvSpPr>
          <p:cNvPr id="3" name="Text Placeholder 2">
            <a:extLst>
              <a:ext uri="{FF2B5EF4-FFF2-40B4-BE49-F238E27FC236}">
                <a16:creationId xmlns:a16="http://schemas.microsoft.com/office/drawing/2014/main" id="{5FA6A0E9-C196-2A03-EE9D-270C4312225F}"/>
              </a:ext>
            </a:extLst>
          </p:cNvPr>
          <p:cNvSpPr>
            <a:spLocks noGrp="1"/>
          </p:cNvSpPr>
          <p:nvPr>
            <p:ph type="body" idx="13"/>
          </p:nvPr>
        </p:nvSpPr>
        <p:spPr/>
        <p:txBody>
          <a:bodyPr>
            <a:normAutofit fontScale="77500" lnSpcReduction="20000"/>
          </a:bodyPr>
          <a:lstStyle/>
          <a:p>
            <a:pPr>
              <a:spcAft>
                <a:spcPts val="1200"/>
              </a:spcAft>
            </a:pPr>
            <a:r>
              <a:rPr lang="en-US"/>
              <a:t>Interim assessments provide an additional opportunity to try out accessibility supports with students and actual test items to evaluate effectiveness.</a:t>
            </a:r>
          </a:p>
          <a:p>
            <a:pPr>
              <a:lnSpc>
                <a:spcPct val="120000"/>
              </a:lnSpc>
              <a:spcAft>
                <a:spcPts val="400"/>
              </a:spcAft>
            </a:pPr>
            <a:r>
              <a:rPr lang="en-US"/>
              <a:t>How an assessment is administered can impact how the data is provided and how it should be interpreted.</a:t>
            </a:r>
          </a:p>
          <a:p>
            <a:pPr marL="939800" lvl="1" indent="-342900">
              <a:lnSpc>
                <a:spcPct val="120000"/>
              </a:lnSpc>
              <a:spcAft>
                <a:spcPts val="400"/>
              </a:spcAft>
              <a:buFont typeface="+mj-lt"/>
              <a:buAutoNum type="arabicPeriod"/>
            </a:pPr>
            <a:r>
              <a:rPr lang="en-US" b="1"/>
              <a:t>Standardized Administration</a:t>
            </a:r>
          </a:p>
          <a:p>
            <a:pPr marL="1365250" lvl="2" indent="-342900">
              <a:lnSpc>
                <a:spcPct val="120000"/>
              </a:lnSpc>
              <a:spcAft>
                <a:spcPts val="400"/>
              </a:spcAft>
              <a:buFont typeface="+mj-lt"/>
              <a:buAutoNum type="alphaLcPeriod"/>
            </a:pPr>
            <a:r>
              <a:rPr lang="en-US"/>
              <a:t>Students complete the IA individually following the administration procedure used for the summative assessments. </a:t>
            </a:r>
          </a:p>
          <a:p>
            <a:pPr marL="1365250" lvl="2" indent="-342900">
              <a:lnSpc>
                <a:spcPct val="120000"/>
              </a:lnSpc>
              <a:spcAft>
                <a:spcPts val="400"/>
              </a:spcAft>
              <a:buFont typeface="+mj-lt"/>
              <a:buAutoNum type="alphaLcPeriod"/>
            </a:pPr>
            <a:r>
              <a:rPr lang="en-US"/>
              <a:t>The results can be considered an assessment of what students know.</a:t>
            </a:r>
          </a:p>
          <a:p>
            <a:pPr marL="939800" lvl="1" indent="-342900">
              <a:lnSpc>
                <a:spcPct val="120000"/>
              </a:lnSpc>
              <a:spcAft>
                <a:spcPts val="400"/>
              </a:spcAft>
              <a:buFont typeface="+mj-lt"/>
              <a:buAutoNum type="arabicPeriod"/>
            </a:pPr>
            <a:r>
              <a:rPr lang="en-US" b="1"/>
              <a:t>Non-standardized Administration </a:t>
            </a:r>
          </a:p>
          <a:p>
            <a:pPr marL="1365250" lvl="2" indent="-342900">
              <a:lnSpc>
                <a:spcPct val="120000"/>
              </a:lnSpc>
              <a:spcAft>
                <a:spcPts val="400"/>
              </a:spcAft>
              <a:buFont typeface="+mj-lt"/>
              <a:buAutoNum type="alphaLcPeriod"/>
            </a:pPr>
            <a:r>
              <a:rPr lang="en-US"/>
              <a:t>Students complete the IA under conditions that are not consistent with the administration requirements of the summative assessment. </a:t>
            </a:r>
          </a:p>
          <a:p>
            <a:pPr marL="1365250" lvl="2" indent="-342900">
              <a:lnSpc>
                <a:spcPct val="120000"/>
              </a:lnSpc>
              <a:spcAft>
                <a:spcPts val="400"/>
              </a:spcAft>
              <a:buFont typeface="+mj-lt"/>
              <a:buAutoNum type="alphaLcPeriod"/>
            </a:pPr>
            <a:r>
              <a:rPr lang="en-US"/>
              <a:t>Some examples of Non standardized administration might include, but are not limited to, the following:</a:t>
            </a:r>
          </a:p>
          <a:p>
            <a:pPr marL="1854200" lvl="3" indent="-342900">
              <a:lnSpc>
                <a:spcPct val="120000"/>
              </a:lnSpc>
              <a:spcAft>
                <a:spcPts val="400"/>
              </a:spcAft>
              <a:buFont typeface="+mj-lt"/>
              <a:buAutoNum type="arabicPeriod"/>
            </a:pPr>
            <a:r>
              <a:rPr lang="en-US"/>
              <a:t>Administering tests while students answer cooperatively in pairs, in small groups, or as a whole class</a:t>
            </a:r>
          </a:p>
          <a:p>
            <a:endParaRPr lang="en-US"/>
          </a:p>
        </p:txBody>
      </p:sp>
      <p:sp>
        <p:nvSpPr>
          <p:cNvPr id="4" name="Footer Placeholder 3">
            <a:extLst>
              <a:ext uri="{FF2B5EF4-FFF2-40B4-BE49-F238E27FC236}">
                <a16:creationId xmlns:a16="http://schemas.microsoft.com/office/drawing/2014/main" id="{1B7C2B79-0D08-50A7-F2D5-3FBEB85E19A5}"/>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4269896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2023-24 LAUSD Comprehensive Assessment Program</a:t>
            </a:r>
          </a:p>
        </p:txBody>
      </p:sp>
    </p:spTree>
    <p:extLst>
      <p:ext uri="{BB962C8B-B14F-4D97-AF65-F5344CB8AC3E}">
        <p14:creationId xmlns:p14="http://schemas.microsoft.com/office/powerpoint/2010/main" val="39048735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F2BF-A45B-82AC-D5F3-373C7F66196B}"/>
              </a:ext>
            </a:extLst>
          </p:cNvPr>
          <p:cNvSpPr>
            <a:spLocks noGrp="1"/>
          </p:cNvSpPr>
          <p:nvPr>
            <p:ph type="title"/>
          </p:nvPr>
        </p:nvSpPr>
        <p:spPr/>
        <p:txBody>
          <a:bodyPr anchor="ctr"/>
          <a:lstStyle/>
          <a:p>
            <a:r>
              <a:rPr lang="en-US"/>
              <a:t>LAUSD Comprehensive Assessment Program</a:t>
            </a:r>
          </a:p>
        </p:txBody>
      </p:sp>
      <p:sp>
        <p:nvSpPr>
          <p:cNvPr id="3" name="Text Placeholder 2">
            <a:extLst>
              <a:ext uri="{FF2B5EF4-FFF2-40B4-BE49-F238E27FC236}">
                <a16:creationId xmlns:a16="http://schemas.microsoft.com/office/drawing/2014/main" id="{C0C03FF8-C2D8-A3F1-8DE8-2DB9693F352E}"/>
              </a:ext>
            </a:extLst>
          </p:cNvPr>
          <p:cNvSpPr>
            <a:spLocks noGrp="1"/>
          </p:cNvSpPr>
          <p:nvPr>
            <p:ph type="body" idx="1"/>
          </p:nvPr>
        </p:nvSpPr>
        <p:spPr>
          <a:xfrm>
            <a:off x="311699" y="952500"/>
            <a:ext cx="5246889" cy="3768622"/>
          </a:xfrm>
        </p:spPr>
        <p:txBody>
          <a:bodyPr>
            <a:normAutofit fontScale="70000" lnSpcReduction="20000"/>
          </a:bodyPr>
          <a:lstStyle/>
          <a:p>
            <a:pPr>
              <a:spcAft>
                <a:spcPts val="1200"/>
              </a:spcAft>
            </a:pPr>
            <a:r>
              <a:rPr lang="en-US" i="1"/>
              <a:t>MEM-6700.4: 2023-24 LAUSD Comprehensive Assessment Program</a:t>
            </a:r>
            <a:r>
              <a:rPr lang="en-US"/>
              <a:t>, is available in </a:t>
            </a:r>
            <a:r>
              <a:rPr lang="en-US">
                <a:hlinkClick r:id="rId3"/>
              </a:rPr>
              <a:t>E-Library</a:t>
            </a:r>
            <a:endParaRPr lang="en-US"/>
          </a:p>
          <a:p>
            <a:pPr>
              <a:spcAft>
                <a:spcPts val="1200"/>
              </a:spcAft>
            </a:pPr>
            <a:r>
              <a:rPr lang="en-US"/>
              <a:t>Smarter Balanced Interim Assessment Blocks (IABs) for ELA and Math are no longer required assessments in LAUSD</a:t>
            </a:r>
          </a:p>
          <a:p>
            <a:r>
              <a:rPr lang="en-US"/>
              <a:t>Schools and Teachers may choose which assessments to administer and when to administer each assessment:</a:t>
            </a:r>
          </a:p>
          <a:p>
            <a:pPr lvl="1"/>
            <a:r>
              <a:rPr lang="en-US"/>
              <a:t>For new students (i.e. Grade 3 and grade 11)</a:t>
            </a:r>
          </a:p>
          <a:p>
            <a:pPr lvl="1"/>
            <a:r>
              <a:rPr lang="en-US"/>
              <a:t>For new Teachers</a:t>
            </a:r>
          </a:p>
          <a:p>
            <a:pPr lvl="1"/>
            <a:r>
              <a:rPr lang="en-US"/>
              <a:t>Used for practice</a:t>
            </a:r>
          </a:p>
          <a:p>
            <a:pPr lvl="1"/>
            <a:r>
              <a:rPr lang="en-US"/>
              <a:t>To allow students to practice using designated Supports and Accommodations</a:t>
            </a:r>
          </a:p>
          <a:p>
            <a:pPr lvl="1"/>
            <a:r>
              <a:rPr lang="en-US">
                <a:cs typeface="Arial"/>
              </a:rPr>
              <a:t>To test the school’s technology readiness for Summative Assessments</a:t>
            </a:r>
          </a:p>
          <a:p>
            <a:pPr lvl="1"/>
            <a:r>
              <a:rPr lang="en-US">
                <a:cs typeface="Arial"/>
              </a:rPr>
              <a:t>As a Formative Assessment Tool to Drive Instruction and Inform teachers of student progress/readiness for summative Assessments</a:t>
            </a:r>
            <a:endParaRPr lang="en-US"/>
          </a:p>
        </p:txBody>
      </p:sp>
      <p:sp>
        <p:nvSpPr>
          <p:cNvPr id="5" name="Footer Placeholder 4">
            <a:extLst>
              <a:ext uri="{FF2B5EF4-FFF2-40B4-BE49-F238E27FC236}">
                <a16:creationId xmlns:a16="http://schemas.microsoft.com/office/drawing/2014/main" id="{2549D971-6FA4-C216-445D-AAE67EE9E8F0}"/>
              </a:ext>
            </a:extLst>
          </p:cNvPr>
          <p:cNvSpPr>
            <a:spLocks noGrp="1"/>
          </p:cNvSpPr>
          <p:nvPr>
            <p:ph type="ftr" sz="quarter" idx="11"/>
          </p:nvPr>
        </p:nvSpPr>
        <p:spPr/>
        <p:txBody>
          <a:bodyPr/>
          <a:lstStyle/>
          <a:p>
            <a:r>
              <a:rPr lang="en-US"/>
              <a:t>2023-24 CAASPP Fall Coordinator Training</a:t>
            </a:r>
          </a:p>
        </p:txBody>
      </p:sp>
      <p:pic>
        <p:nvPicPr>
          <p:cNvPr id="6" name="Picture 5" descr="A screenshot of a computer&#10;&#10;Description automatically generated">
            <a:extLst>
              <a:ext uri="{FF2B5EF4-FFF2-40B4-BE49-F238E27FC236}">
                <a16:creationId xmlns:a16="http://schemas.microsoft.com/office/drawing/2014/main" id="{D6C8933D-A795-F99B-A009-F2FE7920F1E4}"/>
              </a:ext>
            </a:extLst>
          </p:cNvPr>
          <p:cNvPicPr>
            <a:picLocks noChangeAspect="1"/>
          </p:cNvPicPr>
          <p:nvPr/>
        </p:nvPicPr>
        <p:blipFill rotWithShape="1">
          <a:blip r:embed="rId4"/>
          <a:srcRect l="31447" t="15004" r="32237" b="4518"/>
          <a:stretch/>
        </p:blipFill>
        <p:spPr>
          <a:xfrm>
            <a:off x="5772820" y="1018211"/>
            <a:ext cx="3004468" cy="3634740"/>
          </a:xfrm>
          <a:prstGeom prst="rect">
            <a:avLst/>
          </a:prstGeom>
          <a:ln>
            <a:solidFill>
              <a:schemeClr val="tx1"/>
            </a:solidFill>
          </a:ln>
        </p:spPr>
      </p:pic>
    </p:spTree>
    <p:extLst>
      <p:ext uri="{BB962C8B-B14F-4D97-AF65-F5344CB8AC3E}">
        <p14:creationId xmlns:p14="http://schemas.microsoft.com/office/powerpoint/2010/main" val="474000405"/>
      </p:ext>
    </p:extLst>
  </p:cSld>
  <p:clrMapOvr>
    <a:masterClrMapping/>
  </p:clrMapOvr>
  <p:extLst>
    <p:ext uri="{6950BFC3-D8DA-4A85-94F7-54DA5524770B}">
      <p188:commentRel xmlns:p188="http://schemas.microsoft.com/office/powerpoint/2018/8/main" r:id="rId2"/>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Systems and Purpose</a:t>
            </a:r>
          </a:p>
        </p:txBody>
      </p:sp>
    </p:spTree>
    <p:extLst>
      <p:ext uri="{BB962C8B-B14F-4D97-AF65-F5344CB8AC3E}">
        <p14:creationId xmlns:p14="http://schemas.microsoft.com/office/powerpoint/2010/main" val="178413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13EEC-E213-4CF4-B65A-4D5F35E0A753}"/>
              </a:ext>
            </a:extLst>
          </p:cNvPr>
          <p:cNvSpPr>
            <a:spLocks noGrp="1"/>
          </p:cNvSpPr>
          <p:nvPr>
            <p:ph type="title"/>
          </p:nvPr>
        </p:nvSpPr>
        <p:spPr/>
        <p:txBody>
          <a:bodyPr/>
          <a:lstStyle/>
          <a:p>
            <a:r>
              <a:rPr lang="en-US"/>
              <a:t>Interim Assessments Security</a:t>
            </a:r>
          </a:p>
        </p:txBody>
      </p:sp>
      <p:sp>
        <p:nvSpPr>
          <p:cNvPr id="3" name="Text Placeholder 2">
            <a:extLst>
              <a:ext uri="{FF2B5EF4-FFF2-40B4-BE49-F238E27FC236}">
                <a16:creationId xmlns:a16="http://schemas.microsoft.com/office/drawing/2014/main" id="{408B710B-2E47-81C2-65DE-7B2ED29B9402}"/>
              </a:ext>
            </a:extLst>
          </p:cNvPr>
          <p:cNvSpPr>
            <a:spLocks noGrp="1"/>
          </p:cNvSpPr>
          <p:nvPr>
            <p:ph type="body" idx="13"/>
          </p:nvPr>
        </p:nvSpPr>
        <p:spPr>
          <a:xfrm>
            <a:off x="311700" y="961030"/>
            <a:ext cx="8520600" cy="3768622"/>
          </a:xfrm>
        </p:spPr>
        <p:txBody>
          <a:bodyPr>
            <a:normAutofit fontScale="92500" lnSpcReduction="10000"/>
          </a:bodyPr>
          <a:lstStyle/>
          <a:p>
            <a:r>
              <a:rPr lang="en-US">
                <a:latin typeface="Poppins"/>
                <a:cs typeface="Poppins"/>
              </a:rPr>
              <a:t>Interim Assessment material is not for public use, display, or distribution</a:t>
            </a:r>
          </a:p>
          <a:p>
            <a:pPr lvl="1"/>
            <a:r>
              <a:rPr lang="en-US" b="1">
                <a:solidFill>
                  <a:srgbClr val="FF0000"/>
                </a:solidFill>
                <a:latin typeface="Poppins"/>
                <a:cs typeface="Poppins"/>
              </a:rPr>
              <a:t>Material may not be posted in any public place, including online</a:t>
            </a:r>
          </a:p>
          <a:p>
            <a:pPr lvl="1"/>
            <a:r>
              <a:rPr lang="en-US" b="1">
                <a:solidFill>
                  <a:srgbClr val="FF0000"/>
                </a:solidFill>
                <a:latin typeface="Poppins"/>
                <a:cs typeface="Poppins"/>
              </a:rPr>
              <a:t>Material may not be reproduced in any form or sent home</a:t>
            </a:r>
          </a:p>
          <a:p>
            <a:pPr lvl="1">
              <a:spcAft>
                <a:spcPts val="1800"/>
              </a:spcAft>
            </a:pPr>
            <a:r>
              <a:rPr lang="en-US" b="1">
                <a:solidFill>
                  <a:srgbClr val="FF0000"/>
                </a:solidFill>
                <a:latin typeface="Poppins"/>
                <a:cs typeface="Poppins"/>
              </a:rPr>
              <a:t>Material may not be shared with parents/guardians or the public</a:t>
            </a:r>
          </a:p>
          <a:p>
            <a:pPr>
              <a:spcAft>
                <a:spcPts val="1800"/>
              </a:spcAft>
            </a:pPr>
            <a:r>
              <a:rPr lang="en-US">
                <a:latin typeface="Poppins"/>
                <a:cs typeface="Poppins"/>
              </a:rPr>
              <a:t>All users with access to Interim Assessments should take the necessary measures to maintain the integrity of the assessments.</a:t>
            </a:r>
          </a:p>
          <a:p>
            <a:r>
              <a:rPr lang="en-US">
                <a:latin typeface="Poppins"/>
                <a:cs typeface="Poppins"/>
              </a:rPr>
              <a:t>CAASPP Coordinators will ensure that employees sign the Interim Assessment Acknowledgement Form in the STB Portal before having access to Interim Assessments.</a:t>
            </a:r>
          </a:p>
          <a:p>
            <a:endParaRPr lang="en-US"/>
          </a:p>
        </p:txBody>
      </p:sp>
      <p:sp>
        <p:nvSpPr>
          <p:cNvPr id="4" name="Footer Placeholder 3">
            <a:extLst>
              <a:ext uri="{FF2B5EF4-FFF2-40B4-BE49-F238E27FC236}">
                <a16:creationId xmlns:a16="http://schemas.microsoft.com/office/drawing/2014/main" id="{E48CE20E-08C7-17DD-CAA4-C6A25C792A12}"/>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5627929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p:txBody>
          <a:bodyPr lIns="68580" tIns="34290" rIns="68580" bIns="34290" anchor="ctr">
            <a:normAutofit/>
          </a:bodyPr>
          <a:lstStyle/>
          <a:p>
            <a:pPr>
              <a:lnSpc>
                <a:spcPct val="90000"/>
              </a:lnSpc>
            </a:pPr>
            <a:r>
              <a:rPr lang="en-US"/>
              <a:t>Interim Assessment Types</a:t>
            </a:r>
          </a:p>
        </p:txBody>
      </p:sp>
      <p:sp>
        <p:nvSpPr>
          <p:cNvPr id="5" name="Footer Placeholder 4">
            <a:extLst>
              <a:ext uri="{FF2B5EF4-FFF2-40B4-BE49-F238E27FC236}">
                <a16:creationId xmlns:a16="http://schemas.microsoft.com/office/drawing/2014/main" id="{958380E0-1882-20AF-A4D8-E0F9783974CB}"/>
              </a:ext>
            </a:extLst>
          </p:cNvPr>
          <p:cNvSpPr>
            <a:spLocks noGrp="1"/>
          </p:cNvSpPr>
          <p:nvPr>
            <p:ph type="ftr" sz="quarter" idx="11"/>
          </p:nvPr>
        </p:nvSpPr>
        <p:spPr/>
        <p:txBody>
          <a:bodyPr/>
          <a:lstStyle/>
          <a:p>
            <a:r>
              <a:rPr lang="en-US"/>
              <a:t>2023-24 CAASPP Fall Coordinator Training</a:t>
            </a:r>
          </a:p>
        </p:txBody>
      </p:sp>
      <p:sp>
        <p:nvSpPr>
          <p:cNvPr id="2" name="Content Placeholder 2">
            <a:extLst>
              <a:ext uri="{FF2B5EF4-FFF2-40B4-BE49-F238E27FC236}">
                <a16:creationId xmlns:a16="http://schemas.microsoft.com/office/drawing/2014/main" id="{5A050E74-D0E7-C23C-B94E-EC9AFC1899C6}"/>
              </a:ext>
            </a:extLst>
          </p:cNvPr>
          <p:cNvSpPr txBox="1">
            <a:spLocks/>
          </p:cNvSpPr>
          <p:nvPr/>
        </p:nvSpPr>
        <p:spPr>
          <a:xfrm>
            <a:off x="190500" y="1005445"/>
            <a:ext cx="8762999" cy="685800"/>
          </a:xfrm>
          <a:prstGeom prst="rect">
            <a:avLst/>
          </a:prstGeom>
        </p:spPr>
        <p:txBody>
          <a:bodyPr lIns="91440" tIns="45720" rIns="91440" bIns="45720" anchor="t">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32130" lvl="1" indent="-342900">
              <a:buClrTx/>
              <a:buSzPct val="100000"/>
              <a:buFont typeface="+mj-lt"/>
              <a:buAutoNum type="arabicPeriod"/>
              <a:defRPr/>
            </a:pPr>
            <a:r>
              <a:rPr lang="en-US" altLang="en-US" sz="1800" b="1" u="sng">
                <a:latin typeface="Poppinns"/>
                <a:ea typeface="Tahoma" panose="020B0604030504040204" pitchFamily="34" charset="0"/>
                <a:cs typeface="Arial" panose="020B0604020202020204" pitchFamily="34" charset="0"/>
              </a:rPr>
              <a:t>Interim Comprehensive Assessments (ICAs)</a:t>
            </a:r>
          </a:p>
          <a:p>
            <a:pPr marL="806450" lvl="2" indent="-342900">
              <a:buClrTx/>
              <a:buSzPct val="100000"/>
              <a:buFont typeface="+mj-lt"/>
              <a:buAutoNum type="alphaUcPeriod"/>
              <a:defRPr/>
            </a:pPr>
            <a:r>
              <a:rPr lang="en-US" altLang="en-US">
                <a:latin typeface="Poppinns"/>
                <a:ea typeface="Tahoma"/>
              </a:rPr>
              <a:t>Assess the full range of targets, similar to the summative.</a:t>
            </a:r>
          </a:p>
          <a:p>
            <a:pPr marL="806450" lvl="2" indent="-342900">
              <a:buClrTx/>
              <a:buSzPct val="100000"/>
              <a:buFont typeface="+mj-lt"/>
              <a:buAutoNum type="alphaUcPeriod"/>
              <a:defRPr/>
            </a:pPr>
            <a:r>
              <a:rPr lang="en-US" altLang="en-US">
                <a:latin typeface="Poppinns"/>
                <a:ea typeface="Tahoma" panose="020B0604030504040204" pitchFamily="34" charset="0"/>
                <a:cs typeface="Arial" panose="020B0604020202020204" pitchFamily="34" charset="0"/>
              </a:rPr>
              <a:t>Examples:</a:t>
            </a:r>
          </a:p>
          <a:p>
            <a:pPr marL="1320800" lvl="3" indent="-400050">
              <a:buClrTx/>
              <a:buSzPct val="100000"/>
              <a:buFont typeface="+mj-lt"/>
              <a:buAutoNum type="romanLcPeriod"/>
              <a:defRPr/>
            </a:pPr>
            <a:r>
              <a:rPr lang="en-US" altLang="en-US">
                <a:latin typeface="Poppinns"/>
                <a:ea typeface="Tahoma" panose="020B0604030504040204" pitchFamily="34" charset="0"/>
                <a:cs typeface="Arial" panose="020B0604020202020204" pitchFamily="34" charset="0"/>
              </a:rPr>
              <a:t>Grade 3 ELA</a:t>
            </a:r>
          </a:p>
          <a:p>
            <a:pPr marL="1320800" lvl="3" indent="-400050">
              <a:buClrTx/>
              <a:buSzPct val="100000"/>
              <a:buFont typeface="+mj-lt"/>
              <a:buAutoNum type="romanLcPeriod"/>
              <a:defRPr/>
            </a:pPr>
            <a:r>
              <a:rPr lang="en-US" altLang="en-US">
                <a:latin typeface="Poppinns"/>
                <a:ea typeface="Tahoma" panose="020B0604030504040204" pitchFamily="34" charset="0"/>
                <a:cs typeface="Arial" panose="020B0604020202020204" pitchFamily="34" charset="0"/>
              </a:rPr>
              <a:t>Grade 3 Math</a:t>
            </a:r>
          </a:p>
          <a:p>
            <a:pPr marL="589280" lvl="1" indent="-400050">
              <a:buClrTx/>
              <a:buSzPct val="100000"/>
              <a:buFont typeface="+mj-lt"/>
              <a:buAutoNum type="arabicPeriod"/>
              <a:defRPr/>
            </a:pPr>
            <a:r>
              <a:rPr lang="en-US" altLang="en-US" sz="1800" b="1" u="sng">
                <a:latin typeface="Poppinns"/>
                <a:ea typeface="Tahoma" panose="020B0604030504040204" pitchFamily="34" charset="0"/>
                <a:cs typeface="Arial" panose="020B0604020202020204" pitchFamily="34" charset="0"/>
              </a:rPr>
              <a:t>Interim Assessment Blocks (IABs)</a:t>
            </a:r>
          </a:p>
          <a:p>
            <a:pPr marL="863600" lvl="2" indent="-400050">
              <a:buClrTx/>
              <a:buSzPct val="100000"/>
              <a:buFont typeface="+mj-lt"/>
              <a:buAutoNum type="alphaUcPeriod"/>
              <a:defRPr/>
            </a:pPr>
            <a:r>
              <a:rPr lang="en-US" altLang="en-US">
                <a:latin typeface="Poppinns"/>
                <a:ea typeface="Tahoma" panose="020B0604030504040204" pitchFamily="34" charset="0"/>
                <a:cs typeface="Arial" panose="020B0604020202020204" pitchFamily="34" charset="0"/>
              </a:rPr>
              <a:t>Assess 3–8 targets in Math or ELA/literacy.</a:t>
            </a:r>
          </a:p>
          <a:p>
            <a:pPr marL="863600" lvl="2" indent="-400050">
              <a:buClrTx/>
              <a:buSzPct val="100000"/>
              <a:buFont typeface="+mj-lt"/>
              <a:buAutoNum type="alphaUcPeriod"/>
              <a:defRPr/>
            </a:pPr>
            <a:r>
              <a:rPr lang="en-US" altLang="en-US">
                <a:latin typeface="Poppinns"/>
                <a:ea typeface="Tahoma" panose="020B0604030504040204" pitchFamily="34" charset="0"/>
                <a:cs typeface="Arial" panose="020B0604020202020204" pitchFamily="34" charset="0"/>
              </a:rPr>
              <a:t>Examples:</a:t>
            </a:r>
          </a:p>
          <a:p>
            <a:pPr marL="1320800" lvl="3" indent="-400050">
              <a:buClrTx/>
              <a:buSzPct val="100000"/>
              <a:buFont typeface="+mj-lt"/>
              <a:buAutoNum type="romanLcPeriod"/>
              <a:defRPr/>
            </a:pPr>
            <a:r>
              <a:rPr lang="en-US" altLang="en-US">
                <a:latin typeface="Poppinns"/>
                <a:ea typeface="Tahoma" panose="020B0604030504040204" pitchFamily="34" charset="0"/>
                <a:cs typeface="Arial" panose="020B0604020202020204" pitchFamily="34" charset="0"/>
              </a:rPr>
              <a:t>Grade 3 ELA, Reading Literary Texts</a:t>
            </a:r>
          </a:p>
          <a:p>
            <a:pPr marL="1320800" lvl="3" indent="-400050">
              <a:buClrTx/>
              <a:buSzPct val="100000"/>
              <a:buFont typeface="+mj-lt"/>
              <a:buAutoNum type="romanLcPeriod"/>
              <a:defRPr/>
            </a:pPr>
            <a:r>
              <a:rPr lang="en-US" altLang="en-US">
                <a:latin typeface="Poppinns"/>
                <a:ea typeface="Tahoma" panose="020B0604030504040204" pitchFamily="34" charset="0"/>
                <a:cs typeface="Arial" panose="020B0604020202020204" pitchFamily="34" charset="0"/>
              </a:rPr>
              <a:t>Grade 3 Math, Operations and Algebraic Thinking</a:t>
            </a:r>
          </a:p>
          <a:p>
            <a:pPr marL="646430" lvl="1" indent="-457200">
              <a:buClrTx/>
              <a:buSzPct val="100000"/>
              <a:buFont typeface="+mj-lt"/>
              <a:buAutoNum type="arabicPeriod"/>
              <a:defRPr/>
            </a:pPr>
            <a:r>
              <a:rPr lang="en-US" altLang="en-US" sz="1800" b="1" u="sng">
                <a:latin typeface="Poppinns"/>
                <a:ea typeface="Tahoma" panose="020B0604030504040204" pitchFamily="34" charset="0"/>
                <a:cs typeface="Arial" panose="020B0604020202020204" pitchFamily="34" charset="0"/>
              </a:rPr>
              <a:t>Focused Interim Assessment Blocks (FIABs)</a:t>
            </a:r>
          </a:p>
          <a:p>
            <a:pPr marL="920750" lvl="2" indent="-457200">
              <a:buClrTx/>
              <a:buSzPct val="100000"/>
              <a:buFont typeface="+mj-lt"/>
              <a:buAutoNum type="alphaUcPeriod"/>
              <a:defRPr/>
            </a:pPr>
            <a:r>
              <a:rPr lang="en-US" altLang="en-US">
                <a:latin typeface="Poppinns"/>
                <a:ea typeface="Tahoma" panose="020B0604030504040204" pitchFamily="34" charset="0"/>
                <a:cs typeface="Arial" panose="020B0604020202020204" pitchFamily="34" charset="0"/>
              </a:rPr>
              <a:t>Assess 1-3 targets in Math or ELA/Literacy</a:t>
            </a:r>
          </a:p>
          <a:p>
            <a:pPr marL="920750" lvl="2" indent="-457200">
              <a:buClrTx/>
              <a:buSzPct val="100000"/>
              <a:buFont typeface="+mj-lt"/>
              <a:buAutoNum type="alphaUcPeriod"/>
              <a:defRPr/>
            </a:pPr>
            <a:r>
              <a:rPr lang="en-US" altLang="en-US">
                <a:latin typeface="Poppinns"/>
                <a:ea typeface="Tahoma" panose="020B0604030504040204" pitchFamily="34" charset="0"/>
                <a:cs typeface="Arial" panose="020B0604020202020204" pitchFamily="34" charset="0"/>
              </a:rPr>
              <a:t>Examples:</a:t>
            </a:r>
          </a:p>
          <a:p>
            <a:pPr marL="1377950" lvl="3" indent="-457200">
              <a:buClrTx/>
              <a:buSzPct val="100000"/>
              <a:buFont typeface="+mj-lt"/>
              <a:buAutoNum type="romanLcPeriod"/>
              <a:defRPr/>
            </a:pPr>
            <a:r>
              <a:rPr lang="en-US" altLang="en-US">
                <a:latin typeface="Poppinns"/>
                <a:ea typeface="Tahoma" panose="020B0604030504040204" pitchFamily="34" charset="0"/>
                <a:cs typeface="Arial" panose="020B0604020202020204" pitchFamily="34" charset="0"/>
              </a:rPr>
              <a:t>Grade 3 ELA, Text Analysis (Literary)</a:t>
            </a:r>
          </a:p>
          <a:p>
            <a:pPr marL="1377950" lvl="3" indent="-457200">
              <a:buClrTx/>
              <a:buSzPct val="100000"/>
              <a:buFont typeface="+mj-lt"/>
              <a:buAutoNum type="romanLcPeriod"/>
              <a:defRPr/>
            </a:pPr>
            <a:r>
              <a:rPr lang="en-US" altLang="en-US">
                <a:latin typeface="Poppinns"/>
                <a:ea typeface="Tahoma" panose="020B0604030504040204" pitchFamily="34" charset="0"/>
                <a:cs typeface="Arial" panose="020B0604020202020204" pitchFamily="34" charset="0"/>
              </a:rPr>
              <a:t>Grade 3 Math: Multiply and Divide Within 100</a:t>
            </a:r>
          </a:p>
        </p:txBody>
      </p:sp>
    </p:spTree>
    <p:extLst>
      <p:ext uri="{BB962C8B-B14F-4D97-AF65-F5344CB8AC3E}">
        <p14:creationId xmlns:p14="http://schemas.microsoft.com/office/powerpoint/2010/main" val="3235430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6524B0-5368-F23D-81D9-BC5659617B30}"/>
              </a:ext>
            </a:extLst>
          </p:cNvPr>
          <p:cNvSpPr>
            <a:spLocks noGrp="1"/>
          </p:cNvSpPr>
          <p:nvPr>
            <p:ph type="title"/>
          </p:nvPr>
        </p:nvSpPr>
        <p:spPr>
          <a:xfrm>
            <a:off x="41374" y="14757"/>
            <a:ext cx="8982309" cy="842574"/>
          </a:xfrm>
        </p:spPr>
        <p:txBody>
          <a:bodyPr lIns="68580" tIns="34290" rIns="68580" bIns="34290" anchor="ctr">
            <a:normAutofit/>
          </a:bodyPr>
          <a:lstStyle/>
          <a:p>
            <a:pPr>
              <a:lnSpc>
                <a:spcPct val="90000"/>
              </a:lnSpc>
            </a:pPr>
            <a:r>
              <a:rPr lang="en-US"/>
              <a:t>Interim Assessments System and Purpose</a:t>
            </a:r>
          </a:p>
        </p:txBody>
      </p:sp>
      <p:sp>
        <p:nvSpPr>
          <p:cNvPr id="7" name="Text Placeholder 6">
            <a:extLst>
              <a:ext uri="{FF2B5EF4-FFF2-40B4-BE49-F238E27FC236}">
                <a16:creationId xmlns:a16="http://schemas.microsoft.com/office/drawing/2014/main" id="{722E2262-5077-4148-81C0-24AD84E0B178}"/>
              </a:ext>
            </a:extLst>
          </p:cNvPr>
          <p:cNvSpPr>
            <a:spLocks noGrp="1"/>
          </p:cNvSpPr>
          <p:nvPr>
            <p:ph type="body" idx="1"/>
          </p:nvPr>
        </p:nvSpPr>
        <p:spPr>
          <a:xfrm>
            <a:off x="311700" y="935692"/>
            <a:ext cx="8404235" cy="3793834"/>
          </a:xfrm>
        </p:spPr>
        <p:txBody>
          <a:bodyPr/>
          <a:lstStyle/>
          <a:p>
            <a:pPr>
              <a:spcAft>
                <a:spcPts val="600"/>
              </a:spcAft>
            </a:pPr>
            <a:r>
              <a:rPr lang="en-US" sz="1800" b="1">
                <a:latin typeface="Poppinns"/>
                <a:ea typeface="Tahoma" panose="020B0604030504040204" pitchFamily="34" charset="0"/>
                <a:cs typeface="Arial" panose="020B0604020202020204" pitchFamily="34" charset="0"/>
              </a:rPr>
              <a:t>Module 1: </a:t>
            </a:r>
            <a:r>
              <a:rPr lang="en-US" sz="1800" b="1" i="1">
                <a:latin typeface="Poppinns"/>
                <a:ea typeface="Tahoma" panose="020B0604030504040204" pitchFamily="34" charset="0"/>
                <a:cs typeface="Arial" panose="020B0604020202020204" pitchFamily="34" charset="0"/>
              </a:rPr>
              <a:t>Introducing the Smarter Balanced Interim Assessments Video</a:t>
            </a:r>
          </a:p>
          <a:p>
            <a:pPr lvl="1">
              <a:spcAft>
                <a:spcPts val="600"/>
              </a:spcAft>
            </a:pPr>
            <a:r>
              <a:rPr lang="en-US" sz="1600">
                <a:latin typeface="Poppinns"/>
                <a:ea typeface="Tahoma" panose="020B0604030504040204" pitchFamily="34" charset="0"/>
                <a:cs typeface="Arial" panose="020B0604020202020204" pitchFamily="34" charset="0"/>
              </a:rPr>
              <a:t>Slides pertaining to this topic are included in the CAASPP Resources section in Coordinator Resources</a:t>
            </a:r>
            <a:endParaRPr lang="en-US" sz="1600">
              <a:latin typeface="Poppinns"/>
              <a:cs typeface="Arial" panose="020B0604020202020204" pitchFamily="34" charset="0"/>
            </a:endParaRPr>
          </a:p>
        </p:txBody>
      </p:sp>
      <p:sp>
        <p:nvSpPr>
          <p:cNvPr id="5" name="Footer Placeholder 4">
            <a:extLst>
              <a:ext uri="{FF2B5EF4-FFF2-40B4-BE49-F238E27FC236}">
                <a16:creationId xmlns:a16="http://schemas.microsoft.com/office/drawing/2014/main" id="{958380E0-1882-20AF-A4D8-E0F9783974CB}"/>
              </a:ext>
            </a:extLst>
          </p:cNvPr>
          <p:cNvSpPr>
            <a:spLocks noGrp="1"/>
          </p:cNvSpPr>
          <p:nvPr>
            <p:ph type="ftr" sz="quarter" idx="11"/>
          </p:nvPr>
        </p:nvSpPr>
        <p:spPr/>
        <p:txBody>
          <a:bodyPr/>
          <a:lstStyle/>
          <a:p>
            <a:r>
              <a:rPr lang="en-US"/>
              <a:t>2023-24 CAASPP Fall Coordinator Training</a:t>
            </a:r>
          </a:p>
        </p:txBody>
      </p:sp>
      <p:sp>
        <p:nvSpPr>
          <p:cNvPr id="2" name="TextBox 1">
            <a:extLst>
              <a:ext uri="{FF2B5EF4-FFF2-40B4-BE49-F238E27FC236}">
                <a16:creationId xmlns:a16="http://schemas.microsoft.com/office/drawing/2014/main" id="{0634DC03-D902-02E1-0180-D86D4E79AF2E}"/>
              </a:ext>
            </a:extLst>
          </p:cNvPr>
          <p:cNvSpPr txBox="1"/>
          <p:nvPr/>
        </p:nvSpPr>
        <p:spPr>
          <a:xfrm>
            <a:off x="409304" y="2213370"/>
            <a:ext cx="3960223" cy="2400657"/>
          </a:xfrm>
          <a:prstGeom prst="rect">
            <a:avLst/>
          </a:prstGeom>
          <a:noFill/>
          <a:ln>
            <a:solidFill>
              <a:srgbClr val="FF0000"/>
            </a:solidFill>
          </a:ln>
        </p:spPr>
        <p:txBody>
          <a:bodyPr wrap="square" lIns="91440" tIns="45720" rIns="91440" bIns="45720" rtlCol="0" anchor="t">
            <a:spAutoFit/>
          </a:bodyPr>
          <a:lstStyle/>
          <a:p>
            <a:pPr>
              <a:spcAft>
                <a:spcPts val="600"/>
              </a:spcAft>
            </a:pPr>
            <a:r>
              <a:rPr lang="en-US" sz="2000">
                <a:latin typeface="Arial"/>
                <a:ea typeface="Tahoma"/>
                <a:cs typeface="Arial"/>
              </a:rPr>
              <a:t>Access the </a:t>
            </a:r>
            <a:r>
              <a:rPr lang="en-US" sz="2000" b="1" i="1">
                <a:latin typeface="Arial"/>
                <a:ea typeface="Tahoma"/>
                <a:cs typeface="Arial"/>
              </a:rPr>
              <a:t>Introducing the Smarter Balanced Interim Assessments  </a:t>
            </a:r>
            <a:r>
              <a:rPr lang="en-US" sz="2000">
                <a:latin typeface="Arial"/>
                <a:ea typeface="Tahoma"/>
                <a:cs typeface="Arial"/>
              </a:rPr>
              <a:t>through the following link:</a:t>
            </a:r>
          </a:p>
          <a:p>
            <a:pPr marL="342900" indent="-342900">
              <a:spcAft>
                <a:spcPts val="600"/>
              </a:spcAft>
              <a:buClr>
                <a:schemeClr val="accent1"/>
              </a:buClr>
              <a:buFont typeface="Wingdings" pitchFamily="2" charset="2"/>
              <a:buChar char="§"/>
            </a:pPr>
            <a:r>
              <a:rPr lang="en-US" sz="2000">
                <a:latin typeface="Arial"/>
                <a:ea typeface="Tahoma" panose="020B0604030504040204" pitchFamily="34" charset="0"/>
                <a:cs typeface="Arial" panose="020B0604020202020204" pitchFamily="34" charset="0"/>
                <a:hlinkClick r:id="rId3"/>
              </a:rPr>
              <a:t>https://www.</a:t>
            </a:r>
            <a:r>
              <a:rPr lang="en-US" sz="2000">
                <a:latin typeface="Arial"/>
                <a:ea typeface="+mn-lt"/>
                <a:cs typeface="+mn-lt"/>
                <a:hlinkClick r:id="rId3"/>
              </a:rPr>
              <a:t>cde.ca.gov/ta/tg/sa/iavideoseries.asp</a:t>
            </a:r>
            <a:endParaRPr lang="en-US" sz="2000">
              <a:latin typeface="Arial"/>
              <a:ea typeface="Tahoma" panose="020B0604030504040204" pitchFamily="34" charset="0"/>
              <a:cs typeface="Arial" panose="020B0604020202020204" pitchFamily="34" charset="0"/>
            </a:endParaRPr>
          </a:p>
          <a:p>
            <a:pPr marL="285750" indent="-285750">
              <a:spcAft>
                <a:spcPts val="600"/>
              </a:spcAft>
              <a:buClr>
                <a:schemeClr val="accent1"/>
              </a:buClr>
              <a:buFont typeface="Wingdings" pitchFamily="2" charset="2"/>
              <a:buChar char="§"/>
            </a:pPr>
            <a:endParaRPr lang="en-US" sz="2000" b="1">
              <a:latin typeface="Arial" panose="020B0604020202020204" pitchFamily="34" charset="0"/>
              <a:ea typeface="Tahom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8AC12D4-808B-280B-6C81-E0032DAB3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494" y="2189232"/>
            <a:ext cx="3265582" cy="2424795"/>
          </a:xfrm>
          <a:prstGeom prst="rect">
            <a:avLst/>
          </a:prstGeom>
          <a:ln>
            <a:solidFill>
              <a:srgbClr val="FF0000"/>
            </a:solidFill>
          </a:ln>
        </p:spPr>
      </p:pic>
    </p:spTree>
    <p:extLst>
      <p:ext uri="{BB962C8B-B14F-4D97-AF65-F5344CB8AC3E}">
        <p14:creationId xmlns:p14="http://schemas.microsoft.com/office/powerpoint/2010/main" val="26624245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5E06-EFA2-2DD7-57D7-24FAFF1EBAA4}"/>
              </a:ext>
            </a:extLst>
          </p:cNvPr>
          <p:cNvSpPr>
            <a:spLocks noGrp="1"/>
          </p:cNvSpPr>
          <p:nvPr>
            <p:ph type="title"/>
          </p:nvPr>
        </p:nvSpPr>
        <p:spPr/>
        <p:txBody>
          <a:bodyPr anchor="ctr"/>
          <a:lstStyle/>
          <a:p>
            <a:r>
              <a:rPr lang="en-US"/>
              <a:t>Interim Assessments by Grade Level</a:t>
            </a:r>
          </a:p>
        </p:txBody>
      </p:sp>
      <p:sp>
        <p:nvSpPr>
          <p:cNvPr id="3" name="Text Placeholder 2">
            <a:extLst>
              <a:ext uri="{FF2B5EF4-FFF2-40B4-BE49-F238E27FC236}">
                <a16:creationId xmlns:a16="http://schemas.microsoft.com/office/drawing/2014/main" id="{0569272B-60D3-68E4-860B-50205324C838}"/>
              </a:ext>
            </a:extLst>
          </p:cNvPr>
          <p:cNvSpPr>
            <a:spLocks noGrp="1"/>
          </p:cNvSpPr>
          <p:nvPr>
            <p:ph type="body" idx="1"/>
          </p:nvPr>
        </p:nvSpPr>
        <p:spPr>
          <a:xfrm>
            <a:off x="311700" y="952500"/>
            <a:ext cx="4597184" cy="3768622"/>
          </a:xfrm>
        </p:spPr>
        <p:txBody>
          <a:bodyPr/>
          <a:lstStyle/>
          <a:p>
            <a:pPr>
              <a:spcAft>
                <a:spcPts val="1200"/>
              </a:spcAft>
            </a:pPr>
            <a:r>
              <a:rPr lang="en-US" sz="1800">
                <a:cs typeface="Arial"/>
                <a:hlinkClick r:id="rId2"/>
              </a:rPr>
              <a:t>Interim Assessments At a Glance</a:t>
            </a:r>
            <a:endParaRPr lang="en-US" sz="1800">
              <a:cs typeface="Arial"/>
            </a:endParaRPr>
          </a:p>
          <a:p>
            <a:pPr lvl="1">
              <a:spcAft>
                <a:spcPts val="1200"/>
              </a:spcAft>
            </a:pPr>
            <a:r>
              <a:rPr lang="en-US" sz="1600">
                <a:ea typeface="+mn-lt"/>
                <a:cs typeface="+mn-lt"/>
              </a:rPr>
              <a:t>This document lists, by grade level or grade span, all available CAASPP and ELPAC Interim Assessments.</a:t>
            </a:r>
            <a:endParaRPr lang="en-US" sz="1600">
              <a:cs typeface="Arial"/>
            </a:endParaRPr>
          </a:p>
          <a:p>
            <a:pPr>
              <a:spcAft>
                <a:spcPts val="1200"/>
              </a:spcAft>
            </a:pPr>
            <a:r>
              <a:rPr lang="en-US" sz="1800">
                <a:cs typeface="Arial"/>
                <a:hlinkClick r:id="rId3"/>
              </a:rPr>
              <a:t>Interim Assessments by Grade Level</a:t>
            </a:r>
            <a:r>
              <a:rPr lang="en-US" sz="1800">
                <a:cs typeface="Arial"/>
              </a:rPr>
              <a:t>: </a:t>
            </a:r>
            <a:endParaRPr lang="en-US" sz="1800"/>
          </a:p>
          <a:p>
            <a:pPr lvl="1">
              <a:spcAft>
                <a:spcPts val="1200"/>
              </a:spcAft>
            </a:pPr>
            <a:r>
              <a:rPr lang="en-US" sz="1600">
                <a:cs typeface="Arial"/>
              </a:rPr>
              <a:t>Lists the available IAs and associated standards</a:t>
            </a:r>
          </a:p>
          <a:p>
            <a:pPr lvl="1">
              <a:spcAft>
                <a:spcPts val="1200"/>
              </a:spcAft>
            </a:pPr>
            <a:r>
              <a:rPr lang="en-US" sz="1600">
                <a:cs typeface="Arial"/>
              </a:rPr>
              <a:t>Total number of items on each IA</a:t>
            </a:r>
          </a:p>
          <a:p>
            <a:pPr lvl="1">
              <a:spcAft>
                <a:spcPts val="1200"/>
              </a:spcAft>
            </a:pPr>
            <a:r>
              <a:rPr lang="en-US" sz="1600">
                <a:cs typeface="Arial"/>
              </a:rPr>
              <a:t>Provides the number of constructed response and essay items that require local hand scoring (by TA)</a:t>
            </a:r>
          </a:p>
          <a:p>
            <a:pPr lvl="1">
              <a:spcAft>
                <a:spcPts val="1200"/>
              </a:spcAft>
            </a:pPr>
            <a:endParaRPr lang="en-US" sz="1600"/>
          </a:p>
          <a:p>
            <a:endParaRPr lang="en-US" sz="1800"/>
          </a:p>
        </p:txBody>
      </p:sp>
      <p:sp>
        <p:nvSpPr>
          <p:cNvPr id="5" name="Footer Placeholder 4">
            <a:extLst>
              <a:ext uri="{FF2B5EF4-FFF2-40B4-BE49-F238E27FC236}">
                <a16:creationId xmlns:a16="http://schemas.microsoft.com/office/drawing/2014/main" id="{8D5C031B-A7CF-F172-E48E-926EA0AFA892}"/>
              </a:ext>
            </a:extLst>
          </p:cNvPr>
          <p:cNvSpPr>
            <a:spLocks noGrp="1"/>
          </p:cNvSpPr>
          <p:nvPr>
            <p:ph type="ftr" sz="quarter" idx="11"/>
          </p:nvPr>
        </p:nvSpPr>
        <p:spPr/>
        <p:txBody>
          <a:bodyPr/>
          <a:lstStyle/>
          <a:p>
            <a:r>
              <a:rPr lang="en-US"/>
              <a:t>2023-24 CAASPP Fall Coordinator Training</a:t>
            </a:r>
          </a:p>
        </p:txBody>
      </p:sp>
      <p:pic>
        <p:nvPicPr>
          <p:cNvPr id="6" name="Picture 5" descr="Screen Clipping">
            <a:extLst>
              <a:ext uri="{FF2B5EF4-FFF2-40B4-BE49-F238E27FC236}">
                <a16:creationId xmlns:a16="http://schemas.microsoft.com/office/drawing/2014/main" id="{C950FE15-3D35-4719-4EAD-96A8D91D43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6469"/>
          <a:stretch/>
        </p:blipFill>
        <p:spPr>
          <a:xfrm>
            <a:off x="5407831" y="955416"/>
            <a:ext cx="2595728" cy="822960"/>
          </a:xfrm>
          <a:prstGeom prst="rect">
            <a:avLst/>
          </a:prstGeom>
          <a:ln>
            <a:solidFill>
              <a:schemeClr val="tx1"/>
            </a:solidFill>
          </a:ln>
        </p:spPr>
      </p:pic>
      <p:pic>
        <p:nvPicPr>
          <p:cNvPr id="7" name="Picture 6" descr="Screen Clipping">
            <a:extLst>
              <a:ext uri="{FF2B5EF4-FFF2-40B4-BE49-F238E27FC236}">
                <a16:creationId xmlns:a16="http://schemas.microsoft.com/office/drawing/2014/main" id="{01D858F8-CFF8-8CF6-6616-8A6BCBC89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068" b="4138"/>
          <a:stretch/>
        </p:blipFill>
        <p:spPr>
          <a:xfrm>
            <a:off x="5407831" y="3119243"/>
            <a:ext cx="2505834" cy="851723"/>
          </a:xfrm>
          <a:prstGeom prst="rect">
            <a:avLst/>
          </a:prstGeom>
          <a:ln>
            <a:solidFill>
              <a:schemeClr val="tx1"/>
            </a:solidFill>
          </a:ln>
        </p:spPr>
      </p:pic>
      <p:pic>
        <p:nvPicPr>
          <p:cNvPr id="8" name="Picture 7" descr="Screen Clipping">
            <a:extLst>
              <a:ext uri="{FF2B5EF4-FFF2-40B4-BE49-F238E27FC236}">
                <a16:creationId xmlns:a16="http://schemas.microsoft.com/office/drawing/2014/main" id="{40878228-8D34-0A27-0A86-0A648014A7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0809" b="40931"/>
          <a:stretch/>
        </p:blipFill>
        <p:spPr>
          <a:xfrm>
            <a:off x="5407832" y="1880888"/>
            <a:ext cx="3212759" cy="1135513"/>
          </a:xfrm>
          <a:prstGeom prst="rect">
            <a:avLst/>
          </a:prstGeom>
          <a:ln>
            <a:solidFill>
              <a:schemeClr val="tx1"/>
            </a:solidFill>
          </a:ln>
        </p:spPr>
      </p:pic>
    </p:spTree>
    <p:extLst>
      <p:ext uri="{BB962C8B-B14F-4D97-AF65-F5344CB8AC3E}">
        <p14:creationId xmlns:p14="http://schemas.microsoft.com/office/powerpoint/2010/main" val="29011875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5A55-4DCD-78D1-35EE-36F9C80D49D4}"/>
              </a:ext>
            </a:extLst>
          </p:cNvPr>
          <p:cNvSpPr>
            <a:spLocks noGrp="1"/>
          </p:cNvSpPr>
          <p:nvPr>
            <p:ph type="title"/>
          </p:nvPr>
        </p:nvSpPr>
        <p:spPr/>
        <p:txBody>
          <a:bodyPr/>
          <a:lstStyle/>
          <a:p>
            <a:r>
              <a:rPr lang="en-US"/>
              <a:t>Action Item</a:t>
            </a:r>
          </a:p>
        </p:txBody>
      </p:sp>
      <p:sp>
        <p:nvSpPr>
          <p:cNvPr id="3" name="Text Placeholder 2">
            <a:extLst>
              <a:ext uri="{FF2B5EF4-FFF2-40B4-BE49-F238E27FC236}">
                <a16:creationId xmlns:a16="http://schemas.microsoft.com/office/drawing/2014/main" id="{8A21EA5C-029C-6A47-B585-C4F7BC539F69}"/>
              </a:ext>
            </a:extLst>
          </p:cNvPr>
          <p:cNvSpPr>
            <a:spLocks noGrp="1"/>
          </p:cNvSpPr>
          <p:nvPr>
            <p:ph type="body" idx="13"/>
          </p:nvPr>
        </p:nvSpPr>
        <p:spPr/>
        <p:txBody>
          <a:bodyPr/>
          <a:lstStyle/>
          <a:p>
            <a:pPr marL="596900" indent="-457200">
              <a:spcAft>
                <a:spcPts val="1800"/>
              </a:spcAft>
              <a:buFont typeface="+mj-lt"/>
              <a:buAutoNum type="arabicPeriod"/>
            </a:pPr>
            <a:r>
              <a:rPr lang="en-US">
                <a:latin typeface="Poppins"/>
                <a:cs typeface="Poppins"/>
              </a:rPr>
              <a:t>Bookmark and become familiar with available Interim Assessments websites and related resources.</a:t>
            </a:r>
            <a:endParaRPr lang="en-US"/>
          </a:p>
          <a:p>
            <a:pPr marL="596900" indent="-457200">
              <a:spcAft>
                <a:spcPts val="1800"/>
              </a:spcAft>
              <a:buAutoNum type="arabicPeriod"/>
            </a:pPr>
            <a:r>
              <a:rPr lang="en-US">
                <a:latin typeface="Poppins"/>
                <a:cs typeface="Poppins"/>
              </a:rPr>
              <a:t>Download the Interim Assessment by grade level documents and share with staff.</a:t>
            </a:r>
            <a:endParaRPr lang="en-US"/>
          </a:p>
          <a:p>
            <a:pPr marL="596900" indent="-457200">
              <a:buFont typeface="+mj-lt"/>
              <a:buAutoNum type="arabicPeriod"/>
            </a:pPr>
            <a:endParaRPr lang="en-US"/>
          </a:p>
        </p:txBody>
      </p:sp>
      <p:sp>
        <p:nvSpPr>
          <p:cNvPr id="4" name="Footer Placeholder 3">
            <a:extLst>
              <a:ext uri="{FF2B5EF4-FFF2-40B4-BE49-F238E27FC236}">
                <a16:creationId xmlns:a16="http://schemas.microsoft.com/office/drawing/2014/main" id="{E8C1C82B-9E86-19C0-CE1D-7881BFC35849}"/>
              </a:ext>
            </a:extLst>
          </p:cNvPr>
          <p:cNvSpPr>
            <a:spLocks noGrp="1"/>
          </p:cNvSpPr>
          <p:nvPr>
            <p:ph type="ftr" sz="quarter" idx="11"/>
          </p:nvPr>
        </p:nvSpPr>
        <p:spPr/>
        <p:txBody>
          <a:bodyPr/>
          <a:lstStyle/>
          <a:p>
            <a:r>
              <a:rPr lang="en-US"/>
              <a:t>2023-24 CAASPP Fall Coordinator Training</a:t>
            </a:r>
          </a:p>
        </p:txBody>
      </p:sp>
    </p:spTree>
    <p:extLst>
      <p:ext uri="{BB962C8B-B14F-4D97-AF65-F5344CB8AC3E}">
        <p14:creationId xmlns:p14="http://schemas.microsoft.com/office/powerpoint/2010/main" val="278331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4635702-99BF-04D7-0EAF-E5AB27DAB50D}"/>
              </a:ext>
            </a:extLst>
          </p:cNvPr>
          <p:cNvSpPr>
            <a:spLocks noGrp="1"/>
          </p:cNvSpPr>
          <p:nvPr>
            <p:ph type="ftr" sz="quarter" idx="11"/>
          </p:nvPr>
        </p:nvSpPr>
        <p:spPr/>
        <p:txBody>
          <a:bodyPr/>
          <a:lstStyle/>
          <a:p>
            <a:r>
              <a:rPr lang="en-US"/>
              <a:t>2023-24 CAASPP Fall Coordinator Training</a:t>
            </a:r>
          </a:p>
        </p:txBody>
      </p:sp>
      <p:sp>
        <p:nvSpPr>
          <p:cNvPr id="5" name="Text Placeholder 1">
            <a:extLst>
              <a:ext uri="{FF2B5EF4-FFF2-40B4-BE49-F238E27FC236}">
                <a16:creationId xmlns:a16="http://schemas.microsoft.com/office/drawing/2014/main" id="{3E67E6A1-0E38-CFAB-C0CF-888E98E8FAE3}"/>
              </a:ext>
            </a:extLst>
          </p:cNvPr>
          <p:cNvSpPr>
            <a:spLocks noGrp="1"/>
          </p:cNvSpPr>
          <p:nvPr>
            <p:ph type="body" sz="quarter" idx="13"/>
          </p:nvPr>
        </p:nvSpPr>
        <p:spPr>
          <a:xfrm>
            <a:off x="529389" y="2132012"/>
            <a:ext cx="6823133" cy="699797"/>
          </a:xfrm>
        </p:spPr>
        <p:txBody>
          <a:bodyPr lIns="91440" tIns="45720" rIns="91440" bIns="45720" anchor="b"/>
          <a:lstStyle/>
          <a:p>
            <a:r>
              <a:rPr lang="en-US">
                <a:latin typeface="Poppins"/>
                <a:cs typeface="Poppins"/>
              </a:rPr>
              <a:t>Interim Assessments</a:t>
            </a:r>
          </a:p>
        </p:txBody>
      </p:sp>
      <p:sp>
        <p:nvSpPr>
          <p:cNvPr id="6" name="Text Placeholder 2">
            <a:extLst>
              <a:ext uri="{FF2B5EF4-FFF2-40B4-BE49-F238E27FC236}">
                <a16:creationId xmlns:a16="http://schemas.microsoft.com/office/drawing/2014/main" id="{0BA61B94-CDDD-DF41-B214-4B830BE933EF}"/>
              </a:ext>
            </a:extLst>
          </p:cNvPr>
          <p:cNvSpPr>
            <a:spLocks noGrp="1"/>
          </p:cNvSpPr>
          <p:nvPr>
            <p:ph type="body" sz="quarter" idx="14"/>
          </p:nvPr>
        </p:nvSpPr>
        <p:spPr>
          <a:xfrm>
            <a:off x="529389" y="2828287"/>
            <a:ext cx="6823133" cy="1666711"/>
          </a:xfrm>
        </p:spPr>
        <p:txBody>
          <a:bodyPr lIns="91440" tIns="45720" rIns="91440" bIns="45720" anchor="t"/>
          <a:lstStyle/>
          <a:p>
            <a:pPr marL="457200" indent="-457200">
              <a:spcAft>
                <a:spcPts val="600"/>
              </a:spcAft>
              <a:buClr>
                <a:schemeClr val="bg1"/>
              </a:buClr>
              <a:buFont typeface="Wingdings" panose="05000000000000000000" pitchFamily="2" charset="2"/>
              <a:buChar char="þ"/>
            </a:pPr>
            <a:r>
              <a:rPr lang="en-US" b="0">
                <a:latin typeface="Poppins"/>
                <a:cs typeface="Poppins"/>
              </a:rPr>
              <a:t>Viewing System</a:t>
            </a:r>
          </a:p>
        </p:txBody>
      </p:sp>
    </p:spTree>
    <p:extLst>
      <p:ext uri="{BB962C8B-B14F-4D97-AF65-F5344CB8AC3E}">
        <p14:creationId xmlns:p14="http://schemas.microsoft.com/office/powerpoint/2010/main" val="57216182"/>
      </p:ext>
    </p:extLst>
  </p:cSld>
  <p:clrMapOvr>
    <a:masterClrMapping/>
  </p:clrMapOvr>
</p:sld>
</file>

<file path=ppt/theme/theme1.xml><?xml version="1.0" encoding="utf-8"?>
<a:theme xmlns:a="http://schemas.openxmlformats.org/drawingml/2006/main" name="New LAUS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I Team Planning Launch Meeting - May 9 2023  -  Read-Only" id="{319B4DD6-0282-4E8D-985E-C352EB9E2A67}" vid="{BE321D3C-B9CF-4E9C-8EC0-2146F25BDCD8}"/>
    </a:ext>
  </a:extLst>
</a:theme>
</file>

<file path=ppt/theme/theme2.xml><?xml version="1.0" encoding="utf-8"?>
<a:theme xmlns:a="http://schemas.openxmlformats.org/drawingml/2006/main" name="New LAUSD">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LI Team Planning Launch Meeting - May 9 2023  -  Read-Only" id="{319B4DD6-0282-4E8D-985E-C352EB9E2A67}" vid="{BE321D3C-B9CF-4E9C-8EC0-2146F25BDCD8}"/>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5DA96477A8BA428F182436AA1C3E81" ma:contentTypeVersion="30" ma:contentTypeDescription="Create a new document." ma:contentTypeScope="" ma:versionID="c785aaac6c0e60908cb25d5c0b724a81">
  <xsd:schema xmlns:xsd="http://www.w3.org/2001/XMLSchema" xmlns:xs="http://www.w3.org/2001/XMLSchema" xmlns:p="http://schemas.microsoft.com/office/2006/metadata/properties" xmlns:ns3="64cec073-50b5-45fd-8456-f4464479ceb0" xmlns:ns4="551d9cda-68fc-4cbc-925d-01b0271e2f03" targetNamespace="http://schemas.microsoft.com/office/2006/metadata/properties" ma:root="true" ma:fieldsID="8b536d55b239251508ff4cab871c4cdb" ns3:_="" ns4:_="">
    <xsd:import namespace="64cec073-50b5-45fd-8456-f4464479ceb0"/>
    <xsd:import namespace="551d9cda-68fc-4cbc-925d-01b0271e2f03"/>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cec073-50b5-45fd-8456-f4464479ceb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23" nillable="true" ma:displayName="Last Shared By User" ma:description="" ma:internalName="LastSharedByUser" ma:readOnly="true">
      <xsd:simpleType>
        <xsd:restriction base="dms:Note">
          <xsd:maxLength value="255"/>
        </xsd:restriction>
      </xsd:simpleType>
    </xsd:element>
    <xsd:element name="LastSharedByTime" ma:index="2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51d9cda-68fc-4cbc-925d-01b0271e2f03"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chers" ma:index="16"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7"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Has_Teacher_Only_SectionGroup" ma:index="22" nillable="true" ma:displayName="Has Teacher Only SectionGroup" ma:internalName="Has_Teacher_Only_SectionGroup">
      <xsd:simpleType>
        <xsd:restriction base="dms:Boolean"/>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MediaServiceAutoTags" ma:index="27" nillable="true" ma:displayName="MediaServiceAutoTags" ma:internalName="MediaServiceAutoTags" ma:readOnly="true">
      <xsd:simpleType>
        <xsd:restriction base="dms:Text"/>
      </xsd:simpleType>
    </xsd:element>
    <xsd:element name="MediaServiceOCR" ma:index="28" nillable="true" ma:displayName="MediaServiceOCR" ma:internalName="MediaServiceOCR" ma:readOnly="true">
      <xsd:simpleType>
        <xsd:restriction base="dms:Note">
          <xsd:maxLength value="255"/>
        </xsd:restriction>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MediaServiceDateTaken" ma:index="33" nillable="true" ma:displayName="MediaServiceDateTaken" ma:hidden="true" ma:internalName="MediaServiceDateTaken"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LengthInSeconds" ma:index="35" nillable="true" ma:displayName="MediaLengthInSeconds" ma:hidden="true" ma:internalName="MediaLengthInSeconds" ma:readOnly="true">
      <xsd:simpleType>
        <xsd:restriction base="dms:Unknown"/>
      </xsd:simpleType>
    </xsd:element>
    <xsd:element name="_activity" ma:index="36" nillable="true" ma:displayName="_activity" ma:hidden="true" ma:internalName="_activity">
      <xsd:simpleType>
        <xsd:restriction base="dms:Note"/>
      </xsd:simpleType>
    </xsd:element>
    <xsd:element name="MediaServiceObjectDetectorVersions" ma:index="3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51d9cda-68fc-4cbc-925d-01b0271e2f03" xsi:nil="true"/>
    <AppVersion xmlns="551d9cda-68fc-4cbc-925d-01b0271e2f03" xsi:nil="true"/>
    <NotebookType xmlns="551d9cda-68fc-4cbc-925d-01b0271e2f03" xsi:nil="true"/>
    <FolderType xmlns="551d9cda-68fc-4cbc-925d-01b0271e2f03" xsi:nil="true"/>
    <Owner xmlns="551d9cda-68fc-4cbc-925d-01b0271e2f03">
      <UserInfo>
        <DisplayName/>
        <AccountId xsi:nil="true"/>
        <AccountType/>
      </UserInfo>
    </Owner>
    <Teachers xmlns="551d9cda-68fc-4cbc-925d-01b0271e2f03">
      <UserInfo>
        <DisplayName/>
        <AccountId xsi:nil="true"/>
        <AccountType/>
      </UserInfo>
    </Teachers>
    <Invited_Teachers xmlns="551d9cda-68fc-4cbc-925d-01b0271e2f03" xsi:nil="true"/>
    <Invited_Students xmlns="551d9cda-68fc-4cbc-925d-01b0271e2f03" xsi:nil="true"/>
    <CultureName xmlns="551d9cda-68fc-4cbc-925d-01b0271e2f03" xsi:nil="true"/>
    <Students xmlns="551d9cda-68fc-4cbc-925d-01b0271e2f03">
      <UserInfo>
        <DisplayName/>
        <AccountId xsi:nil="true"/>
        <AccountType/>
      </UserInfo>
    </Students>
    <Student_Groups xmlns="551d9cda-68fc-4cbc-925d-01b0271e2f03">
      <UserInfo>
        <DisplayName/>
        <AccountId xsi:nil="true"/>
        <AccountType/>
      </UserInfo>
    </Student_Groups>
    <Self_Registration_Enabled xmlns="551d9cda-68fc-4cbc-925d-01b0271e2f03" xsi:nil="true"/>
    <Has_Teacher_Only_SectionGroup xmlns="551d9cda-68fc-4cbc-925d-01b0271e2f03" xsi:nil="true"/>
  </documentManagement>
</p:properties>
</file>

<file path=customXml/itemProps1.xml><?xml version="1.0" encoding="utf-8"?>
<ds:datastoreItem xmlns:ds="http://schemas.openxmlformats.org/officeDocument/2006/customXml" ds:itemID="{49691339-A839-48AA-ADD9-4B60149DCF36}">
  <ds:schemaRefs>
    <ds:schemaRef ds:uri="551d9cda-68fc-4cbc-925d-01b0271e2f03"/>
    <ds:schemaRef ds:uri="64cec073-50b5-45fd-8456-f4464479ce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3DDC165-60AB-47A8-99FA-A0639562128B}">
  <ds:schemaRefs>
    <ds:schemaRef ds:uri="http://schemas.microsoft.com/sharepoint/v3/contenttype/forms"/>
  </ds:schemaRefs>
</ds:datastoreItem>
</file>

<file path=customXml/itemProps3.xml><?xml version="1.0" encoding="utf-8"?>
<ds:datastoreItem xmlns:ds="http://schemas.openxmlformats.org/officeDocument/2006/customXml" ds:itemID="{E1623C26-B473-47F4-9936-E0E5A4D74C04}">
  <ds:schemaRefs>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64cec073-50b5-45fd-8456-f4464479ceb0"/>
    <ds:schemaRef ds:uri="551d9cda-68fc-4cbc-925d-01b0271e2f03"/>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3</TotalTime>
  <Words>12489</Words>
  <Application>Microsoft Office PowerPoint</Application>
  <PresentationFormat>On-screen Show (16:9)</PresentationFormat>
  <Paragraphs>1545</Paragraphs>
  <Slides>198</Slides>
  <Notes>103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198</vt:i4>
      </vt:variant>
    </vt:vector>
  </HeadingPairs>
  <TitlesOfParts>
    <vt:vector size="210" baseType="lpstr">
      <vt:lpstr>Wingdings</vt:lpstr>
      <vt:lpstr>TW Cen MT</vt:lpstr>
      <vt:lpstr>Courier New</vt:lpstr>
      <vt:lpstr>Arial</vt:lpstr>
      <vt:lpstr>Poppins</vt:lpstr>
      <vt:lpstr>Arial Narrow</vt:lpstr>
      <vt:lpstr>Calibri</vt:lpstr>
      <vt:lpstr>Poppins Light</vt:lpstr>
      <vt:lpstr>Tahoma</vt:lpstr>
      <vt:lpstr>Poppinns</vt:lpstr>
      <vt:lpstr>New LAUSD</vt:lpstr>
      <vt:lpstr>New LAUSD</vt:lpstr>
      <vt:lpstr>PowerPoint Presentation</vt:lpstr>
      <vt:lpstr>Reminders…</vt:lpstr>
      <vt:lpstr>Agenda</vt:lpstr>
      <vt:lpstr>Training Objectives</vt:lpstr>
      <vt:lpstr>PowerPoint Presentation</vt:lpstr>
      <vt:lpstr>California Assessment of Student Performance and Progress (CAASPP) System</vt:lpstr>
      <vt:lpstr>Critical Link #1: STB Website</vt:lpstr>
      <vt:lpstr>STB Portal</vt:lpstr>
      <vt:lpstr>STB Coordinator Resources</vt:lpstr>
      <vt:lpstr>STB Coordinator Resources</vt:lpstr>
      <vt:lpstr>Coordinator Support</vt:lpstr>
      <vt:lpstr>STB Updates</vt:lpstr>
      <vt:lpstr>Critical Link #2: CAASPP.org</vt:lpstr>
      <vt:lpstr>CAASPP Website – Planned Downtime</vt:lpstr>
      <vt:lpstr>CAASPP Coordinator Primary Responsibilities</vt:lpstr>
      <vt:lpstr>CAASPP Coordinator Primary Responsibilities</vt:lpstr>
      <vt:lpstr>Action Items</vt:lpstr>
      <vt:lpstr>PowerPoint Presentation</vt:lpstr>
      <vt:lpstr>CAA for Science Testing Window</vt:lpstr>
      <vt:lpstr>CAA for Science Student Eligibility</vt:lpstr>
      <vt:lpstr>CAA for Science Student Eligibility</vt:lpstr>
      <vt:lpstr>Assigning the CAA for Science</vt:lpstr>
      <vt:lpstr>Assigning the CAA for Science</vt:lpstr>
      <vt:lpstr>Assigning the CAA for Science</vt:lpstr>
      <vt:lpstr>Student Participation: CAA for Science</vt:lpstr>
      <vt:lpstr>CAASPP Summative Parent Notification</vt:lpstr>
      <vt:lpstr>CAASPP Summative Parent Notification</vt:lpstr>
      <vt:lpstr>CAASPP Summative Parent Notification</vt:lpstr>
      <vt:lpstr>Entering Parent Exemptions in TOMS</vt:lpstr>
      <vt:lpstr>Entering Parent Exemption in TOMS</vt:lpstr>
      <vt:lpstr>CAASPP Testing Student Participation</vt:lpstr>
      <vt:lpstr>Accountability: California Dashboard</vt:lpstr>
      <vt:lpstr>Action Item</vt:lpstr>
      <vt:lpstr>PowerPoint Presentation</vt:lpstr>
      <vt:lpstr>Policy Document</vt:lpstr>
      <vt:lpstr>CAASPP Requirements for Principals</vt:lpstr>
      <vt:lpstr>CAASPP Requirements for Coordinators (Fall) </vt:lpstr>
      <vt:lpstr>CAASPP Requirements for Coordinators (Fall)</vt:lpstr>
      <vt:lpstr>CAASPP Requirements for Test Examiners (TEs)</vt:lpstr>
      <vt:lpstr>Long-Term Substitute Teachers</vt:lpstr>
      <vt:lpstr>CAASPP Requirements for Proctors</vt:lpstr>
      <vt:lpstr>Designating Test Examiners (TEs) in the STB Portal</vt:lpstr>
      <vt:lpstr>Designating Test Examiners (TEs) in the STB Portal</vt:lpstr>
      <vt:lpstr>Action Items</vt:lpstr>
      <vt:lpstr>PowerPoint Presentation</vt:lpstr>
      <vt:lpstr>Moodle Accounts</vt:lpstr>
      <vt:lpstr>Moodle Enrollment Keys</vt:lpstr>
      <vt:lpstr>Accessing the Moodle Keys in STB Portal</vt:lpstr>
      <vt:lpstr>Accessing the Moodle Keys in STB Portal</vt:lpstr>
      <vt:lpstr>Accessing the Moodle Website</vt:lpstr>
      <vt:lpstr>Forgot Moodle Password?</vt:lpstr>
      <vt:lpstr>Accessing the CAA Training in Moodle</vt:lpstr>
      <vt:lpstr>Accessing the CAA Training in Moodle</vt:lpstr>
      <vt:lpstr>Action Items</vt:lpstr>
      <vt:lpstr>PowerPoint Presentation</vt:lpstr>
      <vt:lpstr>Monitoring Completion of TE and Proctor Security  Requirements</vt:lpstr>
      <vt:lpstr>Monitoring Completion of TE and Proctor Security  Requirements</vt:lpstr>
      <vt:lpstr>Monitoring Completion of TE and Proctor Security  Requirements</vt:lpstr>
      <vt:lpstr>Monitoring Completion of TE Moodle Training</vt:lpstr>
      <vt:lpstr>Monitoring Completion of TE Moodle Training</vt:lpstr>
      <vt:lpstr>Action Items</vt:lpstr>
      <vt:lpstr>PowerPoint Presentation</vt:lpstr>
      <vt:lpstr>CAA For Science Overview</vt:lpstr>
      <vt:lpstr>CAA For Science Form Assignments</vt:lpstr>
      <vt:lpstr>CAA Preparing for Test Administration (PFAs)</vt:lpstr>
      <vt:lpstr>CAA Training and Practice Tests</vt:lpstr>
      <vt:lpstr>CAA For Science Preparation</vt:lpstr>
      <vt:lpstr>CAA for Science Resources</vt:lpstr>
      <vt:lpstr>Action Items</vt:lpstr>
      <vt:lpstr>PowerPoint Presentation</vt:lpstr>
      <vt:lpstr>Test Security </vt:lpstr>
      <vt:lpstr>CAA Directions for Administration (DFAs)</vt:lpstr>
      <vt:lpstr>Organization of the CAA For Science</vt:lpstr>
      <vt:lpstr>CAA For Science – No Response Option</vt:lpstr>
      <vt:lpstr>CAA For Science Survey</vt:lpstr>
      <vt:lpstr>CAA For Science Administration</vt:lpstr>
      <vt:lpstr>Action Items</vt:lpstr>
      <vt:lpstr>PowerPoint Presentation</vt:lpstr>
      <vt:lpstr>Test Security Incidents</vt:lpstr>
      <vt:lpstr>Examples of Test Security Incidents</vt:lpstr>
      <vt:lpstr>STAIRS</vt:lpstr>
      <vt:lpstr>Creating a STAIRS Report</vt:lpstr>
      <vt:lpstr>Reviewing a Submitted STAIRS</vt:lpstr>
      <vt:lpstr>Action Items</vt:lpstr>
      <vt:lpstr>PowerPoint Presentation</vt:lpstr>
      <vt:lpstr>CAST Interim Assessments</vt:lpstr>
      <vt:lpstr>CAST Interim Assessment Release Plan</vt:lpstr>
      <vt:lpstr>CAST Interim Assessment Release Plan Cont…</vt:lpstr>
      <vt:lpstr>CAST Interim Assessments Overview</vt:lpstr>
      <vt:lpstr>CAST Interim Assessments Overview Cont…</vt:lpstr>
      <vt:lpstr>PowerPoint Presentation</vt:lpstr>
      <vt:lpstr>LAUSD Comprehensive Assessment Program</vt:lpstr>
      <vt:lpstr>PowerPoint Presentation</vt:lpstr>
      <vt:lpstr>Interim Assessments Security</vt:lpstr>
      <vt:lpstr>Interim Assessment Types</vt:lpstr>
      <vt:lpstr>Interim Assessments System and Purpose</vt:lpstr>
      <vt:lpstr>Interim Assessments by Grade Level</vt:lpstr>
      <vt:lpstr>Action Item</vt:lpstr>
      <vt:lpstr>PowerPoint Presentation</vt:lpstr>
      <vt:lpstr>Interim Assessment Viewing System</vt:lpstr>
      <vt:lpstr>Action Item</vt:lpstr>
      <vt:lpstr>PowerPoint Presentation</vt:lpstr>
      <vt:lpstr>Teacher Hand Scoring System</vt:lpstr>
      <vt:lpstr>Training Guides and Exemplars</vt:lpstr>
      <vt:lpstr>Training Guides and Exemplars </vt:lpstr>
      <vt:lpstr>Training Guides and Exemplars </vt:lpstr>
      <vt:lpstr>Training Guides and Exemplars </vt:lpstr>
      <vt:lpstr>Training Guides and Exemplars </vt:lpstr>
      <vt:lpstr>Hand Scoring Video</vt:lpstr>
      <vt:lpstr>Action Items</vt:lpstr>
      <vt:lpstr>PowerPoint Presentation</vt:lpstr>
      <vt:lpstr>School Site Professional Development</vt:lpstr>
      <vt:lpstr>Principal’s Requirements</vt:lpstr>
      <vt:lpstr>IA Requirements – IA Administrators</vt:lpstr>
      <vt:lpstr>Signing the Acknowledgment Form</vt:lpstr>
      <vt:lpstr>IA Requirements – Proctors </vt:lpstr>
      <vt:lpstr>Confirm Completion of Acknowledgment Form</vt:lpstr>
      <vt:lpstr> Verifying Completion of the Acknowledgement Form </vt:lpstr>
      <vt:lpstr>Action Items</vt:lpstr>
      <vt:lpstr>PowerPoint Presentation</vt:lpstr>
      <vt:lpstr>Security</vt:lpstr>
      <vt:lpstr>Creating CAASPP TOMS Accounts</vt:lpstr>
      <vt:lpstr>Creating CAASPP TOMS Accounts – Cont... </vt:lpstr>
      <vt:lpstr>Creating TOMS Accounts</vt:lpstr>
      <vt:lpstr>Creating TOMS Accounts</vt:lpstr>
      <vt:lpstr>Creating TOMS Accounts</vt:lpstr>
      <vt:lpstr>Creating TOMS Accounts </vt:lpstr>
      <vt:lpstr>Creating TOMS Accounts </vt:lpstr>
      <vt:lpstr>Signing the TOMS CAASPP Affidavit</vt:lpstr>
      <vt:lpstr>Signing the TOMS CAASPP Affidavit</vt:lpstr>
      <vt:lpstr>PowerPoint Presentation</vt:lpstr>
      <vt:lpstr>CAASPP Website </vt:lpstr>
      <vt:lpstr>Plan and Manage Testing Report</vt:lpstr>
      <vt:lpstr>Plan and Manage Testing Report</vt:lpstr>
      <vt:lpstr>Plan and Manage Testing Report</vt:lpstr>
      <vt:lpstr>PowerPoint Presentation</vt:lpstr>
      <vt:lpstr>Student Logon Credentials</vt:lpstr>
      <vt:lpstr>MiSiS Smarter Balanced Label &amp; Student Rosters</vt:lpstr>
      <vt:lpstr>MiSiS Student Rosters</vt:lpstr>
      <vt:lpstr>MiSiS Labels – Student Logon Credentials</vt:lpstr>
      <vt:lpstr>MiSiS: Labels – Student Logon Credentials</vt:lpstr>
      <vt:lpstr>Test Security and Student Logon Credentials</vt:lpstr>
      <vt:lpstr>CAASPP Daily Inventory Control Form</vt:lpstr>
      <vt:lpstr>PowerPoint Presentation</vt:lpstr>
      <vt:lpstr>LAUSD- Accessibility and Accommodations Guidelines</vt:lpstr>
      <vt:lpstr>California Assessment Accessibility Resource Matrix</vt:lpstr>
      <vt:lpstr>California Assessment Accessibility Resource Matrix </vt:lpstr>
      <vt:lpstr>California Assessment Accessibility Resource Matrix </vt:lpstr>
      <vt:lpstr>California Assessment Accessibility Resource Matrix </vt:lpstr>
      <vt:lpstr>California Assessment Accessibility Resource Matrix Designated Supports </vt:lpstr>
      <vt:lpstr>California Assessment Accessibility Resource Matrix Designated Support – Stacked Translation </vt:lpstr>
      <vt:lpstr>California Assessment Accessibility Resource Matrix </vt:lpstr>
      <vt:lpstr>California Assessment Accessibility Resource Matrix </vt:lpstr>
      <vt:lpstr>Accessibility Resources Demonstration Videos</vt:lpstr>
      <vt:lpstr>Professional Development for Staff</vt:lpstr>
      <vt:lpstr> Action Items </vt:lpstr>
      <vt:lpstr>PowerPoint Presentation</vt:lpstr>
      <vt:lpstr>Entering Supports and Accommodations for CAA Science</vt:lpstr>
      <vt:lpstr>Preparing to Enter Supports &amp; Accommodations </vt:lpstr>
      <vt:lpstr>Entering Supports and Accommodations for CAA Science</vt:lpstr>
      <vt:lpstr>Entering Supports and Accommodations for CAA Science</vt:lpstr>
      <vt:lpstr>Entering Supports and Accommodations for CAA Science</vt:lpstr>
      <vt:lpstr>Entering Supports and Accommodations for CAA Science</vt:lpstr>
      <vt:lpstr>Entering Supports and Accommodations for CAA Science</vt:lpstr>
      <vt:lpstr>Entering Supports and Accommodations for CAA Science</vt:lpstr>
      <vt:lpstr>Entering Supports &amp; Accommodations for Interim Assessments</vt:lpstr>
      <vt:lpstr>Entering Supports &amp; Accommodations for Interim Assessments</vt:lpstr>
      <vt:lpstr>Getting to Know the Supports and Accommodations</vt:lpstr>
      <vt:lpstr>Process for Assigning Accommodations and Designated Supports</vt:lpstr>
      <vt:lpstr>Action Items</vt:lpstr>
      <vt:lpstr>PowerPoint Presentation</vt:lpstr>
      <vt:lpstr>Systems Needed for CAASPP</vt:lpstr>
      <vt:lpstr>Technology Needed for Testing</vt:lpstr>
      <vt:lpstr>Operating Systems and Secure Browsers</vt:lpstr>
      <vt:lpstr>Technology For Test Administration</vt:lpstr>
      <vt:lpstr>ITS Support Plan</vt:lpstr>
      <vt:lpstr>Action Items - Technology</vt:lpstr>
      <vt:lpstr>PowerPoint Presentation</vt:lpstr>
      <vt:lpstr>Creating a Test Session </vt:lpstr>
      <vt:lpstr>Creating a Test Session cont.</vt:lpstr>
      <vt:lpstr>Creating a Test Session cont.</vt:lpstr>
      <vt:lpstr>Creating a Test Session cont.</vt:lpstr>
      <vt:lpstr>Creating a Test Session cont.</vt:lpstr>
      <vt:lpstr>Student Logs Into the Test</vt:lpstr>
      <vt:lpstr>Creating a Test Session cont.</vt:lpstr>
      <vt:lpstr>Creating a Test Session cont.</vt:lpstr>
      <vt:lpstr> Action Items </vt:lpstr>
      <vt:lpstr>PowerPoint Presentation</vt:lpstr>
      <vt:lpstr>California Educator Reporting System (CERS)</vt:lpstr>
      <vt:lpstr>California Educator Reporting System (CERS) Cont.</vt:lpstr>
      <vt:lpstr> Action Items </vt:lpstr>
      <vt:lpstr>PowerPoint Presentation</vt:lpstr>
      <vt:lpstr>Crisis Alert Response System (CARS)</vt:lpstr>
      <vt:lpstr>Testing Audits</vt:lpstr>
      <vt:lpstr>2023-24 Feedback &amp; Acknowledgement Form</vt:lpstr>
      <vt:lpstr>Support  Contact Information</vt:lpstr>
      <vt:lpstr>Regional Data Coordinators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Guerra, Edwin</dc:creator>
  <cp:lastModifiedBy>Guerra, Edwin</cp:lastModifiedBy>
  <cp:revision>2</cp:revision>
  <dcterms:created xsi:type="dcterms:W3CDTF">2023-07-19T20:57:37Z</dcterms:created>
  <dcterms:modified xsi:type="dcterms:W3CDTF">2023-09-13T17:32:34Z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0x010100465DA96477A8BA428F182436AA1C3E81</vt:lpwstr>
  </property>
</Properties>
</file>