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1"/>
  </p:notesMasterIdLst>
  <p:sldIdLst>
    <p:sldId id="256" r:id="rId2"/>
    <p:sldId id="258" r:id="rId3"/>
    <p:sldId id="257" r:id="rId4"/>
    <p:sldId id="259" r:id="rId5"/>
    <p:sldId id="260" r:id="rId6"/>
    <p:sldId id="261" r:id="rId7"/>
    <p:sldId id="262" r:id="rId8"/>
    <p:sldId id="263" r:id="rId9"/>
    <p:sldId id="264" r:id="rId10"/>
    <p:sldId id="265" r:id="rId11"/>
    <p:sldId id="266" r:id="rId12"/>
    <p:sldId id="267" r:id="rId13"/>
    <p:sldId id="268" r:id="rId14"/>
    <p:sldId id="270" r:id="rId15"/>
    <p:sldId id="269" r:id="rId16"/>
    <p:sldId id="271" r:id="rId17"/>
    <p:sldId id="272" r:id="rId18"/>
    <p:sldId id="273" r:id="rId19"/>
    <p:sldId id="274"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69" autoAdjust="0"/>
    <p:restoredTop sz="94660"/>
  </p:normalViewPr>
  <p:slideViewPr>
    <p:cSldViewPr snapToGrid="0">
      <p:cViewPr varScale="1">
        <p:scale>
          <a:sx n="87" d="100"/>
          <a:sy n="87" d="100"/>
        </p:scale>
        <p:origin x="120"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263B71C-A6B1-4654-901E-9A5681908D15}" type="datetimeFigureOut">
              <a:rPr lang="en-US" smtClean="0"/>
              <a:t>9/29/2017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9CBF166-6AA9-4ED9-9D1F-EE848E70DED3}" type="slidenum">
              <a:rPr lang="en-US" smtClean="0"/>
              <a:t>‹#›</a:t>
            </a:fld>
            <a:endParaRPr lang="en-US"/>
          </a:p>
        </p:txBody>
      </p:sp>
    </p:spTree>
    <p:extLst>
      <p:ext uri="{BB962C8B-B14F-4D97-AF65-F5344CB8AC3E}">
        <p14:creationId xmlns:p14="http://schemas.microsoft.com/office/powerpoint/2010/main" val="35664960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9CBF166-6AA9-4ED9-9D1F-EE848E70DED3}" type="slidenum">
              <a:rPr lang="en-US" smtClean="0"/>
              <a:t>1</a:t>
            </a:fld>
            <a:endParaRPr lang="en-US"/>
          </a:p>
        </p:txBody>
      </p:sp>
    </p:spTree>
    <p:extLst>
      <p:ext uri="{BB962C8B-B14F-4D97-AF65-F5344CB8AC3E}">
        <p14:creationId xmlns:p14="http://schemas.microsoft.com/office/powerpoint/2010/main" val="22602475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9/29/2017</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9/29/2017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9/29/2017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9/29/2017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9/29/2017</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9/29/2017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9/29/2017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9/29/2017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9/29/2017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9/29/2017</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9/29/2017</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9/29/2017</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www.cde.ca.gov/ta/tg/ep/documents/elpacblueprts.pdf" TargetMode="External"/><Relationship Id="rId2" Type="http://schemas.openxmlformats.org/officeDocument/2006/relationships/hyperlink" Target="http://www.smarterbalanced.org/assessments/"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www.smarterbalanced.org/educators/the-digital-library/"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420009"/>
            <a:ext cx="8361229" cy="2958353"/>
          </a:xfrm>
        </p:spPr>
        <p:txBody>
          <a:bodyPr anchor="ctr" anchorCtr="0"/>
          <a:lstStyle/>
          <a:p>
            <a:r>
              <a:rPr lang="en-US" sz="6000" dirty="0"/>
              <a:t>Guidelines on academic preparation</a:t>
            </a:r>
            <a:br>
              <a:rPr lang="en-US" dirty="0"/>
            </a:br>
            <a:r>
              <a:rPr lang="en-US" sz="3600" dirty="0"/>
              <a:t>for STATE assessments</a:t>
            </a:r>
            <a:br>
              <a:rPr lang="en-US" sz="3600" dirty="0"/>
            </a:br>
            <a:r>
              <a:rPr lang="en-US" sz="3600" dirty="0"/>
              <a:t>2017-2018</a:t>
            </a:r>
          </a:p>
        </p:txBody>
      </p:sp>
      <p:sp>
        <p:nvSpPr>
          <p:cNvPr id="3" name="Subtitle 2"/>
          <p:cNvSpPr>
            <a:spLocks noGrp="1"/>
          </p:cNvSpPr>
          <p:nvPr>
            <p:ph type="subTitle" idx="1"/>
          </p:nvPr>
        </p:nvSpPr>
        <p:spPr>
          <a:xfrm>
            <a:off x="2593845" y="4580223"/>
            <a:ext cx="6831673" cy="1086237"/>
          </a:xfrm>
        </p:spPr>
        <p:txBody>
          <a:bodyPr>
            <a:normAutofit fontScale="92500" lnSpcReduction="10000"/>
          </a:bodyPr>
          <a:lstStyle/>
          <a:p>
            <a:r>
              <a:rPr lang="en-US" dirty="0"/>
              <a:t>Student Testing Branch</a:t>
            </a:r>
          </a:p>
          <a:p>
            <a:r>
              <a:rPr lang="en-US" dirty="0"/>
              <a:t>Office of Data and Accountability </a:t>
            </a:r>
          </a:p>
          <a:p>
            <a:r>
              <a:rPr lang="en-US" dirty="0"/>
              <a:t>Los Angeles Unified School District</a:t>
            </a:r>
          </a:p>
        </p:txBody>
      </p:sp>
      <p:sp>
        <p:nvSpPr>
          <p:cNvPr id="4" name="Footer Placeholder 3"/>
          <p:cNvSpPr>
            <a:spLocks noGrp="1"/>
          </p:cNvSpPr>
          <p:nvPr>
            <p:ph type="ftr" sz="quarter" idx="11"/>
          </p:nvPr>
        </p:nvSpPr>
        <p:spPr/>
        <p:txBody>
          <a:bodyPr/>
          <a:lstStyle/>
          <a:p>
            <a:r>
              <a:rPr lang="en-US"/>
              <a:t>Student Testing Branch</a:t>
            </a:r>
            <a:endParaRPr lang="en-US" dirty="0"/>
          </a:p>
        </p:txBody>
      </p:sp>
    </p:spTree>
    <p:extLst>
      <p:ext uri="{BB962C8B-B14F-4D97-AF65-F5344CB8AC3E}">
        <p14:creationId xmlns:p14="http://schemas.microsoft.com/office/powerpoint/2010/main" val="22503976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600200"/>
          </a:xfrm>
        </p:spPr>
        <p:txBody>
          <a:bodyPr>
            <a:normAutofit fontScale="90000"/>
          </a:bodyPr>
          <a:lstStyle/>
          <a:p>
            <a:pPr algn="ctr"/>
            <a:r>
              <a:rPr lang="en-US" dirty="0">
                <a:solidFill>
                  <a:srgbClr val="00B050"/>
                </a:solidFill>
              </a:rPr>
              <a:t>Test Security:</a:t>
            </a:r>
            <a:br>
              <a:rPr lang="en-US" dirty="0">
                <a:solidFill>
                  <a:srgbClr val="00B050"/>
                </a:solidFill>
              </a:rPr>
            </a:br>
            <a:r>
              <a:rPr lang="en-US" dirty="0">
                <a:solidFill>
                  <a:srgbClr val="00B050"/>
                </a:solidFill>
              </a:rPr>
              <a:t>CAASPP Smarter Balanced </a:t>
            </a:r>
            <a:br>
              <a:rPr lang="en-US" dirty="0">
                <a:solidFill>
                  <a:srgbClr val="00B050"/>
                </a:solidFill>
              </a:rPr>
            </a:br>
            <a:r>
              <a:rPr lang="en-US" dirty="0">
                <a:solidFill>
                  <a:srgbClr val="00B050"/>
                </a:solidFill>
              </a:rPr>
              <a:t>Summative Assessments</a:t>
            </a:r>
          </a:p>
        </p:txBody>
      </p:sp>
      <p:sp>
        <p:nvSpPr>
          <p:cNvPr id="3" name="Content Placeholder 2"/>
          <p:cNvSpPr>
            <a:spLocks noGrp="1"/>
          </p:cNvSpPr>
          <p:nvPr>
            <p:ph idx="1"/>
          </p:nvPr>
        </p:nvSpPr>
        <p:spPr>
          <a:xfrm>
            <a:off x="1519518" y="2568388"/>
            <a:ext cx="9453282" cy="3299012"/>
          </a:xfrm>
        </p:spPr>
        <p:txBody>
          <a:bodyPr>
            <a:normAutofit fontScale="92500"/>
          </a:bodyPr>
          <a:lstStyle/>
          <a:p>
            <a:r>
              <a:rPr lang="en-US" dirty="0"/>
              <a:t>SCENARIO ONE – A teacher who has completed all required documents and affidavits is unexpectedly absent. The Coordinator discovers that the substitute took over the test session. What should the Coordinator do? </a:t>
            </a:r>
          </a:p>
          <a:p>
            <a:r>
              <a:rPr lang="en-US" dirty="0"/>
              <a:t>SCENARIO TWO – A designated testing room is suddenly unavailable, and the adjacent classroom is available. What steps should be taken to insure its suitability? </a:t>
            </a:r>
          </a:p>
          <a:p>
            <a:r>
              <a:rPr lang="en-US" dirty="0"/>
              <a:t>SCENARIO THREE – Labels with student logons are left on the Test Administrator’s desk in the classroom for easy distribution the next day. The teacher informs the Coordinator of this as the teacher is leaving for the day. What should the Coordinator do? </a:t>
            </a:r>
          </a:p>
          <a:p>
            <a:r>
              <a:rPr lang="en-US" dirty="0"/>
              <a:t>DISCUSS THE SCENARIOS ABOVE AND DISCUSS NEXT STEPS</a:t>
            </a:r>
          </a:p>
        </p:txBody>
      </p:sp>
    </p:spTree>
    <p:extLst>
      <p:ext uri="{BB962C8B-B14F-4D97-AF65-F5344CB8AC3E}">
        <p14:creationId xmlns:p14="http://schemas.microsoft.com/office/powerpoint/2010/main" val="7150766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748118"/>
          </a:xfrm>
        </p:spPr>
        <p:txBody>
          <a:bodyPr>
            <a:normAutofit fontScale="90000"/>
          </a:bodyPr>
          <a:lstStyle/>
          <a:p>
            <a:pPr algn="ctr"/>
            <a:r>
              <a:rPr lang="en-US" dirty="0">
                <a:solidFill>
                  <a:srgbClr val="00B050"/>
                </a:solidFill>
              </a:rPr>
              <a:t>Test Security:</a:t>
            </a:r>
            <a:br>
              <a:rPr lang="en-US" dirty="0">
                <a:solidFill>
                  <a:srgbClr val="00B050"/>
                </a:solidFill>
              </a:rPr>
            </a:br>
            <a:r>
              <a:rPr lang="en-US" dirty="0">
                <a:solidFill>
                  <a:srgbClr val="00B050"/>
                </a:solidFill>
              </a:rPr>
              <a:t>CAASPP Smarter Balanced </a:t>
            </a:r>
            <a:br>
              <a:rPr lang="en-US" dirty="0">
                <a:solidFill>
                  <a:srgbClr val="00B050"/>
                </a:solidFill>
              </a:rPr>
            </a:br>
            <a:r>
              <a:rPr lang="en-US" dirty="0">
                <a:solidFill>
                  <a:srgbClr val="00B050"/>
                </a:solidFill>
              </a:rPr>
              <a:t>Summative Assessments</a:t>
            </a:r>
          </a:p>
        </p:txBody>
      </p:sp>
      <p:sp>
        <p:nvSpPr>
          <p:cNvPr id="3" name="Content Placeholder 2"/>
          <p:cNvSpPr>
            <a:spLocks noGrp="1"/>
          </p:cNvSpPr>
          <p:nvPr>
            <p:ph idx="1"/>
          </p:nvPr>
        </p:nvSpPr>
        <p:spPr>
          <a:xfrm>
            <a:off x="1573306" y="2756646"/>
            <a:ext cx="9399494" cy="3110753"/>
          </a:xfrm>
        </p:spPr>
        <p:txBody>
          <a:bodyPr/>
          <a:lstStyle/>
          <a:p>
            <a:pPr>
              <a:buFont typeface="Courier New" panose="02070309020205020404" pitchFamily="49" charset="0"/>
              <a:buChar char="o"/>
            </a:pPr>
            <a:r>
              <a:rPr lang="en-US" dirty="0"/>
              <a:t>For Scenarios One, Two and Three, discuss the suitability of the following options for a Test Administrator/Examiner:</a:t>
            </a:r>
          </a:p>
          <a:p>
            <a:r>
              <a:rPr lang="en-US" dirty="0"/>
              <a:t>Report the incident to the school CAASPP Coordinator</a:t>
            </a:r>
          </a:p>
          <a:p>
            <a:r>
              <a:rPr lang="en-US" dirty="0"/>
              <a:t>Refer to the applicable “important documents” for specifics related to that situation</a:t>
            </a:r>
          </a:p>
          <a:p>
            <a:r>
              <a:rPr lang="en-US" dirty="0"/>
              <a:t>Other suggestions? </a:t>
            </a:r>
          </a:p>
        </p:txBody>
      </p:sp>
    </p:spTree>
    <p:extLst>
      <p:ext uri="{BB962C8B-B14F-4D97-AF65-F5344CB8AC3E}">
        <p14:creationId xmlns:p14="http://schemas.microsoft.com/office/powerpoint/2010/main" val="33003063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524436"/>
            <a:ext cx="9601200" cy="1761564"/>
          </a:xfrm>
        </p:spPr>
        <p:txBody>
          <a:bodyPr>
            <a:normAutofit fontScale="90000"/>
          </a:bodyPr>
          <a:lstStyle/>
          <a:p>
            <a:pPr algn="ctr"/>
            <a:r>
              <a:rPr lang="en-US" dirty="0">
                <a:solidFill>
                  <a:srgbClr val="7030A0"/>
                </a:solidFill>
              </a:rPr>
              <a:t>Academic Preparation for State Assessments:</a:t>
            </a:r>
            <a:br>
              <a:rPr lang="en-US" dirty="0">
                <a:solidFill>
                  <a:srgbClr val="7030A0"/>
                </a:solidFill>
              </a:rPr>
            </a:br>
            <a:r>
              <a:rPr lang="en-US" dirty="0">
                <a:solidFill>
                  <a:srgbClr val="7030A0"/>
                </a:solidFill>
              </a:rPr>
              <a:t>CAASPP Assessments </a:t>
            </a:r>
          </a:p>
        </p:txBody>
      </p:sp>
      <p:sp>
        <p:nvSpPr>
          <p:cNvPr id="3" name="Content Placeholder 2"/>
          <p:cNvSpPr>
            <a:spLocks noGrp="1"/>
          </p:cNvSpPr>
          <p:nvPr>
            <p:ph idx="1"/>
          </p:nvPr>
        </p:nvSpPr>
        <p:spPr>
          <a:xfrm>
            <a:off x="1371600" y="2581836"/>
            <a:ext cx="9601200" cy="3581400"/>
          </a:xfrm>
        </p:spPr>
        <p:txBody>
          <a:bodyPr/>
          <a:lstStyle/>
          <a:p>
            <a:r>
              <a:rPr lang="en-US" dirty="0"/>
              <a:t>Interim Assessment Viewing System – in TOMS. Staff with TOMS access can view any/all Interim Assessments for classroom use. </a:t>
            </a:r>
          </a:p>
          <a:p>
            <a:r>
              <a:rPr lang="en-US" dirty="0"/>
              <a:t>Practice and Training Tests – available for preparing students for the CAASPP Summative</a:t>
            </a:r>
          </a:p>
          <a:p>
            <a:r>
              <a:rPr lang="en-US" dirty="0"/>
              <a:t>Digital Library – The Digital Library account allows access to a library of lessons and materials, targeted to specific grade levels/subjects/standards and/or claims. </a:t>
            </a:r>
          </a:p>
        </p:txBody>
      </p:sp>
    </p:spTree>
    <p:extLst>
      <p:ext uri="{BB962C8B-B14F-4D97-AF65-F5344CB8AC3E}">
        <p14:creationId xmlns:p14="http://schemas.microsoft.com/office/powerpoint/2010/main" val="8405816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rgbClr val="7030A0"/>
                </a:solidFill>
              </a:rPr>
              <a:t>Academic Preparation for State Assessments: Other Resources</a:t>
            </a:r>
          </a:p>
        </p:txBody>
      </p:sp>
      <p:sp>
        <p:nvSpPr>
          <p:cNvPr id="3" name="Content Placeholder 2"/>
          <p:cNvSpPr>
            <a:spLocks noGrp="1"/>
          </p:cNvSpPr>
          <p:nvPr>
            <p:ph idx="1"/>
          </p:nvPr>
        </p:nvSpPr>
        <p:spPr/>
        <p:txBody>
          <a:bodyPr>
            <a:noAutofit/>
          </a:bodyPr>
          <a:lstStyle/>
          <a:p>
            <a:r>
              <a:rPr lang="en-US" sz="2400" dirty="0"/>
              <a:t>LAUSD approved textbooks offer tools and resources targeting Common Core Standards. </a:t>
            </a:r>
          </a:p>
          <a:p>
            <a:r>
              <a:rPr lang="en-US" sz="2400" dirty="0"/>
              <a:t>For all grades in ELA and Math and many grades for Science and History/Social Science, the Division of Instruction has Interim Assessments available through the “Common Core State Standards” site on lausd.net. Look on lausd.net under OFFICES for “Common Core State Standards.” </a:t>
            </a:r>
            <a:r>
              <a:rPr lang="en-US" sz="2400"/>
              <a:t>Select “Interim </a:t>
            </a:r>
            <a:r>
              <a:rPr lang="en-US" sz="2400" dirty="0"/>
              <a:t>Assessments and Blueprints,” then click the link for Interim Assessments and sign in with your LAUSD SSO to access these tools. Note – no materials are sent to schools, and no reporting platform exists for these assessments. </a:t>
            </a:r>
          </a:p>
        </p:txBody>
      </p:sp>
    </p:spTree>
    <p:extLst>
      <p:ext uri="{BB962C8B-B14F-4D97-AF65-F5344CB8AC3E}">
        <p14:creationId xmlns:p14="http://schemas.microsoft.com/office/powerpoint/2010/main" val="29728532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a:solidFill>
                  <a:srgbClr val="7030A0"/>
                </a:solidFill>
              </a:rPr>
              <a:t>Academic Preparation:</a:t>
            </a:r>
            <a:br>
              <a:rPr lang="en-US" dirty="0">
                <a:solidFill>
                  <a:srgbClr val="7030A0"/>
                </a:solidFill>
              </a:rPr>
            </a:br>
            <a:r>
              <a:rPr lang="en-US" dirty="0">
                <a:solidFill>
                  <a:srgbClr val="7030A0"/>
                </a:solidFill>
              </a:rPr>
              <a:t> Blueprints</a:t>
            </a:r>
            <a:endParaRPr lang="en-US" dirty="0"/>
          </a:p>
        </p:txBody>
      </p:sp>
      <p:sp>
        <p:nvSpPr>
          <p:cNvPr id="3" name="Content Placeholder 2"/>
          <p:cNvSpPr>
            <a:spLocks noGrp="1"/>
          </p:cNvSpPr>
          <p:nvPr>
            <p:ph idx="1"/>
          </p:nvPr>
        </p:nvSpPr>
        <p:spPr/>
        <p:txBody>
          <a:bodyPr/>
          <a:lstStyle/>
          <a:p>
            <a:r>
              <a:rPr lang="en-US" dirty="0"/>
              <a:t>Blueprints for the 2017-2018 Smarter Balanced Interim Assessments can be found through the following page in the section “Interim Assessment: The Optional Periodic Test”  </a:t>
            </a:r>
            <a:r>
              <a:rPr lang="en-US" dirty="0">
                <a:hlinkClick r:id="rId2"/>
              </a:rPr>
              <a:t>http://www.smarterbalanced.org/assessments/</a:t>
            </a:r>
            <a:endParaRPr lang="en-US" dirty="0"/>
          </a:p>
          <a:p>
            <a:r>
              <a:rPr lang="en-US" dirty="0"/>
              <a:t>Blueprints for the Smarter Balanced Summative can also be found </a:t>
            </a:r>
            <a:r>
              <a:rPr lang="en-US" dirty="0" err="1"/>
              <a:t>throught</a:t>
            </a:r>
            <a:r>
              <a:rPr lang="en-US" dirty="0"/>
              <a:t> hat page, in the section “Summative Assessment: The End-of-Year Test” - </a:t>
            </a:r>
            <a:r>
              <a:rPr lang="en-US" dirty="0">
                <a:hlinkClick r:id="rId2"/>
              </a:rPr>
              <a:t>http://www.smarterbalanced.org/assessments/</a:t>
            </a:r>
            <a:endParaRPr lang="en-US" dirty="0"/>
          </a:p>
          <a:p>
            <a:r>
              <a:rPr lang="en-US" dirty="0"/>
              <a:t>CELDT/ELPAC Blueprints - </a:t>
            </a:r>
            <a:r>
              <a:rPr lang="en-US" u="sng" dirty="0">
                <a:hlinkClick r:id="rId3"/>
              </a:rPr>
              <a:t>http://www.cde.ca.gov/ta/tg/ep/documents/elpacblueprts.pdf</a:t>
            </a:r>
            <a:endParaRPr lang="en-US" dirty="0"/>
          </a:p>
          <a:p>
            <a:endParaRPr lang="en-US" dirty="0"/>
          </a:p>
          <a:p>
            <a:pPr marL="0" indent="0">
              <a:buNone/>
            </a:pPr>
            <a:endParaRPr lang="en-US" dirty="0"/>
          </a:p>
        </p:txBody>
      </p:sp>
    </p:spTree>
    <p:extLst>
      <p:ext uri="{BB962C8B-B14F-4D97-AF65-F5344CB8AC3E}">
        <p14:creationId xmlns:p14="http://schemas.microsoft.com/office/powerpoint/2010/main" val="9347552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799"/>
            <a:ext cx="9720470" cy="1731397"/>
          </a:xfrm>
        </p:spPr>
        <p:txBody>
          <a:bodyPr>
            <a:normAutofit fontScale="90000"/>
          </a:bodyPr>
          <a:lstStyle/>
          <a:p>
            <a:pPr algn="ctr"/>
            <a:r>
              <a:rPr lang="en-US" dirty="0">
                <a:solidFill>
                  <a:srgbClr val="7030A0"/>
                </a:solidFill>
              </a:rPr>
              <a:t>Academic Preparation:</a:t>
            </a:r>
            <a:br>
              <a:rPr lang="en-US" dirty="0">
                <a:solidFill>
                  <a:srgbClr val="7030A0"/>
                </a:solidFill>
              </a:rPr>
            </a:br>
            <a:r>
              <a:rPr lang="en-US" dirty="0">
                <a:solidFill>
                  <a:srgbClr val="7030A0"/>
                </a:solidFill>
              </a:rPr>
              <a:t> California Education Code</a:t>
            </a:r>
            <a:br>
              <a:rPr lang="en-US" dirty="0">
                <a:solidFill>
                  <a:srgbClr val="7030A0"/>
                </a:solidFill>
              </a:rPr>
            </a:br>
            <a:r>
              <a:rPr lang="en-US" dirty="0">
                <a:solidFill>
                  <a:srgbClr val="7030A0"/>
                </a:solidFill>
              </a:rPr>
              <a:t>60611</a:t>
            </a:r>
          </a:p>
        </p:txBody>
      </p:sp>
      <p:sp>
        <p:nvSpPr>
          <p:cNvPr id="3" name="Content Placeholder 2"/>
          <p:cNvSpPr>
            <a:spLocks noGrp="1"/>
          </p:cNvSpPr>
          <p:nvPr>
            <p:ph idx="1"/>
          </p:nvPr>
        </p:nvSpPr>
        <p:spPr>
          <a:xfrm>
            <a:off x="1514724" y="3041374"/>
            <a:ext cx="9577346" cy="3264010"/>
          </a:xfrm>
        </p:spPr>
        <p:txBody>
          <a:bodyPr>
            <a:noAutofit/>
          </a:bodyPr>
          <a:lstStyle/>
          <a:p>
            <a:r>
              <a:rPr lang="en-US" sz="2400" i="1" dirty="0"/>
              <a:t>A local educational agency, district superintendent of schools, or principal or teacher of any elementary or secondary school, including a charter school, shall not carry on any program for the sole purpose of test preparation of pupils for the statewide pupil assessment system or a particular test used in the statewide pupil assessment system. Nothing in this section prohibits the use of materials to familiarize pupils with item types or the computer-based testing environment used in the California Assessment of Student Performance and Progress. </a:t>
            </a:r>
            <a:endParaRPr lang="en-US" sz="2400" dirty="0"/>
          </a:p>
        </p:txBody>
      </p:sp>
    </p:spTree>
    <p:extLst>
      <p:ext uri="{BB962C8B-B14F-4D97-AF65-F5344CB8AC3E}">
        <p14:creationId xmlns:p14="http://schemas.microsoft.com/office/powerpoint/2010/main" val="21682788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rgbClr val="C00000"/>
                </a:solidFill>
              </a:rPr>
              <a:t>Suggested strategies and resources:</a:t>
            </a:r>
            <a:br>
              <a:rPr lang="en-US" dirty="0">
                <a:solidFill>
                  <a:srgbClr val="C00000"/>
                </a:solidFill>
              </a:rPr>
            </a:br>
            <a:r>
              <a:rPr lang="en-US" dirty="0">
                <a:solidFill>
                  <a:srgbClr val="C00000"/>
                </a:solidFill>
              </a:rPr>
              <a:t>Smarter Balanced Assessments</a:t>
            </a:r>
          </a:p>
        </p:txBody>
      </p:sp>
      <p:sp>
        <p:nvSpPr>
          <p:cNvPr id="3" name="Content Placeholder 2"/>
          <p:cNvSpPr>
            <a:spLocks noGrp="1"/>
          </p:cNvSpPr>
          <p:nvPr>
            <p:ph idx="1"/>
          </p:nvPr>
        </p:nvSpPr>
        <p:spPr/>
        <p:txBody>
          <a:bodyPr/>
          <a:lstStyle/>
          <a:p>
            <a:r>
              <a:rPr lang="en-US" dirty="0"/>
              <a:t>Train all staff administering Smarter Balanced Assessments in the operation of the Test Management Operating System (TOMS). </a:t>
            </a:r>
          </a:p>
          <a:p>
            <a:r>
              <a:rPr lang="en-US" dirty="0"/>
              <a:t>TOMS allows for students to skip items to return to later through “mark for review.”</a:t>
            </a:r>
          </a:p>
          <a:p>
            <a:r>
              <a:rPr lang="en-US" dirty="0"/>
              <a:t>Students can also “pause” assessment administration, but the rules as to when and how to pause must be fully understood. Generally, a section must be complete before selecting “pause,” or when the student returns, the student will open to the next section and not be able to return to the previous section. </a:t>
            </a:r>
          </a:p>
          <a:p>
            <a:r>
              <a:rPr lang="en-US" dirty="0"/>
              <a:t>Students with exposure to the Smarter Balanced Interim Assessments should be familiar with the format and language of Smarter Balanced items when taking the Summative. </a:t>
            </a:r>
          </a:p>
        </p:txBody>
      </p:sp>
    </p:spTree>
    <p:extLst>
      <p:ext uri="{BB962C8B-B14F-4D97-AF65-F5344CB8AC3E}">
        <p14:creationId xmlns:p14="http://schemas.microsoft.com/office/powerpoint/2010/main" val="10545298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rgbClr val="C00000"/>
                </a:solidFill>
              </a:rPr>
              <a:t>Suggested strategies and resources:</a:t>
            </a:r>
            <a:br>
              <a:rPr lang="en-US" dirty="0">
                <a:solidFill>
                  <a:srgbClr val="C00000"/>
                </a:solidFill>
              </a:rPr>
            </a:br>
            <a:r>
              <a:rPr lang="en-US" dirty="0">
                <a:solidFill>
                  <a:srgbClr val="C00000"/>
                </a:solidFill>
              </a:rPr>
              <a:t>Smarter Balanced Assessments</a:t>
            </a:r>
            <a:endParaRPr lang="en-US" dirty="0"/>
          </a:p>
        </p:txBody>
      </p:sp>
      <p:sp>
        <p:nvSpPr>
          <p:cNvPr id="3" name="Content Placeholder 2"/>
          <p:cNvSpPr>
            <a:spLocks noGrp="1"/>
          </p:cNvSpPr>
          <p:nvPr>
            <p:ph idx="1"/>
          </p:nvPr>
        </p:nvSpPr>
        <p:spPr/>
        <p:txBody>
          <a:bodyPr/>
          <a:lstStyle/>
          <a:p>
            <a:r>
              <a:rPr lang="en-US" dirty="0"/>
              <a:t>Explore the Digital Library: </a:t>
            </a:r>
            <a:r>
              <a:rPr lang="en-US" dirty="0">
                <a:hlinkClick r:id="rId2"/>
              </a:rPr>
              <a:t>www.smarterbalanced.org/educators/the-digital-library/</a:t>
            </a:r>
            <a:endParaRPr lang="en-US" dirty="0"/>
          </a:p>
          <a:p>
            <a:r>
              <a:rPr lang="en-US" dirty="0"/>
              <a:t>Staff should contact the school CAASPP Coordinator regarding access to the Digital Library. </a:t>
            </a:r>
          </a:p>
          <a:p>
            <a:r>
              <a:rPr lang="en-US" dirty="0"/>
              <a:t>Within the Digital Library, educators can find a plethora of lessons and other resources tied to specific claims and standards, identified by subject and optimal grade level. </a:t>
            </a:r>
          </a:p>
        </p:txBody>
      </p:sp>
    </p:spTree>
    <p:extLst>
      <p:ext uri="{BB962C8B-B14F-4D97-AF65-F5344CB8AC3E}">
        <p14:creationId xmlns:p14="http://schemas.microsoft.com/office/powerpoint/2010/main" val="669421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C00000"/>
                </a:solidFill>
              </a:rPr>
              <a:t>Suggested strategies and resources:</a:t>
            </a:r>
            <a:br>
              <a:rPr lang="en-US" dirty="0">
                <a:solidFill>
                  <a:srgbClr val="C00000"/>
                </a:solidFill>
              </a:rPr>
            </a:br>
            <a:r>
              <a:rPr lang="en-US" dirty="0">
                <a:solidFill>
                  <a:srgbClr val="C00000"/>
                </a:solidFill>
              </a:rPr>
              <a:t>ELPAC</a:t>
            </a:r>
            <a:endParaRPr lang="en-US" dirty="0"/>
          </a:p>
        </p:txBody>
      </p:sp>
      <p:sp>
        <p:nvSpPr>
          <p:cNvPr id="3" name="Content Placeholder 2"/>
          <p:cNvSpPr>
            <a:spLocks noGrp="1"/>
          </p:cNvSpPr>
          <p:nvPr>
            <p:ph idx="1"/>
          </p:nvPr>
        </p:nvSpPr>
        <p:spPr/>
        <p:txBody>
          <a:bodyPr>
            <a:normAutofit/>
          </a:bodyPr>
          <a:lstStyle/>
          <a:p>
            <a:pPr lvl="0"/>
            <a:r>
              <a:rPr lang="en-US" dirty="0"/>
              <a:t>Students have multiple opportunities to write in all content domains</a:t>
            </a:r>
          </a:p>
          <a:p>
            <a:pPr lvl="0"/>
            <a:r>
              <a:rPr lang="en-US"/>
              <a:t>Students employ </a:t>
            </a:r>
            <a:r>
              <a:rPr lang="en-US" dirty="0"/>
              <a:t>their knowledge of English language conventions to edit their own and other students’ work</a:t>
            </a:r>
          </a:p>
          <a:p>
            <a:pPr lvl="0"/>
            <a:r>
              <a:rPr lang="en-US" dirty="0"/>
              <a:t>Provide and review scoring rubrics and sample papers and have students evaluate and compare their own writing efforts to them</a:t>
            </a:r>
          </a:p>
          <a:p>
            <a:pPr lvl="0"/>
            <a:r>
              <a:rPr lang="en-US" dirty="0"/>
              <a:t>Review and discuss writing prompts, providing students with tools to identify key words in prompts to ensure effective responses</a:t>
            </a:r>
          </a:p>
          <a:p>
            <a:pPr lvl="0"/>
            <a:r>
              <a:rPr lang="en-US" dirty="0"/>
              <a:t>Have students reread the prompt and/or direction for their written responses after composition and evaluate whether their response is on target with the prompt and directions’ intention. </a:t>
            </a:r>
          </a:p>
        </p:txBody>
      </p:sp>
    </p:spTree>
    <p:extLst>
      <p:ext uri="{BB962C8B-B14F-4D97-AF65-F5344CB8AC3E}">
        <p14:creationId xmlns:p14="http://schemas.microsoft.com/office/powerpoint/2010/main" val="41351581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C00000"/>
                </a:solidFill>
              </a:rPr>
              <a:t>District Office Resources</a:t>
            </a:r>
          </a:p>
        </p:txBody>
      </p:sp>
      <p:sp>
        <p:nvSpPr>
          <p:cNvPr id="3" name="Content Placeholder 2"/>
          <p:cNvSpPr>
            <a:spLocks noGrp="1"/>
          </p:cNvSpPr>
          <p:nvPr>
            <p:ph idx="1"/>
          </p:nvPr>
        </p:nvSpPr>
        <p:spPr/>
        <p:txBody>
          <a:bodyPr/>
          <a:lstStyle/>
          <a:p>
            <a:r>
              <a:rPr lang="en-US" dirty="0"/>
              <a:t>Student Testing Branch</a:t>
            </a:r>
          </a:p>
          <a:p>
            <a:r>
              <a:rPr lang="en-US" dirty="0"/>
              <a:t>Division of Instruction:</a:t>
            </a:r>
          </a:p>
          <a:p>
            <a:pPr marL="987552" lvl="1" indent="-457200">
              <a:buFont typeface="+mj-lt"/>
              <a:buAutoNum type="alphaUcPeriod"/>
            </a:pPr>
            <a:r>
              <a:rPr lang="en-US" dirty="0"/>
              <a:t>Literacy/Language Arts</a:t>
            </a:r>
          </a:p>
          <a:p>
            <a:pPr marL="987552" lvl="1" indent="-457200">
              <a:buFont typeface="+mj-lt"/>
              <a:buAutoNum type="alphaUcPeriod"/>
            </a:pPr>
            <a:r>
              <a:rPr lang="en-US" dirty="0"/>
              <a:t>Mathematics Branch</a:t>
            </a:r>
          </a:p>
          <a:p>
            <a:pPr marL="987552" lvl="1" indent="-457200">
              <a:buFont typeface="+mj-lt"/>
              <a:buAutoNum type="alphaUcPeriod"/>
            </a:pPr>
            <a:r>
              <a:rPr lang="en-US" dirty="0"/>
              <a:t>Multilingual and Multicultural Education Department</a:t>
            </a:r>
          </a:p>
          <a:p>
            <a:r>
              <a:rPr lang="en-US" dirty="0"/>
              <a:t>Division of Special Education</a:t>
            </a:r>
          </a:p>
          <a:p>
            <a:pPr marL="0" indent="0">
              <a:buNone/>
            </a:pPr>
            <a:r>
              <a:rPr lang="en-US" dirty="0"/>
              <a:t>Visit lausd.net and select OFFICES for respective contact information for the above offices.</a:t>
            </a:r>
          </a:p>
          <a:p>
            <a:pPr marL="0" indent="0">
              <a:buNone/>
            </a:pPr>
            <a:endParaRPr lang="en-US" dirty="0"/>
          </a:p>
        </p:txBody>
      </p:sp>
    </p:spTree>
    <p:extLst>
      <p:ext uri="{BB962C8B-B14F-4D97-AF65-F5344CB8AC3E}">
        <p14:creationId xmlns:p14="http://schemas.microsoft.com/office/powerpoint/2010/main" val="4331593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chorCtr="1"/>
          <a:lstStyle/>
          <a:p>
            <a:pPr algn="ctr"/>
            <a:r>
              <a:rPr lang="en-US" dirty="0"/>
              <a:t>For LAUSD, assessments covered in this training include:</a:t>
            </a:r>
          </a:p>
        </p:txBody>
      </p:sp>
      <p:sp>
        <p:nvSpPr>
          <p:cNvPr id="3" name="Content Placeholder 2"/>
          <p:cNvSpPr>
            <a:spLocks noGrp="1"/>
          </p:cNvSpPr>
          <p:nvPr>
            <p:ph idx="1"/>
          </p:nvPr>
        </p:nvSpPr>
        <p:spPr/>
        <p:txBody>
          <a:bodyPr>
            <a:normAutofit/>
          </a:bodyPr>
          <a:lstStyle/>
          <a:p>
            <a:r>
              <a:rPr lang="en-US" sz="3200" dirty="0"/>
              <a:t>CAASPP Smarter Balanced Interim Assessment Blocks for English and mathematics, required in Grades 3-11 (see MEM-6700.1)</a:t>
            </a:r>
          </a:p>
          <a:p>
            <a:r>
              <a:rPr lang="en-US" sz="3200" dirty="0"/>
              <a:t>CAASPP Smarter Balanced Summative Assessments, Grades 3-8 and 11</a:t>
            </a:r>
          </a:p>
          <a:p>
            <a:r>
              <a:rPr lang="en-US" sz="3200" dirty="0"/>
              <a:t>ELPAC for English Learners </a:t>
            </a:r>
          </a:p>
        </p:txBody>
      </p:sp>
    </p:spTree>
    <p:extLst>
      <p:ext uri="{BB962C8B-B14F-4D97-AF65-F5344CB8AC3E}">
        <p14:creationId xmlns:p14="http://schemas.microsoft.com/office/powerpoint/2010/main" val="31166060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47800" y="2324099"/>
            <a:ext cx="9532951" cy="2192241"/>
          </a:xfrm>
        </p:spPr>
        <p:txBody>
          <a:bodyPr>
            <a:noAutofit/>
          </a:bodyPr>
          <a:lstStyle/>
          <a:p>
            <a:r>
              <a:rPr lang="en-US" sz="2800" dirty="0">
                <a:solidFill>
                  <a:srgbClr val="00B050"/>
                </a:solidFill>
              </a:rPr>
              <a:t>Test Security</a:t>
            </a:r>
          </a:p>
          <a:p>
            <a:r>
              <a:rPr lang="en-US" sz="2800" dirty="0">
                <a:solidFill>
                  <a:srgbClr val="7030A0"/>
                </a:solidFill>
              </a:rPr>
              <a:t>Academic preparation for state assessments – state and district guidelines</a:t>
            </a:r>
          </a:p>
          <a:p>
            <a:r>
              <a:rPr lang="en-US" sz="2800" dirty="0">
                <a:solidFill>
                  <a:srgbClr val="C00000"/>
                </a:solidFill>
              </a:rPr>
              <a:t>Suggested strategies and resources</a:t>
            </a:r>
          </a:p>
        </p:txBody>
      </p:sp>
      <p:sp>
        <p:nvSpPr>
          <p:cNvPr id="4" name="Title 1"/>
          <p:cNvSpPr txBox="1">
            <a:spLocks/>
          </p:cNvSpPr>
          <p:nvPr/>
        </p:nvSpPr>
        <p:spPr>
          <a:xfrm>
            <a:off x="1524000" y="838200"/>
            <a:ext cx="9601200" cy="1485900"/>
          </a:xfrm>
          <a:prstGeom prst="rect">
            <a:avLst/>
          </a:prstGeom>
        </p:spPr>
        <p:txBody>
          <a:bodyPr vert="horz" lIns="91440" tIns="45720" rIns="91440" bIns="45720" rtlCol="0" anchor="ctr" anchorCtr="0">
            <a:normAutofit/>
          </a:bodyPr>
          <a:lst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a:lstStyle>
          <a:p>
            <a:pPr algn="ctr"/>
            <a:r>
              <a:rPr lang="en-US" sz="4800" b="1" dirty="0"/>
              <a:t>Topics to be addressed:</a:t>
            </a:r>
          </a:p>
        </p:txBody>
      </p:sp>
    </p:spTree>
    <p:extLst>
      <p:ext uri="{BB962C8B-B14F-4D97-AF65-F5344CB8AC3E}">
        <p14:creationId xmlns:p14="http://schemas.microsoft.com/office/powerpoint/2010/main" val="39587116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chorCtr="1">
            <a:normAutofit fontScale="90000"/>
          </a:bodyPr>
          <a:lstStyle/>
          <a:p>
            <a:pPr algn="ctr"/>
            <a:r>
              <a:rPr lang="en-US" dirty="0">
                <a:solidFill>
                  <a:srgbClr val="00B050"/>
                </a:solidFill>
              </a:rPr>
              <a:t>Test Security:</a:t>
            </a:r>
            <a:br>
              <a:rPr lang="en-US" dirty="0">
                <a:solidFill>
                  <a:srgbClr val="00B050"/>
                </a:solidFill>
              </a:rPr>
            </a:br>
            <a:r>
              <a:rPr lang="en-US" dirty="0">
                <a:solidFill>
                  <a:srgbClr val="00B050"/>
                </a:solidFill>
              </a:rPr>
              <a:t>CAASPP Smarter Balanced </a:t>
            </a:r>
            <a:br>
              <a:rPr lang="en-US" dirty="0">
                <a:solidFill>
                  <a:srgbClr val="00B050"/>
                </a:solidFill>
              </a:rPr>
            </a:br>
            <a:r>
              <a:rPr lang="en-US" dirty="0">
                <a:solidFill>
                  <a:srgbClr val="00B050"/>
                </a:solidFill>
              </a:rPr>
              <a:t>Interim Assessments</a:t>
            </a:r>
          </a:p>
        </p:txBody>
      </p:sp>
      <p:sp>
        <p:nvSpPr>
          <p:cNvPr id="3" name="Content Placeholder 2"/>
          <p:cNvSpPr>
            <a:spLocks noGrp="1"/>
          </p:cNvSpPr>
          <p:nvPr>
            <p:ph idx="1"/>
          </p:nvPr>
        </p:nvSpPr>
        <p:spPr/>
        <p:txBody>
          <a:bodyPr/>
          <a:lstStyle/>
          <a:p>
            <a:r>
              <a:rPr lang="en-US" dirty="0"/>
              <a:t>SB Interim Assessments are not secure, but they are not public</a:t>
            </a:r>
          </a:p>
          <a:p>
            <a:r>
              <a:rPr lang="en-US" dirty="0"/>
              <a:t>School staff with approved access to the CAASPP Test Operation Management System (TOMS) can access any and all of the CAASPP Interim Assessments for approved use</a:t>
            </a:r>
          </a:p>
          <a:p>
            <a:r>
              <a:rPr lang="en-US" dirty="0"/>
              <a:t>No one outside of the school environment, however, should have access to the CAASPP Interim Assessments. This means no printing and sharing of the materials outside of the school environment. </a:t>
            </a:r>
          </a:p>
        </p:txBody>
      </p:sp>
    </p:spTree>
    <p:extLst>
      <p:ext uri="{BB962C8B-B14F-4D97-AF65-F5344CB8AC3E}">
        <p14:creationId xmlns:p14="http://schemas.microsoft.com/office/powerpoint/2010/main" val="37434033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600200"/>
          </a:xfrm>
        </p:spPr>
        <p:txBody>
          <a:bodyPr>
            <a:normAutofit fontScale="90000"/>
          </a:bodyPr>
          <a:lstStyle/>
          <a:p>
            <a:pPr algn="ctr"/>
            <a:r>
              <a:rPr lang="en-US" dirty="0">
                <a:solidFill>
                  <a:srgbClr val="00B050"/>
                </a:solidFill>
              </a:rPr>
              <a:t>Test Security:</a:t>
            </a:r>
            <a:br>
              <a:rPr lang="en-US" dirty="0">
                <a:solidFill>
                  <a:srgbClr val="00B050"/>
                </a:solidFill>
              </a:rPr>
            </a:br>
            <a:r>
              <a:rPr lang="en-US" dirty="0">
                <a:solidFill>
                  <a:srgbClr val="00B050"/>
                </a:solidFill>
              </a:rPr>
              <a:t>CAASPP Smarter Balanced </a:t>
            </a:r>
            <a:br>
              <a:rPr lang="en-US" dirty="0">
                <a:solidFill>
                  <a:srgbClr val="00B050"/>
                </a:solidFill>
              </a:rPr>
            </a:br>
            <a:r>
              <a:rPr lang="en-US" dirty="0">
                <a:solidFill>
                  <a:srgbClr val="00B050"/>
                </a:solidFill>
              </a:rPr>
              <a:t>Interim Assessments</a:t>
            </a:r>
          </a:p>
        </p:txBody>
      </p:sp>
      <p:sp>
        <p:nvSpPr>
          <p:cNvPr id="3" name="Content Placeholder 2"/>
          <p:cNvSpPr>
            <a:spLocks noGrp="1"/>
          </p:cNvSpPr>
          <p:nvPr>
            <p:ph idx="1"/>
          </p:nvPr>
        </p:nvSpPr>
        <p:spPr>
          <a:xfrm>
            <a:off x="1371600" y="2702859"/>
            <a:ext cx="9601200" cy="3581400"/>
          </a:xfrm>
        </p:spPr>
        <p:txBody>
          <a:bodyPr>
            <a:normAutofit fontScale="92500" lnSpcReduction="10000"/>
          </a:bodyPr>
          <a:lstStyle/>
          <a:p>
            <a:r>
              <a:rPr lang="en-US" sz="2400" dirty="0"/>
              <a:t>SCENARIO ONE – A Grade 5 teacher signs into TOMS and, through the Interim Assessment Viewing System, accesses a Grade 4 math Interim Assessment Block. The teacher projects the assessment on a screen and goes through the assessment, item by item, discussing the items and their answers with the class.	</a:t>
            </a:r>
          </a:p>
          <a:p>
            <a:r>
              <a:rPr lang="en-US" sz="2400" dirty="0"/>
              <a:t>SCENARIO TWO – The same teacher runs out of time before finishing the Grade 4 IAB discussion. The teacher decides to copy the remaining items and make a handout for the students to take home for homework. 				</a:t>
            </a:r>
          </a:p>
          <a:p>
            <a:r>
              <a:rPr lang="en-US" sz="2400" dirty="0"/>
              <a:t>DISCUSS THE TWO SCENARIOS ABOVE AND DECIDE IF EITHER OR BOTH ADHERE TO TEST SECURITY TENETS</a:t>
            </a:r>
            <a:r>
              <a:rPr lang="en-US" dirty="0"/>
              <a:t>			</a:t>
            </a:r>
          </a:p>
        </p:txBody>
      </p:sp>
    </p:spTree>
    <p:extLst>
      <p:ext uri="{BB962C8B-B14F-4D97-AF65-F5344CB8AC3E}">
        <p14:creationId xmlns:p14="http://schemas.microsoft.com/office/powerpoint/2010/main" val="24095426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600200"/>
          </a:xfrm>
        </p:spPr>
        <p:txBody>
          <a:bodyPr>
            <a:normAutofit fontScale="90000"/>
          </a:bodyPr>
          <a:lstStyle/>
          <a:p>
            <a:pPr algn="ctr"/>
            <a:r>
              <a:rPr lang="en-US" dirty="0">
                <a:solidFill>
                  <a:srgbClr val="00B050"/>
                </a:solidFill>
              </a:rPr>
              <a:t>Test Security:</a:t>
            </a:r>
            <a:br>
              <a:rPr lang="en-US" dirty="0">
                <a:solidFill>
                  <a:srgbClr val="00B050"/>
                </a:solidFill>
              </a:rPr>
            </a:br>
            <a:r>
              <a:rPr lang="en-US" dirty="0">
                <a:solidFill>
                  <a:srgbClr val="00B050"/>
                </a:solidFill>
              </a:rPr>
              <a:t>CAASPP Smarter Balanced </a:t>
            </a:r>
            <a:br>
              <a:rPr lang="en-US" dirty="0">
                <a:solidFill>
                  <a:srgbClr val="00B050"/>
                </a:solidFill>
              </a:rPr>
            </a:br>
            <a:r>
              <a:rPr lang="en-US" dirty="0">
                <a:solidFill>
                  <a:srgbClr val="00B050"/>
                </a:solidFill>
              </a:rPr>
              <a:t>Interim Assessments</a:t>
            </a:r>
          </a:p>
        </p:txBody>
      </p:sp>
      <p:sp>
        <p:nvSpPr>
          <p:cNvPr id="3" name="Content Placeholder 2"/>
          <p:cNvSpPr>
            <a:spLocks noGrp="1"/>
          </p:cNvSpPr>
          <p:nvPr>
            <p:ph idx="1"/>
          </p:nvPr>
        </p:nvSpPr>
        <p:spPr>
          <a:xfrm>
            <a:off x="1640542" y="2702859"/>
            <a:ext cx="9601200" cy="3581400"/>
          </a:xfrm>
        </p:spPr>
        <p:txBody>
          <a:bodyPr>
            <a:normAutofit/>
          </a:bodyPr>
          <a:lstStyle/>
          <a:p>
            <a:r>
              <a:rPr lang="en-US" sz="2400" dirty="0"/>
              <a:t>SCENARIO ONE – This is within accepted practice and reflects the CAASPP “not secure, but not public” stipulation</a:t>
            </a:r>
          </a:p>
          <a:p>
            <a:r>
              <a:rPr lang="en-US" sz="2400" dirty="0"/>
              <a:t>SCENARIO TWO – This is </a:t>
            </a:r>
            <a:r>
              <a:rPr lang="en-US" sz="2400" i="1" dirty="0"/>
              <a:t>not</a:t>
            </a:r>
            <a:r>
              <a:rPr lang="en-US" sz="2400" dirty="0"/>
              <a:t> within the scope of the CAASPP “not secure, but not public” stipulation, as copying and sending home IAB content strays into the “public” sphere </a:t>
            </a:r>
          </a:p>
        </p:txBody>
      </p:sp>
    </p:spTree>
    <p:extLst>
      <p:ext uri="{BB962C8B-B14F-4D97-AF65-F5344CB8AC3E}">
        <p14:creationId xmlns:p14="http://schemas.microsoft.com/office/powerpoint/2010/main" val="34875093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32012"/>
            <a:ext cx="9601200" cy="1653988"/>
          </a:xfrm>
        </p:spPr>
        <p:txBody>
          <a:bodyPr>
            <a:normAutofit fontScale="90000"/>
          </a:bodyPr>
          <a:lstStyle/>
          <a:p>
            <a:pPr algn="ctr"/>
            <a:r>
              <a:rPr lang="en-US" dirty="0">
                <a:solidFill>
                  <a:srgbClr val="00B050"/>
                </a:solidFill>
              </a:rPr>
              <a:t>Test Security:</a:t>
            </a:r>
            <a:br>
              <a:rPr lang="en-US" dirty="0">
                <a:solidFill>
                  <a:srgbClr val="00B050"/>
                </a:solidFill>
              </a:rPr>
            </a:br>
            <a:r>
              <a:rPr lang="en-US" dirty="0">
                <a:solidFill>
                  <a:srgbClr val="00B050"/>
                </a:solidFill>
              </a:rPr>
              <a:t>CAASPP Smarter Balanced </a:t>
            </a:r>
            <a:br>
              <a:rPr lang="en-US" dirty="0">
                <a:solidFill>
                  <a:srgbClr val="00B050"/>
                </a:solidFill>
              </a:rPr>
            </a:br>
            <a:r>
              <a:rPr lang="en-US" dirty="0">
                <a:solidFill>
                  <a:srgbClr val="00B050"/>
                </a:solidFill>
              </a:rPr>
              <a:t>Interim Assessments</a:t>
            </a:r>
            <a:br>
              <a:rPr lang="en-US" dirty="0"/>
            </a:br>
            <a:endParaRPr lang="en-US" dirty="0"/>
          </a:p>
        </p:txBody>
      </p:sp>
      <p:sp>
        <p:nvSpPr>
          <p:cNvPr id="3" name="Content Placeholder 2"/>
          <p:cNvSpPr>
            <a:spLocks noGrp="1"/>
          </p:cNvSpPr>
          <p:nvPr>
            <p:ph idx="1"/>
          </p:nvPr>
        </p:nvSpPr>
        <p:spPr>
          <a:xfrm>
            <a:off x="1479176" y="2796988"/>
            <a:ext cx="9601200" cy="3581400"/>
          </a:xfrm>
        </p:spPr>
        <p:txBody>
          <a:bodyPr>
            <a:normAutofit fontScale="92500"/>
          </a:bodyPr>
          <a:lstStyle/>
          <a:p>
            <a:r>
              <a:rPr lang="en-US" sz="2800" dirty="0"/>
              <a:t>Student logon credentials are a critical element in CAASPP security. The same logon will be used by students for access to the CAASPP SB IABs as well as the CAASPP Summative Testing.</a:t>
            </a:r>
          </a:p>
          <a:p>
            <a:r>
              <a:rPr lang="en-US" sz="2800" dirty="0"/>
              <a:t>Each school’s CAASPP COORDINATOR is responsible for knowing, promulgating, and following all security protocols around printing, distributing, and collecting labels with student logons.</a:t>
            </a:r>
          </a:p>
          <a:p>
            <a:r>
              <a:rPr lang="en-US" sz="2800" dirty="0"/>
              <a:t>All IA Administrators, likewise, must know and follow student logon protocols.  </a:t>
            </a:r>
          </a:p>
        </p:txBody>
      </p:sp>
    </p:spTree>
    <p:extLst>
      <p:ext uri="{BB962C8B-B14F-4D97-AF65-F5344CB8AC3E}">
        <p14:creationId xmlns:p14="http://schemas.microsoft.com/office/powerpoint/2010/main" val="27767731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600200"/>
          </a:xfrm>
        </p:spPr>
        <p:txBody>
          <a:bodyPr>
            <a:normAutofit fontScale="90000"/>
          </a:bodyPr>
          <a:lstStyle/>
          <a:p>
            <a:pPr algn="ctr"/>
            <a:r>
              <a:rPr lang="en-US" dirty="0">
                <a:solidFill>
                  <a:srgbClr val="00B050"/>
                </a:solidFill>
              </a:rPr>
              <a:t>Test Security:</a:t>
            </a:r>
            <a:br>
              <a:rPr lang="en-US" dirty="0">
                <a:solidFill>
                  <a:srgbClr val="00B050"/>
                </a:solidFill>
              </a:rPr>
            </a:br>
            <a:r>
              <a:rPr lang="en-US" dirty="0">
                <a:solidFill>
                  <a:srgbClr val="00B050"/>
                </a:solidFill>
              </a:rPr>
              <a:t>CAASPP Smarter Balanced </a:t>
            </a:r>
            <a:br>
              <a:rPr lang="en-US" dirty="0">
                <a:solidFill>
                  <a:srgbClr val="00B050"/>
                </a:solidFill>
              </a:rPr>
            </a:br>
            <a:r>
              <a:rPr lang="en-US" dirty="0">
                <a:solidFill>
                  <a:srgbClr val="00B050"/>
                </a:solidFill>
              </a:rPr>
              <a:t>Summative Assessments</a:t>
            </a:r>
          </a:p>
        </p:txBody>
      </p:sp>
      <p:sp>
        <p:nvSpPr>
          <p:cNvPr id="3" name="Content Placeholder 2"/>
          <p:cNvSpPr>
            <a:spLocks noGrp="1"/>
          </p:cNvSpPr>
          <p:nvPr>
            <p:ph idx="1"/>
          </p:nvPr>
        </p:nvSpPr>
        <p:spPr>
          <a:xfrm>
            <a:off x="1371600" y="2487706"/>
            <a:ext cx="9601200" cy="3581400"/>
          </a:xfrm>
        </p:spPr>
        <p:txBody>
          <a:bodyPr>
            <a:noAutofit/>
          </a:bodyPr>
          <a:lstStyle/>
          <a:p>
            <a:r>
              <a:rPr lang="en-US" dirty="0"/>
              <a:t>CAASPP Summative Assessments are secure.</a:t>
            </a:r>
          </a:p>
          <a:p>
            <a:r>
              <a:rPr lang="en-US" dirty="0"/>
              <a:t>School site CAASPP Coordinators manage all security responsibilities related to the CAASPP Summative for said school</a:t>
            </a:r>
          </a:p>
          <a:p>
            <a:r>
              <a:rPr lang="en-US" dirty="0"/>
              <a:t>Test Administrators/Examiners must attend all required trainings and have all required documentation in place before administering the CAASPP Summative. </a:t>
            </a:r>
          </a:p>
          <a:p>
            <a:r>
              <a:rPr lang="en-US" dirty="0"/>
              <a:t>Test Administrators/Examiners who encounter anomalies and breaches of any CAASPP Summative security protocol must report to the CAASPP Coordinator. Per District and State policy, the Coordinator will report to the Student Testing Branch and/or submit to the CAASPP system. </a:t>
            </a:r>
          </a:p>
        </p:txBody>
      </p:sp>
    </p:spTree>
    <p:extLst>
      <p:ext uri="{BB962C8B-B14F-4D97-AF65-F5344CB8AC3E}">
        <p14:creationId xmlns:p14="http://schemas.microsoft.com/office/powerpoint/2010/main" val="6292199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05116"/>
            <a:ext cx="9601200" cy="2272555"/>
          </a:xfrm>
        </p:spPr>
        <p:txBody>
          <a:bodyPr>
            <a:normAutofit fontScale="90000"/>
          </a:bodyPr>
          <a:lstStyle/>
          <a:p>
            <a:pPr algn="ctr"/>
            <a:r>
              <a:rPr lang="en-US" dirty="0">
                <a:solidFill>
                  <a:srgbClr val="00B050"/>
                </a:solidFill>
              </a:rPr>
              <a:t>Test Security:</a:t>
            </a:r>
            <a:br>
              <a:rPr lang="en-US" dirty="0">
                <a:solidFill>
                  <a:srgbClr val="00B050"/>
                </a:solidFill>
              </a:rPr>
            </a:br>
            <a:r>
              <a:rPr lang="en-US" dirty="0">
                <a:solidFill>
                  <a:srgbClr val="00B050"/>
                </a:solidFill>
              </a:rPr>
              <a:t>CAASPP Smarter Balanced </a:t>
            </a:r>
            <a:br>
              <a:rPr lang="en-US" dirty="0">
                <a:solidFill>
                  <a:srgbClr val="00B050"/>
                </a:solidFill>
              </a:rPr>
            </a:br>
            <a:r>
              <a:rPr lang="en-US" dirty="0">
                <a:solidFill>
                  <a:srgbClr val="00B050"/>
                </a:solidFill>
              </a:rPr>
              <a:t>Summative Assessments – </a:t>
            </a:r>
            <a:br>
              <a:rPr lang="en-US" dirty="0">
                <a:solidFill>
                  <a:srgbClr val="00B050"/>
                </a:solidFill>
              </a:rPr>
            </a:br>
            <a:r>
              <a:rPr lang="en-US" dirty="0">
                <a:solidFill>
                  <a:srgbClr val="00B050"/>
                </a:solidFill>
              </a:rPr>
              <a:t>IMPORTANT DOCUMENTS</a:t>
            </a:r>
          </a:p>
        </p:txBody>
      </p:sp>
      <p:sp>
        <p:nvSpPr>
          <p:cNvPr id="3" name="Content Placeholder 2"/>
          <p:cNvSpPr>
            <a:spLocks noGrp="1"/>
          </p:cNvSpPr>
          <p:nvPr>
            <p:ph idx="1"/>
          </p:nvPr>
        </p:nvSpPr>
        <p:spPr>
          <a:xfrm>
            <a:off x="1371600" y="2877671"/>
            <a:ext cx="9601200" cy="3581400"/>
          </a:xfrm>
        </p:spPr>
        <p:txBody>
          <a:bodyPr/>
          <a:lstStyle/>
          <a:p>
            <a:endParaRPr lang="en-US" dirty="0"/>
          </a:p>
          <a:p>
            <a:r>
              <a:rPr lang="en-US" dirty="0"/>
              <a:t>2017-2018 CAASPP Security Agreement</a:t>
            </a:r>
          </a:p>
          <a:p>
            <a:r>
              <a:rPr lang="en-US" dirty="0"/>
              <a:t>2017-2018 CAASPP Security Affidavit</a:t>
            </a:r>
          </a:p>
          <a:p>
            <a:r>
              <a:rPr lang="en-US" dirty="0"/>
              <a:t>Online Test Administration Manual</a:t>
            </a:r>
          </a:p>
          <a:p>
            <a:r>
              <a:rPr lang="en-US" dirty="0"/>
              <a:t>DFA for the Smarter Balanced Online Summative Assessments and CAST</a:t>
            </a:r>
          </a:p>
          <a:p>
            <a:pPr marL="0" indent="0">
              <a:buNone/>
            </a:pPr>
            <a:endParaRPr lang="en-US" dirty="0"/>
          </a:p>
          <a:p>
            <a:endParaRPr lang="en-US" dirty="0"/>
          </a:p>
        </p:txBody>
      </p:sp>
    </p:spTree>
    <p:extLst>
      <p:ext uri="{BB962C8B-B14F-4D97-AF65-F5344CB8AC3E}">
        <p14:creationId xmlns:p14="http://schemas.microsoft.com/office/powerpoint/2010/main" val="88898003"/>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TM10001105[[fn=Crop]]</Template>
  <TotalTime>2126</TotalTime>
  <Words>1370</Words>
  <Application>Microsoft Office PowerPoint</Application>
  <PresentationFormat>Widescreen</PresentationFormat>
  <Paragraphs>86</Paragraphs>
  <Slides>19</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Calibri</vt:lpstr>
      <vt:lpstr>Courier New</vt:lpstr>
      <vt:lpstr>Franklin Gothic Book</vt:lpstr>
      <vt:lpstr>Crop</vt:lpstr>
      <vt:lpstr>Guidelines on academic preparation for STATE assessments 2017-2018</vt:lpstr>
      <vt:lpstr>For LAUSD, assessments covered in this training include:</vt:lpstr>
      <vt:lpstr>PowerPoint Presentation</vt:lpstr>
      <vt:lpstr>Test Security: CAASPP Smarter Balanced  Interim Assessments</vt:lpstr>
      <vt:lpstr>Test Security: CAASPP Smarter Balanced  Interim Assessments</vt:lpstr>
      <vt:lpstr>Test Security: CAASPP Smarter Balanced  Interim Assessments</vt:lpstr>
      <vt:lpstr>Test Security: CAASPP Smarter Balanced  Interim Assessments </vt:lpstr>
      <vt:lpstr>Test Security: CAASPP Smarter Balanced  Summative Assessments</vt:lpstr>
      <vt:lpstr>Test Security: CAASPP Smarter Balanced  Summative Assessments –  IMPORTANT DOCUMENTS</vt:lpstr>
      <vt:lpstr>Test Security: CAASPP Smarter Balanced  Summative Assessments</vt:lpstr>
      <vt:lpstr>Test Security: CAASPP Smarter Balanced  Summative Assessments</vt:lpstr>
      <vt:lpstr>Academic Preparation for State Assessments: CAASPP Assessments </vt:lpstr>
      <vt:lpstr>Academic Preparation for State Assessments: Other Resources</vt:lpstr>
      <vt:lpstr>Academic Preparation:  Blueprints</vt:lpstr>
      <vt:lpstr>Academic Preparation:  California Education Code 60611</vt:lpstr>
      <vt:lpstr>Suggested strategies and resources: Smarter Balanced Assessments</vt:lpstr>
      <vt:lpstr>Suggested strategies and resources: Smarter Balanced Assessments</vt:lpstr>
      <vt:lpstr>Suggested strategies and resources: ELPAC</vt:lpstr>
      <vt:lpstr>District Office Resources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Examiner guidelines for State and District assessments</dc:title>
  <dc:creator>Mullins, Chris</dc:creator>
  <cp:lastModifiedBy>Guerra, Edwin</cp:lastModifiedBy>
  <cp:revision>45</cp:revision>
  <dcterms:created xsi:type="dcterms:W3CDTF">2017-07-26T17:31:41Z</dcterms:created>
  <dcterms:modified xsi:type="dcterms:W3CDTF">2017-09-29T16:33:12Z</dcterms:modified>
</cp:coreProperties>
</file>