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4"/>
  </p:sldMasterIdLst>
  <p:notesMasterIdLst>
    <p:notesMasterId r:id="rId50"/>
  </p:notesMasterIdLst>
  <p:sldIdLst>
    <p:sldId id="258" r:id="rId5"/>
    <p:sldId id="274" r:id="rId6"/>
    <p:sldId id="323" r:id="rId7"/>
    <p:sldId id="280" r:id="rId8"/>
    <p:sldId id="322" r:id="rId9"/>
    <p:sldId id="306" r:id="rId10"/>
    <p:sldId id="284" r:id="rId11"/>
    <p:sldId id="283" r:id="rId12"/>
    <p:sldId id="282" r:id="rId13"/>
    <p:sldId id="311" r:id="rId14"/>
    <p:sldId id="312" r:id="rId15"/>
    <p:sldId id="313" r:id="rId16"/>
    <p:sldId id="314" r:id="rId17"/>
    <p:sldId id="336" r:id="rId18"/>
    <p:sldId id="316" r:id="rId19"/>
    <p:sldId id="302" r:id="rId20"/>
    <p:sldId id="303" r:id="rId21"/>
    <p:sldId id="317" r:id="rId22"/>
    <p:sldId id="304" r:id="rId23"/>
    <p:sldId id="337" r:id="rId24"/>
    <p:sldId id="338" r:id="rId25"/>
    <p:sldId id="339" r:id="rId26"/>
    <p:sldId id="329" r:id="rId27"/>
    <p:sldId id="328" r:id="rId28"/>
    <p:sldId id="330" r:id="rId29"/>
    <p:sldId id="331" r:id="rId30"/>
    <p:sldId id="319" r:id="rId31"/>
    <p:sldId id="324" r:id="rId32"/>
    <p:sldId id="289" r:id="rId33"/>
    <p:sldId id="290" r:id="rId34"/>
    <p:sldId id="320" r:id="rId35"/>
    <p:sldId id="291" r:id="rId36"/>
    <p:sldId id="292" r:id="rId37"/>
    <p:sldId id="293" r:id="rId38"/>
    <p:sldId id="325" r:id="rId39"/>
    <p:sldId id="294" r:id="rId40"/>
    <p:sldId id="326" r:id="rId41"/>
    <p:sldId id="332" r:id="rId42"/>
    <p:sldId id="305" r:id="rId43"/>
    <p:sldId id="327" r:id="rId44"/>
    <p:sldId id="335" r:id="rId45"/>
    <p:sldId id="308" r:id="rId46"/>
    <p:sldId id="309" r:id="rId47"/>
    <p:sldId id="310" r:id="rId48"/>
    <p:sldId id="279" r:id="rId49"/>
  </p:sldIdLst>
  <p:sldSz cx="9144000" cy="5143500" type="screen16x9"/>
  <p:notesSz cx="6858000" cy="9144000"/>
  <p:embeddedFontLst>
    <p:embeddedFont>
      <p:font typeface="Lato" panose="020F0502020204030203" pitchFamily="34" charset="0"/>
      <p:regular r:id="rId51"/>
      <p:bold r:id="rId52"/>
      <p:italic r:id="rId53"/>
      <p:boldItalic r:id="rId54"/>
    </p:embeddedFont>
    <p:embeddedFont>
      <p:font typeface="Poppins" panose="00000500000000000000" pitchFamily="2" charset="0"/>
      <p:regular r:id="rId55"/>
      <p:bold r:id="rId56"/>
      <p:italic r:id="rId57"/>
      <p:boldItalic r:id="rId58"/>
    </p:embeddedFont>
    <p:embeddedFont>
      <p:font typeface="Poppins Light" panose="00000400000000000000" pitchFamily="2"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648">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jNwPGdQqFLfDbJhO5eBp1A7T5cU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4D449C-16CF-5EB6-B14F-2392C4FFB722}" v="40" dt="2024-01-11T21:56:01.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41" autoAdjust="0"/>
  </p:normalViewPr>
  <p:slideViewPr>
    <p:cSldViewPr snapToGrid="0">
      <p:cViewPr varScale="1">
        <p:scale>
          <a:sx n="102" d="100"/>
          <a:sy n="102" d="100"/>
        </p:scale>
        <p:origin x="472" y="72"/>
      </p:cViewPr>
      <p:guideLst>
        <p:guide orient="horz" pos="1620"/>
        <p:guide pos="2880"/>
        <p:guide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customschemas.google.com/relationships/presentationmetadata" Target="metadata"/><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notesMaster" Target="notesMasters/notesMaster1.xml"/><Relationship Id="rId55"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teria, Jesus" userId="S::jesus.renteria@lausd.net::137bb04e-8fce-4dcb-89f4-8efabedf2bbe" providerId="AD" clId="Web-{444D449C-16CF-5EB6-B14F-2392C4FFB722}"/>
    <pc:docChg chg="modSld">
      <pc:chgData name="Renteria, Jesus" userId="S::jesus.renteria@lausd.net::137bb04e-8fce-4dcb-89f4-8efabedf2bbe" providerId="AD" clId="Web-{444D449C-16CF-5EB6-B14F-2392C4FFB722}" dt="2024-01-11T21:56:01.743" v="23" actId="1076"/>
      <pc:docMkLst>
        <pc:docMk/>
      </pc:docMkLst>
      <pc:sldChg chg="modSp">
        <pc:chgData name="Renteria, Jesus" userId="S::jesus.renteria@lausd.net::137bb04e-8fce-4dcb-89f4-8efabedf2bbe" providerId="AD" clId="Web-{444D449C-16CF-5EB6-B14F-2392C4FFB722}" dt="2024-01-11T21:56:01.743" v="23" actId="1076"/>
        <pc:sldMkLst>
          <pc:docMk/>
          <pc:sldMk cId="2098474273" sldId="284"/>
        </pc:sldMkLst>
        <pc:spChg chg="mod">
          <ac:chgData name="Renteria, Jesus" userId="S::jesus.renteria@lausd.net::137bb04e-8fce-4dcb-89f4-8efabedf2bbe" providerId="AD" clId="Web-{444D449C-16CF-5EB6-B14F-2392C4FFB722}" dt="2024-01-11T21:56:01.743" v="23" actId="1076"/>
          <ac:spMkLst>
            <pc:docMk/>
            <pc:sldMk cId="2098474273" sldId="284"/>
            <ac:spMk id="6" creationId="{9F4AF9BF-2ACD-6F70-4043-0609B57E2F31}"/>
          </ac:spMkLst>
        </pc:spChg>
        <pc:spChg chg="mod">
          <ac:chgData name="Renteria, Jesus" userId="S::jesus.renteria@lausd.net::137bb04e-8fce-4dcb-89f4-8efabedf2bbe" providerId="AD" clId="Web-{444D449C-16CF-5EB6-B14F-2392C4FFB722}" dt="2024-01-11T21:55:37.882" v="18" actId="20577"/>
          <ac:spMkLst>
            <pc:docMk/>
            <pc:sldMk cId="2098474273" sldId="284"/>
            <ac:spMk id="12" creationId="{FA47CEC1-6383-9053-BA86-5D1E45F46C9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jesus.renteria\Documents\01%20-%20DPAR\03%20-%20Projects\08%20-%20Accountability%20Presentation\Accountabilit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sus.renteria\Documents\01%20-%20DPAR\03%20-%20Projects\08%20-%20Accountability%20Presentation\Accountability%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esus.renteria\Documents\01%20-%20DPAR\03%20-%20Projects\08%20-%20Accountability%20Presentation\Accountability%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esus.renteria\Documents\01%20-%20DPAR\03%20-%20Projects\08%20-%20Accountability%20Presentation\Accountability%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'Parent '!$C$13</c:f>
              <c:strCache>
                <c:ptCount val="1"/>
                <c:pt idx="0">
                  <c:v>District Goal </c:v>
                </c:pt>
              </c:strCache>
            </c:strRef>
          </c:tx>
          <c:spPr>
            <a:ln w="28575" cap="rnd">
              <a:solidFill>
                <a:schemeClr val="accent2"/>
              </a:solidFill>
              <a:prstDash val="solid"/>
              <a:round/>
            </a:ln>
            <a:effectLst/>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9E-46AD-987C-FB3F3DED8B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'!$D$12:$H$12</c:f>
              <c:strCache>
                <c:ptCount val="5"/>
                <c:pt idx="0">
                  <c:v>2021-2022</c:v>
                </c:pt>
                <c:pt idx="1">
                  <c:v>2022-2023</c:v>
                </c:pt>
                <c:pt idx="2">
                  <c:v>2023-2024</c:v>
                </c:pt>
                <c:pt idx="3">
                  <c:v>2024-2025</c:v>
                </c:pt>
                <c:pt idx="4">
                  <c:v>2025-2026</c:v>
                </c:pt>
              </c:strCache>
            </c:strRef>
          </c:cat>
          <c:val>
            <c:numRef>
              <c:f>'Parent '!$D$13:$H$13</c:f>
              <c:numCache>
                <c:formatCode>0%</c:formatCode>
                <c:ptCount val="5"/>
                <c:pt idx="0">
                  <c:v>0.86</c:v>
                </c:pt>
                <c:pt idx="1">
                  <c:v>0.88</c:v>
                </c:pt>
                <c:pt idx="2">
                  <c:v>0.9</c:v>
                </c:pt>
                <c:pt idx="3">
                  <c:v>0.92</c:v>
                </c:pt>
                <c:pt idx="4">
                  <c:v>0.94</c:v>
                </c:pt>
              </c:numCache>
            </c:numRef>
          </c:val>
          <c:smooth val="0"/>
          <c:extLst>
            <c:ext xmlns:c16="http://schemas.microsoft.com/office/drawing/2014/chart" uri="{C3380CC4-5D6E-409C-BE32-E72D297353CC}">
              <c16:uniqueId val="{00000001-049E-46AD-987C-FB3F3DED8BC0}"/>
            </c:ext>
          </c:extLst>
        </c:ser>
        <c:ser>
          <c:idx val="1"/>
          <c:order val="1"/>
          <c:tx>
            <c:strRef>
              <c:f>'Parent '!$C$14</c:f>
              <c:strCache>
                <c:ptCount val="1"/>
                <c:pt idx="0">
                  <c:v>District Progress</c:v>
                </c:pt>
              </c:strCache>
            </c:strRef>
          </c:tx>
          <c:spPr>
            <a:ln w="28575" cap="rnd">
              <a:solidFill>
                <a:srgbClr val="00B0F0"/>
              </a:solidFill>
              <a:round/>
            </a:ln>
            <a:effectLst/>
          </c:spPr>
          <c:marker>
            <c:symbol val="none"/>
          </c:marker>
          <c:dLbls>
            <c:dLbl>
              <c:idx val="0"/>
              <c:layout>
                <c:manualLayout>
                  <c:x val="-9.7390052765234519E-2"/>
                  <c:y val="-6.3065009099734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17-458D-831A-E73B259E6D55}"/>
                </c:ext>
              </c:extLst>
            </c:dLbl>
            <c:dLbl>
              <c:idx val="1"/>
              <c:layout>
                <c:manualLayout>
                  <c:x val="3.7459187315107847E-3"/>
                  <c:y val="-4.41457546572516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0740246984949054E-2"/>
                      <c:h val="0.11342266715331004"/>
                    </c:manualLayout>
                  </c15:layout>
                </c:ext>
                <c:ext xmlns:c16="http://schemas.microsoft.com/office/drawing/2014/chart" uri="{C3380CC4-5D6E-409C-BE32-E72D297353CC}">
                  <c16:uniqueId val="{00000002-049E-46AD-987C-FB3F3DED8B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'Parent '!$D$12:$H$12</c:f>
              <c:strCache>
                <c:ptCount val="5"/>
                <c:pt idx="0">
                  <c:v>2021-2022</c:v>
                </c:pt>
                <c:pt idx="1">
                  <c:v>2022-2023</c:v>
                </c:pt>
                <c:pt idx="2">
                  <c:v>2023-2024</c:v>
                </c:pt>
                <c:pt idx="3">
                  <c:v>2024-2025</c:v>
                </c:pt>
                <c:pt idx="4">
                  <c:v>2025-2026</c:v>
                </c:pt>
              </c:strCache>
            </c:strRef>
          </c:cat>
          <c:val>
            <c:numRef>
              <c:f>'Parent '!$D$14:$H$14</c:f>
              <c:numCache>
                <c:formatCode>0%</c:formatCode>
                <c:ptCount val="5"/>
                <c:pt idx="0">
                  <c:v>0.86</c:v>
                </c:pt>
                <c:pt idx="1">
                  <c:v>0.9</c:v>
                </c:pt>
              </c:numCache>
            </c:numRef>
          </c:val>
          <c:smooth val="0"/>
          <c:extLst>
            <c:ext xmlns:c16="http://schemas.microsoft.com/office/drawing/2014/chart" uri="{C3380CC4-5D6E-409C-BE32-E72D297353CC}">
              <c16:uniqueId val="{00000003-049E-46AD-987C-FB3F3DED8BC0}"/>
            </c:ext>
          </c:extLst>
        </c:ser>
        <c:dLbls>
          <c:showLegendKey val="0"/>
          <c:showVal val="0"/>
          <c:showCatName val="0"/>
          <c:showSerName val="0"/>
          <c:showPercent val="0"/>
          <c:showBubbleSize val="0"/>
        </c:dLbls>
        <c:smooth val="0"/>
        <c:axId val="830547616"/>
        <c:axId val="1883032272"/>
      </c:lineChart>
      <c:catAx>
        <c:axId val="8305476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883032272"/>
        <c:crosses val="autoZero"/>
        <c:auto val="1"/>
        <c:lblAlgn val="ctr"/>
        <c:lblOffset val="100"/>
        <c:noMultiLvlLbl val="0"/>
      </c:catAx>
      <c:valAx>
        <c:axId val="1883032272"/>
        <c:scaling>
          <c:orientation val="minMax"/>
          <c:max val="1"/>
          <c:min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3054761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61536451940486"/>
          <c:y val="6.984130475755769E-2"/>
          <c:w val="0.82960663680172053"/>
          <c:h val="0.54000926884602862"/>
        </c:manualLayout>
      </c:layout>
      <c:lineChart>
        <c:grouping val="standard"/>
        <c:varyColors val="0"/>
        <c:ser>
          <c:idx val="0"/>
          <c:order val="0"/>
          <c:tx>
            <c:strRef>
              <c:f>Sheet1!$A$4</c:f>
              <c:strCache>
                <c:ptCount val="1"/>
                <c:pt idx="0">
                  <c:v>District Goal </c:v>
                </c:pt>
              </c:strCache>
            </c:strRef>
          </c:tx>
          <c:spPr>
            <a:ln w="28575" cap="rnd">
              <a:solidFill>
                <a:schemeClr val="accent2"/>
              </a:solidFill>
              <a:round/>
            </a:ln>
            <a:effectLst/>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C8-42F1-A4AC-87900E2191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Sheet1!$B$3:$F$3</c:f>
              <c:strCache>
                <c:ptCount val="5"/>
                <c:pt idx="0">
                  <c:v>2021-2022</c:v>
                </c:pt>
                <c:pt idx="1">
                  <c:v>2022-2023</c:v>
                </c:pt>
                <c:pt idx="2">
                  <c:v>2023-2024</c:v>
                </c:pt>
                <c:pt idx="3">
                  <c:v>2024-2025</c:v>
                </c:pt>
                <c:pt idx="4">
                  <c:v>2025-2026</c:v>
                </c:pt>
              </c:strCache>
            </c:strRef>
          </c:cat>
          <c:val>
            <c:numRef>
              <c:f>Sheet1!$B$4:$F$4</c:f>
              <c:numCache>
                <c:formatCode>0%</c:formatCode>
                <c:ptCount val="5"/>
                <c:pt idx="0">
                  <c:v>0.86</c:v>
                </c:pt>
                <c:pt idx="1">
                  <c:v>0.88</c:v>
                </c:pt>
                <c:pt idx="2">
                  <c:v>0.9</c:v>
                </c:pt>
                <c:pt idx="3">
                  <c:v>0.92</c:v>
                </c:pt>
                <c:pt idx="4">
                  <c:v>0.94</c:v>
                </c:pt>
              </c:numCache>
            </c:numRef>
          </c:val>
          <c:smooth val="0"/>
          <c:extLst>
            <c:ext xmlns:c16="http://schemas.microsoft.com/office/drawing/2014/chart" uri="{C3380CC4-5D6E-409C-BE32-E72D297353CC}">
              <c16:uniqueId val="{00000000-40C8-42F1-A4AC-87900E219199}"/>
            </c:ext>
          </c:extLst>
        </c:ser>
        <c:ser>
          <c:idx val="1"/>
          <c:order val="1"/>
          <c:tx>
            <c:strRef>
              <c:f>Sheet1!$A$5</c:f>
              <c:strCache>
                <c:ptCount val="1"/>
                <c:pt idx="0">
                  <c:v>District Progress</c:v>
                </c:pt>
              </c:strCache>
            </c:strRef>
          </c:tx>
          <c:spPr>
            <a:ln w="28575" cap="rnd">
              <a:solidFill>
                <a:srgbClr val="00B0F0"/>
              </a:solidFill>
              <a:round/>
            </a:ln>
            <a:effectLst/>
          </c:spPr>
          <c:marker>
            <c:symbol val="none"/>
          </c:marker>
          <c:dLbls>
            <c:dLbl>
              <c:idx val="0"/>
              <c:layout>
                <c:manualLayout>
                  <c:x val="-0.10750563288066935"/>
                  <c:y val="-2.910020748090233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C8-42F1-A4AC-87900E219199}"/>
                </c:ext>
              </c:extLst>
            </c:dLbl>
            <c:dLbl>
              <c:idx val="1"/>
              <c:layout>
                <c:manualLayout>
                  <c:x val="-1.1121272366965793E-2"/>
                  <c:y val="-3.1746047617071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C8-42F1-A4AC-87900E2191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Sheet1!$B$3:$F$3</c:f>
              <c:strCache>
                <c:ptCount val="5"/>
                <c:pt idx="0">
                  <c:v>2021-2022</c:v>
                </c:pt>
                <c:pt idx="1">
                  <c:v>2022-2023</c:v>
                </c:pt>
                <c:pt idx="2">
                  <c:v>2023-2024</c:v>
                </c:pt>
                <c:pt idx="3">
                  <c:v>2024-2025</c:v>
                </c:pt>
                <c:pt idx="4">
                  <c:v>2025-2026</c:v>
                </c:pt>
              </c:strCache>
            </c:strRef>
          </c:cat>
          <c:val>
            <c:numRef>
              <c:f>Sheet1!$B$5:$F$5</c:f>
              <c:numCache>
                <c:formatCode>0%</c:formatCode>
                <c:ptCount val="5"/>
                <c:pt idx="0">
                  <c:v>0.86</c:v>
                </c:pt>
                <c:pt idx="1">
                  <c:v>0.9</c:v>
                </c:pt>
              </c:numCache>
            </c:numRef>
          </c:val>
          <c:smooth val="0"/>
          <c:extLst>
            <c:ext xmlns:c16="http://schemas.microsoft.com/office/drawing/2014/chart" uri="{C3380CC4-5D6E-409C-BE32-E72D297353CC}">
              <c16:uniqueId val="{00000001-40C8-42F1-A4AC-87900E219199}"/>
            </c:ext>
          </c:extLst>
        </c:ser>
        <c:ser>
          <c:idx val="2"/>
          <c:order val="2"/>
          <c:tx>
            <c:strRef>
              <c:f>Sheet1!$A$6</c:f>
              <c:strCache>
                <c:ptCount val="1"/>
                <c:pt idx="0">
                  <c:v>School A</c:v>
                </c:pt>
              </c:strCache>
            </c:strRef>
          </c:tx>
          <c:spPr>
            <a:ln w="28575" cap="rnd">
              <a:solidFill>
                <a:srgbClr val="FF0000"/>
              </a:solidFill>
              <a:round/>
            </a:ln>
            <a:effectLst/>
          </c:spPr>
          <c:marker>
            <c:symbol val="none"/>
          </c:marker>
          <c:dLbls>
            <c:dLbl>
              <c:idx val="0"/>
              <c:layout>
                <c:manualLayout>
                  <c:x val="-7.0434724990783348E-2"/>
                  <c:y val="-3.8095257140486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C8-42F1-A4AC-87900E2191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Sheet1!$B$3:$F$3</c:f>
              <c:strCache>
                <c:ptCount val="5"/>
                <c:pt idx="0">
                  <c:v>2021-2022</c:v>
                </c:pt>
                <c:pt idx="1">
                  <c:v>2022-2023</c:v>
                </c:pt>
                <c:pt idx="2">
                  <c:v>2023-2024</c:v>
                </c:pt>
                <c:pt idx="3">
                  <c:v>2024-2025</c:v>
                </c:pt>
                <c:pt idx="4">
                  <c:v>2025-2026</c:v>
                </c:pt>
              </c:strCache>
            </c:strRef>
          </c:cat>
          <c:val>
            <c:numRef>
              <c:f>Sheet1!$B$6:$F$6</c:f>
              <c:numCache>
                <c:formatCode>0%</c:formatCode>
                <c:ptCount val="5"/>
                <c:pt idx="0">
                  <c:v>0.72</c:v>
                </c:pt>
                <c:pt idx="1">
                  <c:v>0.68</c:v>
                </c:pt>
              </c:numCache>
            </c:numRef>
          </c:val>
          <c:smooth val="0"/>
          <c:extLst>
            <c:ext xmlns:c16="http://schemas.microsoft.com/office/drawing/2014/chart" uri="{C3380CC4-5D6E-409C-BE32-E72D297353CC}">
              <c16:uniqueId val="{00000002-40C8-42F1-A4AC-87900E219199}"/>
            </c:ext>
          </c:extLst>
        </c:ser>
        <c:ser>
          <c:idx val="3"/>
          <c:order val="3"/>
          <c:tx>
            <c:strRef>
              <c:f>Sheet1!$A$7</c:f>
              <c:strCache>
                <c:ptCount val="1"/>
                <c:pt idx="0">
                  <c:v>School B</c:v>
                </c:pt>
              </c:strCache>
            </c:strRef>
          </c:tx>
          <c:spPr>
            <a:ln w="28575" cap="rnd">
              <a:solidFill>
                <a:srgbClr val="FFFF00"/>
              </a:solidFill>
              <a:round/>
            </a:ln>
            <a:effectLst/>
          </c:spPr>
          <c:marker>
            <c:symbol val="none"/>
          </c:marker>
          <c:dLbls>
            <c:dLbl>
              <c:idx val="0"/>
              <c:layout>
                <c:manualLayout>
                  <c:x val="-9.2677269724714961E-2"/>
                  <c:y val="1.9047628570242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C8-42F1-A4AC-87900E2191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Sheet1!$B$3:$F$3</c:f>
              <c:strCache>
                <c:ptCount val="5"/>
                <c:pt idx="0">
                  <c:v>2021-2022</c:v>
                </c:pt>
                <c:pt idx="1">
                  <c:v>2022-2023</c:v>
                </c:pt>
                <c:pt idx="2">
                  <c:v>2023-2024</c:v>
                </c:pt>
                <c:pt idx="3">
                  <c:v>2024-2025</c:v>
                </c:pt>
                <c:pt idx="4">
                  <c:v>2025-2026</c:v>
                </c:pt>
              </c:strCache>
            </c:strRef>
          </c:cat>
          <c:val>
            <c:numRef>
              <c:f>Sheet1!$B$7:$F$7</c:f>
              <c:numCache>
                <c:formatCode>0%</c:formatCode>
                <c:ptCount val="5"/>
                <c:pt idx="0">
                  <c:v>0.68</c:v>
                </c:pt>
                <c:pt idx="1">
                  <c:v>0.74</c:v>
                </c:pt>
              </c:numCache>
            </c:numRef>
          </c:val>
          <c:smooth val="0"/>
          <c:extLst>
            <c:ext xmlns:c16="http://schemas.microsoft.com/office/drawing/2014/chart" uri="{C3380CC4-5D6E-409C-BE32-E72D297353CC}">
              <c16:uniqueId val="{00000003-40C8-42F1-A4AC-87900E219199}"/>
            </c:ext>
          </c:extLst>
        </c:ser>
        <c:dLbls>
          <c:showLegendKey val="0"/>
          <c:showVal val="0"/>
          <c:showCatName val="0"/>
          <c:showSerName val="0"/>
          <c:showPercent val="0"/>
          <c:showBubbleSize val="0"/>
        </c:dLbls>
        <c:smooth val="0"/>
        <c:axId val="373130447"/>
        <c:axId val="594175583"/>
      </c:lineChart>
      <c:catAx>
        <c:axId val="37313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94175583"/>
        <c:crosses val="autoZero"/>
        <c:auto val="1"/>
        <c:lblAlgn val="ctr"/>
        <c:lblOffset val="100"/>
        <c:noMultiLvlLbl val="0"/>
      </c:catAx>
      <c:valAx>
        <c:axId val="594175583"/>
        <c:scaling>
          <c:orientation val="minMax"/>
          <c:min val="0.60000000000000009"/>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73130447"/>
        <c:crosses val="autoZero"/>
        <c:crossBetween val="between"/>
      </c:valAx>
      <c:spPr>
        <a:noFill/>
        <a:ln>
          <a:noFill/>
        </a:ln>
        <a:effectLst/>
      </c:spPr>
    </c:plotArea>
    <c:legend>
      <c:legendPos val="b"/>
      <c:layout>
        <c:manualLayout>
          <c:xMode val="edge"/>
          <c:yMode val="edge"/>
          <c:x val="7.6120760101290222E-2"/>
          <c:y val="0.74406227081524445"/>
          <c:w val="0.8781368769564134"/>
          <c:h val="0.215790882345503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'Parent '!$C$25</c:f>
              <c:strCache>
                <c:ptCount val="1"/>
                <c:pt idx="0">
                  <c:v>District Goal </c:v>
                </c:pt>
              </c:strCache>
            </c:strRef>
          </c:tx>
          <c:spPr>
            <a:ln w="28575" cap="rnd">
              <a:solidFill>
                <a:schemeClr val="accent2"/>
              </a:solidFill>
              <a:prstDash val="solid"/>
              <a:round/>
            </a:ln>
            <a:effectLst/>
          </c:spPr>
          <c:marker>
            <c:symbol val="none"/>
          </c:marker>
          <c:dLbls>
            <c:dLbl>
              <c:idx val="4"/>
              <c:layout>
                <c:manualLayout>
                  <c:x val="0"/>
                  <c:y val="-5.585415566157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A0-4DB4-BD08-A1737CF899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'Parent '!$D$24:$H$24</c:f>
              <c:strCache>
                <c:ptCount val="5"/>
                <c:pt idx="0">
                  <c:v>2021-2022</c:v>
                </c:pt>
                <c:pt idx="1">
                  <c:v>2022-2023</c:v>
                </c:pt>
                <c:pt idx="2">
                  <c:v>2023-2024</c:v>
                </c:pt>
                <c:pt idx="3">
                  <c:v>2024-2025</c:v>
                </c:pt>
                <c:pt idx="4">
                  <c:v>2025-2026</c:v>
                </c:pt>
              </c:strCache>
            </c:strRef>
          </c:cat>
          <c:val>
            <c:numRef>
              <c:f>'Parent '!$D$25:$H$25</c:f>
              <c:numCache>
                <c:formatCode>0%</c:formatCode>
                <c:ptCount val="5"/>
                <c:pt idx="0">
                  <c:v>0.87</c:v>
                </c:pt>
                <c:pt idx="1">
                  <c:v>0.89</c:v>
                </c:pt>
                <c:pt idx="2">
                  <c:v>0.91</c:v>
                </c:pt>
                <c:pt idx="3">
                  <c:v>0.93</c:v>
                </c:pt>
                <c:pt idx="4">
                  <c:v>0.95</c:v>
                </c:pt>
              </c:numCache>
            </c:numRef>
          </c:val>
          <c:smooth val="0"/>
          <c:extLst>
            <c:ext xmlns:c16="http://schemas.microsoft.com/office/drawing/2014/chart" uri="{C3380CC4-5D6E-409C-BE32-E72D297353CC}">
              <c16:uniqueId val="{00000001-A1A0-4DB4-BD08-A1737CF8991C}"/>
            </c:ext>
          </c:extLst>
        </c:ser>
        <c:ser>
          <c:idx val="1"/>
          <c:order val="1"/>
          <c:tx>
            <c:strRef>
              <c:f>'Parent '!$C$26</c:f>
              <c:strCache>
                <c:ptCount val="1"/>
                <c:pt idx="0">
                  <c:v>District Progress</c:v>
                </c:pt>
              </c:strCache>
            </c:strRef>
          </c:tx>
          <c:spPr>
            <a:ln w="28575" cap="rnd">
              <a:solidFill>
                <a:srgbClr val="00B0F0"/>
              </a:solidFill>
              <a:round/>
            </a:ln>
            <a:effectLst/>
          </c:spPr>
          <c:marker>
            <c:symbol val="none"/>
          </c:marker>
          <c:dLbls>
            <c:dLbl>
              <c:idx val="0"/>
              <c:layout>
                <c:manualLayout>
                  <c:x val="-9.15032679738562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A0-4DB4-BD08-A1737CF8991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A0-4DB4-BD08-A1737CF899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'!$D$24:$H$24</c:f>
              <c:strCache>
                <c:ptCount val="5"/>
                <c:pt idx="0">
                  <c:v>2021-2022</c:v>
                </c:pt>
                <c:pt idx="1">
                  <c:v>2022-2023</c:v>
                </c:pt>
                <c:pt idx="2">
                  <c:v>2023-2024</c:v>
                </c:pt>
                <c:pt idx="3">
                  <c:v>2024-2025</c:v>
                </c:pt>
                <c:pt idx="4">
                  <c:v>2025-2026</c:v>
                </c:pt>
              </c:strCache>
            </c:strRef>
          </c:cat>
          <c:val>
            <c:numRef>
              <c:f>'Parent '!$D$26:$H$26</c:f>
              <c:numCache>
                <c:formatCode>0%</c:formatCode>
                <c:ptCount val="5"/>
                <c:pt idx="0">
                  <c:v>0.87</c:v>
                </c:pt>
                <c:pt idx="1">
                  <c:v>0.88</c:v>
                </c:pt>
              </c:numCache>
            </c:numRef>
          </c:val>
          <c:smooth val="0"/>
          <c:extLst>
            <c:ext xmlns:c16="http://schemas.microsoft.com/office/drawing/2014/chart" uri="{C3380CC4-5D6E-409C-BE32-E72D297353CC}">
              <c16:uniqueId val="{00000003-A1A0-4DB4-BD08-A1737CF8991C}"/>
            </c:ext>
          </c:extLst>
        </c:ser>
        <c:dLbls>
          <c:showLegendKey val="0"/>
          <c:showVal val="0"/>
          <c:showCatName val="0"/>
          <c:showSerName val="0"/>
          <c:showPercent val="0"/>
          <c:showBubbleSize val="0"/>
        </c:dLbls>
        <c:smooth val="0"/>
        <c:axId val="830551328"/>
        <c:axId val="739231168"/>
      </c:lineChart>
      <c:catAx>
        <c:axId val="8305513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39231168"/>
        <c:crosses val="autoZero"/>
        <c:auto val="1"/>
        <c:lblAlgn val="ctr"/>
        <c:lblOffset val="100"/>
        <c:noMultiLvlLbl val="0"/>
      </c:catAx>
      <c:valAx>
        <c:axId val="7392311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30551328"/>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3258493768174"/>
          <c:y val="7.149488276783969E-2"/>
          <c:w val="0.84224643007707356"/>
          <c:h val="0.62904954283193426"/>
        </c:manualLayout>
      </c:layout>
      <c:lineChart>
        <c:grouping val="standard"/>
        <c:varyColors val="0"/>
        <c:ser>
          <c:idx val="0"/>
          <c:order val="0"/>
          <c:tx>
            <c:strRef>
              <c:f>'Parent '!$C$41</c:f>
              <c:strCache>
                <c:ptCount val="1"/>
                <c:pt idx="0">
                  <c:v>District Goal </c:v>
                </c:pt>
              </c:strCache>
            </c:strRef>
          </c:tx>
          <c:spPr>
            <a:ln w="28575" cap="rnd">
              <a:solidFill>
                <a:schemeClr val="accent2"/>
              </a:solidFill>
              <a:prstDash val="solid"/>
              <a:round/>
            </a:ln>
            <a:effectLst/>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C2-465C-985A-A1365B6DE6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'!$D$40:$H$40</c:f>
              <c:strCache>
                <c:ptCount val="5"/>
                <c:pt idx="0">
                  <c:v>2021-2022</c:v>
                </c:pt>
                <c:pt idx="1">
                  <c:v>2022-2023</c:v>
                </c:pt>
                <c:pt idx="2">
                  <c:v>2023-2024</c:v>
                </c:pt>
                <c:pt idx="3">
                  <c:v>2024-2025</c:v>
                </c:pt>
                <c:pt idx="4">
                  <c:v>2025-2026</c:v>
                </c:pt>
              </c:strCache>
            </c:strRef>
          </c:cat>
          <c:val>
            <c:numRef>
              <c:f>'Parent '!$D$41:$H$41</c:f>
              <c:numCache>
                <c:formatCode>0%</c:formatCode>
                <c:ptCount val="5"/>
                <c:pt idx="0">
                  <c:v>0.91</c:v>
                </c:pt>
                <c:pt idx="1">
                  <c:v>0.92249999999999999</c:v>
                </c:pt>
                <c:pt idx="2">
                  <c:v>0.93500000000000005</c:v>
                </c:pt>
                <c:pt idx="3">
                  <c:v>0.94750000000000001</c:v>
                </c:pt>
                <c:pt idx="4">
                  <c:v>0.96</c:v>
                </c:pt>
              </c:numCache>
            </c:numRef>
          </c:val>
          <c:smooth val="0"/>
          <c:extLst>
            <c:ext xmlns:c16="http://schemas.microsoft.com/office/drawing/2014/chart" uri="{C3380CC4-5D6E-409C-BE32-E72D297353CC}">
              <c16:uniqueId val="{00000001-FFC2-465C-985A-A1365B6DE667}"/>
            </c:ext>
          </c:extLst>
        </c:ser>
        <c:ser>
          <c:idx val="1"/>
          <c:order val="1"/>
          <c:tx>
            <c:strRef>
              <c:f>'Parent '!$C$42</c:f>
              <c:strCache>
                <c:ptCount val="1"/>
                <c:pt idx="0">
                  <c:v>District Progress</c:v>
                </c:pt>
              </c:strCache>
            </c:strRef>
          </c:tx>
          <c:spPr>
            <a:ln w="28575" cap="rnd">
              <a:solidFill>
                <a:srgbClr val="00B0F0"/>
              </a:solidFill>
              <a:round/>
            </a:ln>
            <a:effectLst/>
          </c:spPr>
          <c:marker>
            <c:symbol val="none"/>
          </c:marker>
          <c:dLbls>
            <c:dLbl>
              <c:idx val="0"/>
              <c:layout>
                <c:manualLayout>
                  <c:x val="-8.5802462463111712E-2"/>
                  <c:y val="-1.299906959415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C2-465C-985A-A1365B6DE667}"/>
                </c:ext>
              </c:extLst>
            </c:dLbl>
            <c:dLbl>
              <c:idx val="1"/>
              <c:layout>
                <c:manualLayout>
                  <c:x val="-1.0296295495573404E-2"/>
                  <c:y val="-5.199627837661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FC2-465C-985A-A1365B6DE6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'Parent '!$D$40:$H$40</c:f>
              <c:strCache>
                <c:ptCount val="5"/>
                <c:pt idx="0">
                  <c:v>2021-2022</c:v>
                </c:pt>
                <c:pt idx="1">
                  <c:v>2022-2023</c:v>
                </c:pt>
                <c:pt idx="2">
                  <c:v>2023-2024</c:v>
                </c:pt>
                <c:pt idx="3">
                  <c:v>2024-2025</c:v>
                </c:pt>
                <c:pt idx="4">
                  <c:v>2025-2026</c:v>
                </c:pt>
              </c:strCache>
            </c:strRef>
          </c:cat>
          <c:val>
            <c:numRef>
              <c:f>'Parent '!$D$42:$H$42</c:f>
              <c:numCache>
                <c:formatCode>0%</c:formatCode>
                <c:ptCount val="5"/>
                <c:pt idx="0">
                  <c:v>0.91</c:v>
                </c:pt>
                <c:pt idx="1">
                  <c:v>0.92</c:v>
                </c:pt>
              </c:numCache>
            </c:numRef>
          </c:val>
          <c:smooth val="0"/>
          <c:extLst>
            <c:ext xmlns:c16="http://schemas.microsoft.com/office/drawing/2014/chart" uri="{C3380CC4-5D6E-409C-BE32-E72D297353CC}">
              <c16:uniqueId val="{00000003-FFC2-465C-985A-A1365B6DE667}"/>
            </c:ext>
          </c:extLst>
        </c:ser>
        <c:dLbls>
          <c:showLegendKey val="0"/>
          <c:showVal val="0"/>
          <c:showCatName val="0"/>
          <c:showSerName val="0"/>
          <c:showPercent val="0"/>
          <c:showBubbleSize val="0"/>
        </c:dLbls>
        <c:smooth val="0"/>
        <c:axId val="1258749376"/>
        <c:axId val="502679984"/>
      </c:lineChart>
      <c:catAx>
        <c:axId val="125874937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02679984"/>
        <c:crosses val="autoZero"/>
        <c:auto val="1"/>
        <c:lblAlgn val="ctr"/>
        <c:lblOffset val="100"/>
        <c:noMultiLvlLbl val="0"/>
      </c:catAx>
      <c:valAx>
        <c:axId val="502679984"/>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5874937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District Goal </c:v>
                </c:pt>
              </c:strCache>
            </c:strRef>
          </c:tx>
          <c:spPr>
            <a:ln w="28575" cap="rnd">
              <a:solidFill>
                <a:schemeClr val="accent2"/>
              </a:solidFill>
              <a:round/>
            </a:ln>
            <a:effectLst/>
          </c:spPr>
          <c:marker>
            <c:symbol val="none"/>
          </c:marker>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42-47EF-A171-5E71B1E8A9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2021-2022</c:v>
                </c:pt>
                <c:pt idx="1">
                  <c:v>2022-2023</c:v>
                </c:pt>
                <c:pt idx="2">
                  <c:v>2023-2024</c:v>
                </c:pt>
                <c:pt idx="3">
                  <c:v>2024-2025</c:v>
                </c:pt>
                <c:pt idx="4">
                  <c:v>2025-2026</c:v>
                </c:pt>
              </c:strCache>
            </c:strRef>
          </c:cat>
          <c:val>
            <c:numRef>
              <c:f>Sheet1!$B$3:$F$3</c:f>
              <c:numCache>
                <c:formatCode>0%</c:formatCode>
                <c:ptCount val="5"/>
                <c:pt idx="0">
                  <c:v>0.91</c:v>
                </c:pt>
                <c:pt idx="1">
                  <c:v>0.92249999999999999</c:v>
                </c:pt>
                <c:pt idx="2">
                  <c:v>0.93500000000000005</c:v>
                </c:pt>
                <c:pt idx="3">
                  <c:v>0.94750000000000001</c:v>
                </c:pt>
                <c:pt idx="4">
                  <c:v>0.96</c:v>
                </c:pt>
              </c:numCache>
            </c:numRef>
          </c:val>
          <c:smooth val="0"/>
          <c:extLst>
            <c:ext xmlns:c16="http://schemas.microsoft.com/office/drawing/2014/chart" uri="{C3380CC4-5D6E-409C-BE32-E72D297353CC}">
              <c16:uniqueId val="{00000000-E242-47EF-A171-5E71B1E8A9BD}"/>
            </c:ext>
          </c:extLst>
        </c:ser>
        <c:ser>
          <c:idx val="1"/>
          <c:order val="1"/>
          <c:tx>
            <c:strRef>
              <c:f>Sheet1!$A$4</c:f>
              <c:strCache>
                <c:ptCount val="1"/>
                <c:pt idx="0">
                  <c:v>District Progress</c:v>
                </c:pt>
              </c:strCache>
            </c:strRef>
          </c:tx>
          <c:spPr>
            <a:ln w="28575" cap="rnd">
              <a:solidFill>
                <a:srgbClr val="00B0F0"/>
              </a:solidFill>
              <a:round/>
            </a:ln>
            <a:effectLst/>
          </c:spPr>
          <c:marker>
            <c:symbol val="none"/>
          </c:marker>
          <c:dLbls>
            <c:dLbl>
              <c:idx val="0"/>
              <c:layout>
                <c:manualLayout>
                  <c:x val="-8.87290191800401E-2"/>
                  <c:y val="-6.96591200791590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42-47EF-A171-5E71B1E8A9BD}"/>
                </c:ext>
              </c:extLst>
            </c:dLbl>
            <c:dLbl>
              <c:idx val="1"/>
              <c:layout>
                <c:manualLayout>
                  <c:x val="-6.3377870842885762E-3"/>
                  <c:y val="-4.8761384055411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42-47EF-A171-5E71B1E8A9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2021-2022</c:v>
                </c:pt>
                <c:pt idx="1">
                  <c:v>2022-2023</c:v>
                </c:pt>
                <c:pt idx="2">
                  <c:v>2023-2024</c:v>
                </c:pt>
                <c:pt idx="3">
                  <c:v>2024-2025</c:v>
                </c:pt>
                <c:pt idx="4">
                  <c:v>2025-2026</c:v>
                </c:pt>
              </c:strCache>
            </c:strRef>
          </c:cat>
          <c:val>
            <c:numRef>
              <c:f>Sheet1!$B$4:$F$4</c:f>
              <c:numCache>
                <c:formatCode>0%</c:formatCode>
                <c:ptCount val="5"/>
                <c:pt idx="0">
                  <c:v>0.91</c:v>
                </c:pt>
                <c:pt idx="1">
                  <c:v>0.92</c:v>
                </c:pt>
              </c:numCache>
            </c:numRef>
          </c:val>
          <c:smooth val="0"/>
          <c:extLst>
            <c:ext xmlns:c16="http://schemas.microsoft.com/office/drawing/2014/chart" uri="{C3380CC4-5D6E-409C-BE32-E72D297353CC}">
              <c16:uniqueId val="{00000001-E242-47EF-A171-5E71B1E8A9BD}"/>
            </c:ext>
          </c:extLst>
        </c:ser>
        <c:ser>
          <c:idx val="2"/>
          <c:order val="2"/>
          <c:tx>
            <c:strRef>
              <c:f>Sheet1!$A$5</c:f>
              <c:strCache>
                <c:ptCount val="1"/>
                <c:pt idx="0">
                  <c:v>School A</c:v>
                </c:pt>
              </c:strCache>
            </c:strRef>
          </c:tx>
          <c:spPr>
            <a:ln w="28575" cap="rnd">
              <a:solidFill>
                <a:srgbClr val="FF0000"/>
              </a:solidFill>
              <a:round/>
            </a:ln>
            <a:effectLst/>
          </c:spPr>
          <c:marker>
            <c:symbol val="none"/>
          </c:marker>
          <c:dLbls>
            <c:dLbl>
              <c:idx val="0"/>
              <c:layout>
                <c:manualLayout>
                  <c:x val="-9.1897912722184352E-2"/>
                  <c:y val="-1.3931824015831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42-47EF-A171-5E71B1E8A9BD}"/>
                </c:ext>
              </c:extLst>
            </c:dLbl>
            <c:dLbl>
              <c:idx val="1"/>
              <c:layout>
                <c:manualLayout>
                  <c:x val="-6.3377870842885762E-3"/>
                  <c:y val="-1.3931824015831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42-47EF-A171-5E71B1E8A9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2021-2022</c:v>
                </c:pt>
                <c:pt idx="1">
                  <c:v>2022-2023</c:v>
                </c:pt>
                <c:pt idx="2">
                  <c:v>2023-2024</c:v>
                </c:pt>
                <c:pt idx="3">
                  <c:v>2024-2025</c:v>
                </c:pt>
                <c:pt idx="4">
                  <c:v>2025-2026</c:v>
                </c:pt>
              </c:strCache>
            </c:strRef>
          </c:cat>
          <c:val>
            <c:numRef>
              <c:f>Sheet1!$B$5:$F$5</c:f>
              <c:numCache>
                <c:formatCode>0%</c:formatCode>
                <c:ptCount val="5"/>
                <c:pt idx="0">
                  <c:v>0.95</c:v>
                </c:pt>
                <c:pt idx="1">
                  <c:v>0.98</c:v>
                </c:pt>
              </c:numCache>
            </c:numRef>
          </c:val>
          <c:smooth val="0"/>
          <c:extLst>
            <c:ext xmlns:c16="http://schemas.microsoft.com/office/drawing/2014/chart" uri="{C3380CC4-5D6E-409C-BE32-E72D297353CC}">
              <c16:uniqueId val="{00000002-E242-47EF-A171-5E71B1E8A9BD}"/>
            </c:ext>
          </c:extLst>
        </c:ser>
        <c:ser>
          <c:idx val="3"/>
          <c:order val="3"/>
          <c:tx>
            <c:strRef>
              <c:f>Sheet1!$A$6</c:f>
              <c:strCache>
                <c:ptCount val="1"/>
                <c:pt idx="0">
                  <c:v>School B</c:v>
                </c:pt>
              </c:strCache>
            </c:strRef>
          </c:tx>
          <c:spPr>
            <a:ln w="28575" cap="rnd">
              <a:solidFill>
                <a:schemeClr val="accent4"/>
              </a:solidFill>
              <a:round/>
            </a:ln>
            <a:effectLst/>
          </c:spPr>
          <c:marker>
            <c:symbol val="none"/>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42-47EF-A171-5E71B1E8A9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2021-2022</c:v>
                </c:pt>
                <c:pt idx="1">
                  <c:v>2022-2023</c:v>
                </c:pt>
                <c:pt idx="2">
                  <c:v>2023-2024</c:v>
                </c:pt>
                <c:pt idx="3">
                  <c:v>2024-2025</c:v>
                </c:pt>
                <c:pt idx="4">
                  <c:v>2025-2026</c:v>
                </c:pt>
              </c:strCache>
            </c:strRef>
          </c:cat>
          <c:val>
            <c:numRef>
              <c:f>Sheet1!$B$6:$F$6</c:f>
              <c:numCache>
                <c:formatCode>0%</c:formatCode>
                <c:ptCount val="5"/>
                <c:pt idx="0">
                  <c:v>0.91</c:v>
                </c:pt>
                <c:pt idx="1">
                  <c:v>0.77</c:v>
                </c:pt>
              </c:numCache>
            </c:numRef>
          </c:val>
          <c:smooth val="0"/>
          <c:extLst>
            <c:ext xmlns:c16="http://schemas.microsoft.com/office/drawing/2014/chart" uri="{C3380CC4-5D6E-409C-BE32-E72D297353CC}">
              <c16:uniqueId val="{00000003-E242-47EF-A171-5E71B1E8A9BD}"/>
            </c:ext>
          </c:extLst>
        </c:ser>
        <c:dLbls>
          <c:showLegendKey val="0"/>
          <c:showVal val="0"/>
          <c:showCatName val="0"/>
          <c:showSerName val="0"/>
          <c:showPercent val="0"/>
          <c:showBubbleSize val="0"/>
        </c:dLbls>
        <c:smooth val="0"/>
        <c:axId val="640243280"/>
        <c:axId val="638435328"/>
      </c:lineChart>
      <c:catAx>
        <c:axId val="64024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38435328"/>
        <c:crosses val="autoZero"/>
        <c:auto val="1"/>
        <c:lblAlgn val="ctr"/>
        <c:lblOffset val="100"/>
        <c:noMultiLvlLbl val="0"/>
      </c:catAx>
      <c:valAx>
        <c:axId val="638435328"/>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4024328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'Parent '!$C$57</c:f>
              <c:strCache>
                <c:ptCount val="1"/>
                <c:pt idx="0">
                  <c:v>District Goal </c:v>
                </c:pt>
              </c:strCache>
            </c:strRef>
          </c:tx>
          <c:spPr>
            <a:ln w="28575" cap="rnd">
              <a:solidFill>
                <a:schemeClr val="accent2"/>
              </a:solidFill>
              <a:prstDash val="solid"/>
              <a:round/>
            </a:ln>
            <a:effectLst/>
          </c:spPr>
          <c:marker>
            <c:symbol val="none"/>
          </c:marker>
          <c:dLbls>
            <c:dLbl>
              <c:idx val="4"/>
              <c:layout>
                <c:manualLayout>
                  <c:x val="-3.0706738557507518E-3"/>
                  <c:y val="-2.7322404371584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83-4F26-9103-B5FD844A1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'!$D$56:$H$56</c:f>
              <c:strCache>
                <c:ptCount val="5"/>
                <c:pt idx="0">
                  <c:v>2021-2022</c:v>
                </c:pt>
                <c:pt idx="1">
                  <c:v>2022-2023</c:v>
                </c:pt>
                <c:pt idx="2">
                  <c:v>2023-2024</c:v>
                </c:pt>
                <c:pt idx="3">
                  <c:v>2024-2025</c:v>
                </c:pt>
                <c:pt idx="4">
                  <c:v>2025-2026</c:v>
                </c:pt>
              </c:strCache>
            </c:strRef>
          </c:cat>
          <c:val>
            <c:numRef>
              <c:f>'Parent '!$D$57:$H$57</c:f>
              <c:numCache>
                <c:formatCode>0%</c:formatCode>
                <c:ptCount val="5"/>
                <c:pt idx="0">
                  <c:v>0.41</c:v>
                </c:pt>
                <c:pt idx="1">
                  <c:v>0.45</c:v>
                </c:pt>
                <c:pt idx="2">
                  <c:v>0.5</c:v>
                </c:pt>
                <c:pt idx="3">
                  <c:v>0.55000000000000004</c:v>
                </c:pt>
                <c:pt idx="4">
                  <c:v>0.6</c:v>
                </c:pt>
              </c:numCache>
            </c:numRef>
          </c:val>
          <c:smooth val="0"/>
          <c:extLst>
            <c:ext xmlns:c16="http://schemas.microsoft.com/office/drawing/2014/chart" uri="{C3380CC4-5D6E-409C-BE32-E72D297353CC}">
              <c16:uniqueId val="{00000001-4C83-4F26-9103-B5FD844A19A2}"/>
            </c:ext>
          </c:extLst>
        </c:ser>
        <c:ser>
          <c:idx val="1"/>
          <c:order val="1"/>
          <c:tx>
            <c:strRef>
              <c:f>'Parent '!$C$58</c:f>
              <c:strCache>
                <c:ptCount val="1"/>
                <c:pt idx="0">
                  <c:v>District Progress</c:v>
                </c:pt>
              </c:strCache>
            </c:strRef>
          </c:tx>
          <c:spPr>
            <a:ln w="28575" cap="rnd">
              <a:solidFill>
                <a:srgbClr val="00B0F0"/>
              </a:solidFill>
              <a:round/>
            </a:ln>
            <a:effectLst/>
          </c:spPr>
          <c:marker>
            <c:symbol val="none"/>
          </c:marker>
          <c:dLbls>
            <c:dLbl>
              <c:idx val="0"/>
              <c:layout>
                <c:manualLayout>
                  <c:x val="-8.2908194105273336E-2"/>
                  <c:y val="-1.092896174863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83-4F26-9103-B5FD844A19A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83-4F26-9103-B5FD844A19A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'Parent '!$D$56:$H$56</c:f>
              <c:strCache>
                <c:ptCount val="5"/>
                <c:pt idx="0">
                  <c:v>2021-2022</c:v>
                </c:pt>
                <c:pt idx="1">
                  <c:v>2022-2023</c:v>
                </c:pt>
                <c:pt idx="2">
                  <c:v>2023-2024</c:v>
                </c:pt>
                <c:pt idx="3">
                  <c:v>2024-2025</c:v>
                </c:pt>
                <c:pt idx="4">
                  <c:v>2025-2026</c:v>
                </c:pt>
              </c:strCache>
            </c:strRef>
          </c:cat>
          <c:val>
            <c:numRef>
              <c:f>'Parent '!$D$58:$H$58</c:f>
              <c:numCache>
                <c:formatCode>0%</c:formatCode>
                <c:ptCount val="5"/>
                <c:pt idx="0">
                  <c:v>0.41</c:v>
                </c:pt>
                <c:pt idx="1">
                  <c:v>0.54</c:v>
                </c:pt>
              </c:numCache>
            </c:numRef>
          </c:val>
          <c:smooth val="0"/>
          <c:extLst>
            <c:ext xmlns:c16="http://schemas.microsoft.com/office/drawing/2014/chart" uri="{C3380CC4-5D6E-409C-BE32-E72D297353CC}">
              <c16:uniqueId val="{00000003-4C83-4F26-9103-B5FD844A19A2}"/>
            </c:ext>
          </c:extLst>
        </c:ser>
        <c:dLbls>
          <c:showLegendKey val="0"/>
          <c:showVal val="0"/>
          <c:showCatName val="0"/>
          <c:showSerName val="0"/>
          <c:showPercent val="0"/>
          <c:showBubbleSize val="0"/>
        </c:dLbls>
        <c:smooth val="0"/>
        <c:axId val="1273955312"/>
        <c:axId val="503497440"/>
      </c:lineChart>
      <c:catAx>
        <c:axId val="127395531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03497440"/>
        <c:crosses val="autoZero"/>
        <c:auto val="1"/>
        <c:lblAlgn val="ctr"/>
        <c:lblOffset val="100"/>
        <c:noMultiLvlLbl val="0"/>
      </c:catAx>
      <c:valAx>
        <c:axId val="503497440"/>
        <c:scaling>
          <c:orientation val="minMax"/>
          <c:max val="0.70000000000000007"/>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273955312"/>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District Goal </c:v>
                </c:pt>
              </c:strCache>
            </c:strRef>
          </c:tx>
          <c:spPr>
            <a:ln w="28575" cap="rnd">
              <a:solidFill>
                <a:schemeClr val="accent2"/>
              </a:solidFill>
              <a:round/>
            </a:ln>
            <a:effectLst/>
          </c:spPr>
          <c:marker>
            <c:symbol val="none"/>
          </c:marker>
          <c:dLbls>
            <c:dLbl>
              <c:idx val="4"/>
              <c:layout>
                <c:manualLayout>
                  <c:x val="-1.0989025808251145E-16"/>
                  <c:y val="-3.4427793801912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98-41DF-9E2F-99BA97B2D1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Sheet1!$B$2:$F$2</c:f>
              <c:strCache>
                <c:ptCount val="5"/>
                <c:pt idx="0">
                  <c:v>2021-2022</c:v>
                </c:pt>
                <c:pt idx="1">
                  <c:v>2022-2023</c:v>
                </c:pt>
                <c:pt idx="2">
                  <c:v>2023-2024</c:v>
                </c:pt>
                <c:pt idx="3">
                  <c:v>2024-2025</c:v>
                </c:pt>
                <c:pt idx="4">
                  <c:v>2025-2026</c:v>
                </c:pt>
              </c:strCache>
            </c:strRef>
          </c:cat>
          <c:val>
            <c:numRef>
              <c:f>Sheet1!$B$3:$F$3</c:f>
              <c:numCache>
                <c:formatCode>0%</c:formatCode>
                <c:ptCount val="5"/>
                <c:pt idx="0">
                  <c:v>0.41</c:v>
                </c:pt>
                <c:pt idx="1">
                  <c:v>0.45</c:v>
                </c:pt>
                <c:pt idx="2">
                  <c:v>0.5</c:v>
                </c:pt>
                <c:pt idx="3">
                  <c:v>0.55000000000000004</c:v>
                </c:pt>
                <c:pt idx="4">
                  <c:v>0.6</c:v>
                </c:pt>
              </c:numCache>
            </c:numRef>
          </c:val>
          <c:smooth val="0"/>
          <c:extLst>
            <c:ext xmlns:c16="http://schemas.microsoft.com/office/drawing/2014/chart" uri="{C3380CC4-5D6E-409C-BE32-E72D297353CC}">
              <c16:uniqueId val="{00000001-1D98-41DF-9E2F-99BA97B2D17A}"/>
            </c:ext>
          </c:extLst>
        </c:ser>
        <c:ser>
          <c:idx val="1"/>
          <c:order val="1"/>
          <c:tx>
            <c:strRef>
              <c:f>Sheet1!$A$4</c:f>
              <c:strCache>
                <c:ptCount val="1"/>
                <c:pt idx="0">
                  <c:v>District Progress</c:v>
                </c:pt>
              </c:strCache>
            </c:strRef>
          </c:tx>
          <c:spPr>
            <a:ln w="28575" cap="rnd">
              <a:solidFill>
                <a:srgbClr val="00B0F0"/>
              </a:solidFill>
              <a:round/>
            </a:ln>
            <a:effectLst/>
          </c:spPr>
          <c:marker>
            <c:symbol val="none"/>
          </c:marker>
          <c:dLbls>
            <c:dLbl>
              <c:idx val="0"/>
              <c:layout>
                <c:manualLayout>
                  <c:x val="-9.5979197227052115E-2"/>
                  <c:y val="-1.1475931267304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98-41DF-9E2F-99BA97B2D1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Sheet1!$B$2:$F$2</c:f>
              <c:strCache>
                <c:ptCount val="5"/>
                <c:pt idx="0">
                  <c:v>2021-2022</c:v>
                </c:pt>
                <c:pt idx="1">
                  <c:v>2022-2023</c:v>
                </c:pt>
                <c:pt idx="2">
                  <c:v>2023-2024</c:v>
                </c:pt>
                <c:pt idx="3">
                  <c:v>2024-2025</c:v>
                </c:pt>
                <c:pt idx="4">
                  <c:v>2025-2026</c:v>
                </c:pt>
              </c:strCache>
            </c:strRef>
          </c:cat>
          <c:val>
            <c:numRef>
              <c:f>Sheet1!$B$4:$F$4</c:f>
              <c:numCache>
                <c:formatCode>0%</c:formatCode>
                <c:ptCount val="5"/>
                <c:pt idx="0">
                  <c:v>0.41</c:v>
                </c:pt>
                <c:pt idx="1">
                  <c:v>0.54</c:v>
                </c:pt>
              </c:numCache>
            </c:numRef>
          </c:val>
          <c:smooth val="0"/>
          <c:extLst>
            <c:ext xmlns:c16="http://schemas.microsoft.com/office/drawing/2014/chart" uri="{C3380CC4-5D6E-409C-BE32-E72D297353CC}">
              <c16:uniqueId val="{00000003-1D98-41DF-9E2F-99BA97B2D17A}"/>
            </c:ext>
          </c:extLst>
        </c:ser>
        <c:ser>
          <c:idx val="2"/>
          <c:order val="2"/>
          <c:tx>
            <c:strRef>
              <c:f>Sheet1!$A$5</c:f>
              <c:strCache>
                <c:ptCount val="1"/>
                <c:pt idx="0">
                  <c:v>School A</c:v>
                </c:pt>
              </c:strCache>
            </c:strRef>
          </c:tx>
          <c:spPr>
            <a:ln w="28575" cap="rnd">
              <a:solidFill>
                <a:srgbClr val="FF0000"/>
              </a:solidFill>
              <a:round/>
            </a:ln>
            <a:effectLst/>
          </c:spPr>
          <c:marker>
            <c:symbol val="none"/>
          </c:marker>
          <c:dLbls>
            <c:dLbl>
              <c:idx val="0"/>
              <c:layout>
                <c:manualLayout>
                  <c:x val="-6.6666713864173124E-2"/>
                  <c:y val="-7.0160410025084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98-41DF-9E2F-99BA97B2D17A}"/>
                </c:ext>
              </c:extLst>
            </c:dLbl>
            <c:dLbl>
              <c:idx val="1"/>
              <c:layout>
                <c:manualLayout>
                  <c:x val="-2.7777777777777779E-3"/>
                  <c:y val="1.38888888888888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98-41DF-9E2F-99BA97B2D1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Sheet1!$B$2:$F$2</c:f>
              <c:strCache>
                <c:ptCount val="5"/>
                <c:pt idx="0">
                  <c:v>2021-2022</c:v>
                </c:pt>
                <c:pt idx="1">
                  <c:v>2022-2023</c:v>
                </c:pt>
                <c:pt idx="2">
                  <c:v>2023-2024</c:v>
                </c:pt>
                <c:pt idx="3">
                  <c:v>2024-2025</c:v>
                </c:pt>
                <c:pt idx="4">
                  <c:v>2025-2026</c:v>
                </c:pt>
              </c:strCache>
            </c:strRef>
          </c:cat>
          <c:val>
            <c:numRef>
              <c:f>Sheet1!$B$5:$F$5</c:f>
              <c:numCache>
                <c:formatCode>0%</c:formatCode>
                <c:ptCount val="5"/>
                <c:pt idx="0">
                  <c:v>0.47</c:v>
                </c:pt>
                <c:pt idx="1">
                  <c:v>0.27</c:v>
                </c:pt>
              </c:numCache>
            </c:numRef>
          </c:val>
          <c:smooth val="0"/>
          <c:extLst>
            <c:ext xmlns:c16="http://schemas.microsoft.com/office/drawing/2014/chart" uri="{C3380CC4-5D6E-409C-BE32-E72D297353CC}">
              <c16:uniqueId val="{00000006-1D98-41DF-9E2F-99BA97B2D17A}"/>
            </c:ext>
          </c:extLst>
        </c:ser>
        <c:ser>
          <c:idx val="3"/>
          <c:order val="3"/>
          <c:tx>
            <c:strRef>
              <c:f>Sheet1!$A$6</c:f>
              <c:strCache>
                <c:ptCount val="1"/>
                <c:pt idx="0">
                  <c:v>School B</c:v>
                </c:pt>
              </c:strCache>
            </c:strRef>
          </c:tx>
          <c:spPr>
            <a:ln w="28575" cap="rnd">
              <a:solidFill>
                <a:schemeClr val="accent4"/>
              </a:solidFill>
              <a:round/>
            </a:ln>
            <a:effectLst/>
          </c:spPr>
          <c:marker>
            <c:symbol val="none"/>
          </c:marker>
          <c:dLbls>
            <c:dLbl>
              <c:idx val="0"/>
              <c:layout>
                <c:manualLayout>
                  <c:x val="-5.2777777777777778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98-41DF-9E2F-99BA97B2D17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2021-2022</c:v>
                </c:pt>
                <c:pt idx="1">
                  <c:v>2022-2023</c:v>
                </c:pt>
                <c:pt idx="2">
                  <c:v>2023-2024</c:v>
                </c:pt>
                <c:pt idx="3">
                  <c:v>2024-2025</c:v>
                </c:pt>
                <c:pt idx="4">
                  <c:v>2025-2026</c:v>
                </c:pt>
              </c:strCache>
            </c:strRef>
          </c:cat>
          <c:val>
            <c:numRef>
              <c:f>Sheet1!$B$6:$F$6</c:f>
              <c:numCache>
                <c:formatCode>0%</c:formatCode>
                <c:ptCount val="5"/>
                <c:pt idx="0">
                  <c:v>0.31</c:v>
                </c:pt>
                <c:pt idx="1">
                  <c:v>0.63</c:v>
                </c:pt>
              </c:numCache>
            </c:numRef>
          </c:val>
          <c:smooth val="0"/>
          <c:extLst>
            <c:ext xmlns:c16="http://schemas.microsoft.com/office/drawing/2014/chart" uri="{C3380CC4-5D6E-409C-BE32-E72D297353CC}">
              <c16:uniqueId val="{00000008-1D98-41DF-9E2F-99BA97B2D17A}"/>
            </c:ext>
          </c:extLst>
        </c:ser>
        <c:dLbls>
          <c:showLegendKey val="0"/>
          <c:showVal val="0"/>
          <c:showCatName val="0"/>
          <c:showSerName val="0"/>
          <c:showPercent val="0"/>
          <c:showBubbleSize val="0"/>
        </c:dLbls>
        <c:smooth val="0"/>
        <c:axId val="640225520"/>
        <c:axId val="636288160"/>
      </c:lineChart>
      <c:catAx>
        <c:axId val="64022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36288160"/>
        <c:crosses val="autoZero"/>
        <c:auto val="1"/>
        <c:lblAlgn val="ctr"/>
        <c:lblOffset val="100"/>
        <c:noMultiLvlLbl val="0"/>
      </c:catAx>
      <c:valAx>
        <c:axId val="636288160"/>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4022552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296cd4aec7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296cd4aec7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Hello Everyone, my name is Dr. Jesus Renteria and I am part of the Data Privacy, Analysis and Reporting Branch under ODA. Thank you for having me.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2286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Speaker: Text</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Time: </a:t>
            </a:r>
            <a:r>
              <a:rPr lang="en" dirty="0">
                <a:solidFill>
                  <a:schemeClr val="dk1"/>
                </a:solidFill>
                <a:latin typeface="Poppins"/>
                <a:ea typeface="Poppins"/>
                <a:cs typeface="Poppins"/>
                <a:sym typeface="Poppins"/>
              </a:rPr>
              <a:t>XX minutes</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Purpose:</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Notes: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Facilitator Moves: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p>
        </p:txBody>
      </p:sp>
    </p:spTree>
    <p:extLst>
      <p:ext uri="{BB962C8B-B14F-4D97-AF65-F5344CB8AC3E}">
        <p14:creationId xmlns:p14="http://schemas.microsoft.com/office/powerpoint/2010/main" val="64719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Speaker: Text Add paper Survey</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Time: </a:t>
            </a:r>
            <a:r>
              <a:rPr lang="en" dirty="0">
                <a:solidFill>
                  <a:schemeClr val="dk1"/>
                </a:solidFill>
                <a:latin typeface="Poppins"/>
                <a:ea typeface="Poppins"/>
                <a:cs typeface="Poppins"/>
                <a:sym typeface="Poppins"/>
              </a:rPr>
              <a:t>XX minutes</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Purpose:</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Notes: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Facilitator Moves: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p>
        </p:txBody>
      </p:sp>
    </p:spTree>
    <p:extLst>
      <p:ext uri="{BB962C8B-B14F-4D97-AF65-F5344CB8AC3E}">
        <p14:creationId xmlns:p14="http://schemas.microsoft.com/office/powerpoint/2010/main" val="319056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Speaker: Text</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Time: </a:t>
            </a:r>
            <a:r>
              <a:rPr lang="en" dirty="0">
                <a:solidFill>
                  <a:schemeClr val="dk1"/>
                </a:solidFill>
                <a:latin typeface="Poppins"/>
                <a:ea typeface="Poppins"/>
                <a:cs typeface="Poppins"/>
                <a:sym typeface="Poppins"/>
              </a:rPr>
              <a:t>XX minutes</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Purpose:</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Notes: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Facilitator Moves: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p>
        </p:txBody>
      </p:sp>
    </p:spTree>
    <p:extLst>
      <p:ext uri="{BB962C8B-B14F-4D97-AF65-F5344CB8AC3E}">
        <p14:creationId xmlns:p14="http://schemas.microsoft.com/office/powerpoint/2010/main" val="4012806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Speaker: Text</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Time: </a:t>
            </a:r>
            <a:r>
              <a:rPr lang="en" dirty="0">
                <a:solidFill>
                  <a:schemeClr val="dk1"/>
                </a:solidFill>
                <a:latin typeface="Poppins"/>
                <a:ea typeface="Poppins"/>
                <a:cs typeface="Poppins"/>
                <a:sym typeface="Poppins"/>
              </a:rPr>
              <a:t>XX minutes</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Purpose:</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Notes: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Facilitator Moves: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a:t>
            </a:r>
            <a:endParaRPr dirty="0"/>
          </a:p>
        </p:txBody>
      </p:sp>
    </p:spTree>
    <p:extLst>
      <p:ext uri="{BB962C8B-B14F-4D97-AF65-F5344CB8AC3E}">
        <p14:creationId xmlns:p14="http://schemas.microsoft.com/office/powerpoint/2010/main" val="210724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099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048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726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5932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675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5486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3421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254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85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477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844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7677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4464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559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7760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946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8617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6854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 – Wright Eng Des Mag</a:t>
            </a:r>
          </a:p>
          <a:p>
            <a:r>
              <a:rPr lang="en-US" dirty="0"/>
              <a:t>School B – Verdugo Hills SH</a:t>
            </a:r>
          </a:p>
        </p:txBody>
      </p:sp>
    </p:spTree>
    <p:extLst>
      <p:ext uri="{BB962C8B-B14F-4D97-AF65-F5344CB8AC3E}">
        <p14:creationId xmlns:p14="http://schemas.microsoft.com/office/powerpoint/2010/main" val="1365574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065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357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9980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School A – Roscomare Rd El</a:t>
            </a:r>
          </a:p>
          <a:p>
            <a:r>
              <a:rPr lang="en-US" dirty="0"/>
              <a:t>School B – 6</a:t>
            </a:r>
            <a:r>
              <a:rPr lang="en-US" baseline="30000" dirty="0"/>
              <a:t>th</a:t>
            </a:r>
            <a:r>
              <a:rPr lang="en-US" dirty="0"/>
              <a:t> Ave El</a:t>
            </a:r>
          </a:p>
        </p:txBody>
      </p:sp>
    </p:spTree>
    <p:extLst>
      <p:ext uri="{BB962C8B-B14F-4D97-AF65-F5344CB8AC3E}">
        <p14:creationId xmlns:p14="http://schemas.microsoft.com/office/powerpoint/2010/main" val="2565336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original percentage of 52% reflected only elementary schools, not the entire district, which has since been corrected to reflect the accurate participation of 41% in 21-22. </a:t>
            </a:r>
          </a:p>
        </p:txBody>
      </p:sp>
    </p:spTree>
    <p:extLst>
      <p:ext uri="{BB962C8B-B14F-4D97-AF65-F5344CB8AC3E}">
        <p14:creationId xmlns:p14="http://schemas.microsoft.com/office/powerpoint/2010/main" val="4139366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original percentage of 52% reflected only elementary schools, not the entire district, which has since been corrected to reflect the accurate participation of 41% in 21-22. </a:t>
            </a:r>
          </a:p>
        </p:txBody>
      </p:sp>
    </p:spTree>
    <p:extLst>
      <p:ext uri="{BB962C8B-B14F-4D97-AF65-F5344CB8AC3E}">
        <p14:creationId xmlns:p14="http://schemas.microsoft.com/office/powerpoint/2010/main" val="32940590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53935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985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update I wanted to share is that school experience survey will now be administered in the spring. The tentative date is set for February 12</a:t>
            </a:r>
            <a:r>
              <a:rPr lang="en-US" baseline="30000" dirty="0"/>
              <a:t>th</a:t>
            </a:r>
            <a:r>
              <a:rPr lang="en-US" dirty="0"/>
              <a:t> to March 22</a:t>
            </a:r>
            <a:r>
              <a:rPr lang="en-US" baseline="30000" dirty="0"/>
              <a:t>nd</a:t>
            </a:r>
            <a:r>
              <a:rPr lang="en-US" dirty="0"/>
              <a:t>, 2024. Please help spread the word to your school community members and remember to save the date and prepare accordingly.</a:t>
            </a:r>
          </a:p>
        </p:txBody>
      </p:sp>
    </p:spTree>
    <p:extLst>
      <p:ext uri="{BB962C8B-B14F-4D97-AF65-F5344CB8AC3E}">
        <p14:creationId xmlns:p14="http://schemas.microsoft.com/office/powerpoint/2010/main" val="1906466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766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6742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780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Speaker: Text</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Time: </a:t>
            </a:r>
            <a:r>
              <a:rPr lang="en">
                <a:solidFill>
                  <a:schemeClr val="dk1"/>
                </a:solidFill>
                <a:latin typeface="Poppins"/>
                <a:ea typeface="Poppins"/>
                <a:cs typeface="Poppins"/>
                <a:sym typeface="Poppins"/>
              </a:rPr>
              <a:t>XX minutes</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Purpose:</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Notes: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Facilitator Moves: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a:t>
            </a:r>
            <a:endParaRPr dirty="0"/>
          </a:p>
        </p:txBody>
      </p:sp>
    </p:spTree>
    <p:extLst>
      <p:ext uri="{BB962C8B-B14F-4D97-AF65-F5344CB8AC3E}">
        <p14:creationId xmlns:p14="http://schemas.microsoft.com/office/powerpoint/2010/main" val="139149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448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238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637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provided a variety of different services and support to the district and schools, but one that stands out is our involvement in the School Experience Survey. Our School Experience Survey Team is responsible for distributing, collecting, and analyzing the School experience survey data. We recognize that you and your team members at your school play a vital part in the SES logistics. We would not have the data without your continuous support and dedication to recruit participants. This is why we make great efforts to collaborate with district and school partners by providing them the support, resources, and services they need to help students, parents, and staff participate in the school experience survey. </a:t>
            </a:r>
          </a:p>
        </p:txBody>
      </p:sp>
    </p:spTree>
    <p:extLst>
      <p:ext uri="{BB962C8B-B14F-4D97-AF65-F5344CB8AC3E}">
        <p14:creationId xmlns:p14="http://schemas.microsoft.com/office/powerpoint/2010/main" val="121782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93e18c0cc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93e18c0cc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Speaker: Text</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Time: </a:t>
            </a:r>
            <a:r>
              <a:rPr lang="en">
                <a:solidFill>
                  <a:schemeClr val="dk1"/>
                </a:solidFill>
                <a:latin typeface="Poppins"/>
                <a:ea typeface="Poppins"/>
                <a:cs typeface="Poppins"/>
                <a:sym typeface="Poppins"/>
              </a:rPr>
              <a:t>XX minutes</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Purpose:</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Notes: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Facilitator Moves: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a:t>
            </a:r>
            <a:endParaRPr dirty="0"/>
          </a:p>
        </p:txBody>
      </p:sp>
    </p:spTree>
    <p:extLst>
      <p:ext uri="{BB962C8B-B14F-4D97-AF65-F5344CB8AC3E}">
        <p14:creationId xmlns:p14="http://schemas.microsoft.com/office/powerpoint/2010/main" val="153348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ADC0-F6B8-3C24-C878-EB71EF0437C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3583E02-8902-0BB7-AB1B-BB1AA6A1998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F39E810-A230-7D6A-1875-56FA62FAE0FE}"/>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5" name="Footer Placeholder 4">
            <a:extLst>
              <a:ext uri="{FF2B5EF4-FFF2-40B4-BE49-F238E27FC236}">
                <a16:creationId xmlns:a16="http://schemas.microsoft.com/office/drawing/2014/main" id="{230D79EF-8C2D-01D9-EFAE-5EAA7A47EE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57C07A-FD9D-FC8F-0516-5C5120F47BF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403556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33DAE-7FE5-4828-BD6A-653D2680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1DE23-F623-9223-98B3-07FAB9C880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D48E6-E2B0-1A75-6829-2BF4D4AF4060}"/>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5" name="Footer Placeholder 4">
            <a:extLst>
              <a:ext uri="{FF2B5EF4-FFF2-40B4-BE49-F238E27FC236}">
                <a16:creationId xmlns:a16="http://schemas.microsoft.com/office/drawing/2014/main" id="{D0FBE09F-0169-A311-E9DF-820D8E88AA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2F647C-B512-9F94-016F-DF3C51B5F79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182223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7DC5A-63DC-B472-E261-5ADBDEB438E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58DF57-0FC9-2DA3-8DA0-75413B28F75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9CD98-602C-AB41-D980-31AE0982C4FF}"/>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5" name="Footer Placeholder 4">
            <a:extLst>
              <a:ext uri="{FF2B5EF4-FFF2-40B4-BE49-F238E27FC236}">
                <a16:creationId xmlns:a16="http://schemas.microsoft.com/office/drawing/2014/main" id="{E8ABFAEB-AE03-519D-A5B5-2691B14812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0A137B-3142-2571-053C-3C9A092A9EBC}"/>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7930078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ue Spotlight w/ Light Dots 2">
  <p:cSld name="Blue Spotlight w/ Light Dots 2">
    <p:spTree>
      <p:nvGrpSpPr>
        <p:cNvPr id="1" name="Shape 93"/>
        <p:cNvGrpSpPr/>
        <p:nvPr/>
      </p:nvGrpSpPr>
      <p:grpSpPr>
        <a:xfrm>
          <a:off x="0" y="0"/>
          <a:ext cx="0" cy="0"/>
          <a:chOff x="0" y="0"/>
          <a:chExt cx="0" cy="0"/>
        </a:xfrm>
      </p:grpSpPr>
      <p:sp>
        <p:nvSpPr>
          <p:cNvPr id="121" name="Google Shape;121;g2296cd4aec7_0_670"/>
          <p:cNvSpPr txBox="1">
            <a:spLocks noGrp="1"/>
          </p:cNvSpPr>
          <p:nvPr>
            <p:ph type="sldNum" idx="12"/>
          </p:nvPr>
        </p:nvSpPr>
        <p:spPr>
          <a:xfrm>
            <a:off x="8777250" y="4739425"/>
            <a:ext cx="366900" cy="393600"/>
          </a:xfrm>
          <a:prstGeom prst="rect">
            <a:avLst/>
          </a:prstGeom>
        </p:spPr>
        <p:txBody>
          <a:bodyPr spcFirstLastPara="1" wrap="square" lIns="91425" tIns="91425" rIns="91425" bIns="91425" anchor="ctr" anchorCtr="0">
            <a:noAutofit/>
          </a:bodyPr>
          <a:lstStyle>
            <a:lvl1pPr lvl="0" algn="ctr" rtl="0">
              <a:buNone/>
              <a:defRPr>
                <a:latin typeface="Poppins"/>
                <a:ea typeface="Poppins"/>
                <a:cs typeface="Poppins"/>
                <a:sym typeface="Poppins"/>
              </a:defRPr>
            </a:lvl1pPr>
            <a:lvl2pPr lvl="1" algn="ctr" rtl="0">
              <a:buNone/>
              <a:defRPr>
                <a:latin typeface="Poppins"/>
                <a:ea typeface="Poppins"/>
                <a:cs typeface="Poppins"/>
                <a:sym typeface="Poppins"/>
              </a:defRPr>
            </a:lvl2pPr>
            <a:lvl3pPr lvl="2" algn="ctr" rtl="0">
              <a:buNone/>
              <a:defRPr>
                <a:latin typeface="Poppins"/>
                <a:ea typeface="Poppins"/>
                <a:cs typeface="Poppins"/>
                <a:sym typeface="Poppins"/>
              </a:defRPr>
            </a:lvl3pPr>
            <a:lvl4pPr lvl="3" algn="ctr" rtl="0">
              <a:buNone/>
              <a:defRPr>
                <a:latin typeface="Poppins"/>
                <a:ea typeface="Poppins"/>
                <a:cs typeface="Poppins"/>
                <a:sym typeface="Poppins"/>
              </a:defRPr>
            </a:lvl4pPr>
            <a:lvl5pPr lvl="4" algn="ctr" rtl="0">
              <a:buNone/>
              <a:defRPr>
                <a:latin typeface="Poppins"/>
                <a:ea typeface="Poppins"/>
                <a:cs typeface="Poppins"/>
                <a:sym typeface="Poppins"/>
              </a:defRPr>
            </a:lvl5pPr>
            <a:lvl6pPr lvl="5" algn="ctr" rtl="0">
              <a:buNone/>
              <a:defRPr>
                <a:latin typeface="Poppins"/>
                <a:ea typeface="Poppins"/>
                <a:cs typeface="Poppins"/>
                <a:sym typeface="Poppins"/>
              </a:defRPr>
            </a:lvl6pPr>
            <a:lvl7pPr lvl="6" algn="ctr" rtl="0">
              <a:buNone/>
              <a:defRPr>
                <a:latin typeface="Poppins"/>
                <a:ea typeface="Poppins"/>
                <a:cs typeface="Poppins"/>
                <a:sym typeface="Poppins"/>
              </a:defRPr>
            </a:lvl7pPr>
            <a:lvl8pPr lvl="7" algn="ctr" rtl="0">
              <a:buNone/>
              <a:defRPr>
                <a:latin typeface="Poppins"/>
                <a:ea typeface="Poppins"/>
                <a:cs typeface="Poppins"/>
                <a:sym typeface="Poppins"/>
              </a:defRPr>
            </a:lvl8pPr>
            <a:lvl9pPr lvl="8" algn="ctr" rtl="0">
              <a:buNone/>
              <a:defRPr>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867594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 - Single Light Blue 1">
  <p:cSld name="01 - Single Light Blue 1">
    <p:spTree>
      <p:nvGrpSpPr>
        <p:cNvPr id="1" name="Shape 41"/>
        <p:cNvGrpSpPr/>
        <p:nvPr/>
      </p:nvGrpSpPr>
      <p:grpSpPr>
        <a:xfrm>
          <a:off x="0" y="0"/>
          <a:ext cx="0" cy="0"/>
          <a:chOff x="0" y="0"/>
          <a:chExt cx="0" cy="0"/>
        </a:xfrm>
      </p:grpSpPr>
      <p:sp>
        <p:nvSpPr>
          <p:cNvPr id="43" name="Google Shape;43;g2293e18c0cc_0_459"/>
          <p:cNvSpPr txBox="1">
            <a:spLocks noGrp="1"/>
          </p:cNvSpPr>
          <p:nvPr>
            <p:ph type="sldNum" idx="12"/>
          </p:nvPr>
        </p:nvSpPr>
        <p:spPr>
          <a:xfrm>
            <a:off x="8777250" y="4739425"/>
            <a:ext cx="366900" cy="393600"/>
          </a:xfrm>
          <a:prstGeom prst="rect">
            <a:avLst/>
          </a:prstGeom>
        </p:spPr>
        <p:txBody>
          <a:bodyPr spcFirstLastPara="1" wrap="square" lIns="91425" tIns="91425" rIns="91425" bIns="91425" anchor="ctr" anchorCtr="0">
            <a:noAutofit/>
          </a:bodyPr>
          <a:lstStyle>
            <a:lvl1pPr lvl="0" algn="ctr" rtl="0">
              <a:buNone/>
              <a:defRPr>
                <a:latin typeface="Poppins"/>
                <a:ea typeface="Poppins"/>
                <a:cs typeface="Poppins"/>
                <a:sym typeface="Poppins"/>
              </a:defRPr>
            </a:lvl1pPr>
            <a:lvl2pPr lvl="1" algn="ctr" rtl="0">
              <a:buNone/>
              <a:defRPr>
                <a:latin typeface="Poppins"/>
                <a:ea typeface="Poppins"/>
                <a:cs typeface="Poppins"/>
                <a:sym typeface="Poppins"/>
              </a:defRPr>
            </a:lvl2pPr>
            <a:lvl3pPr lvl="2" algn="ctr" rtl="0">
              <a:buNone/>
              <a:defRPr>
                <a:latin typeface="Poppins"/>
                <a:ea typeface="Poppins"/>
                <a:cs typeface="Poppins"/>
                <a:sym typeface="Poppins"/>
              </a:defRPr>
            </a:lvl3pPr>
            <a:lvl4pPr lvl="3" algn="ctr" rtl="0">
              <a:buNone/>
              <a:defRPr>
                <a:latin typeface="Poppins"/>
                <a:ea typeface="Poppins"/>
                <a:cs typeface="Poppins"/>
                <a:sym typeface="Poppins"/>
              </a:defRPr>
            </a:lvl4pPr>
            <a:lvl5pPr lvl="4" algn="ctr" rtl="0">
              <a:buNone/>
              <a:defRPr>
                <a:latin typeface="Poppins"/>
                <a:ea typeface="Poppins"/>
                <a:cs typeface="Poppins"/>
                <a:sym typeface="Poppins"/>
              </a:defRPr>
            </a:lvl5pPr>
            <a:lvl6pPr lvl="5" algn="ctr" rtl="0">
              <a:buNone/>
              <a:defRPr>
                <a:latin typeface="Poppins"/>
                <a:ea typeface="Poppins"/>
                <a:cs typeface="Poppins"/>
                <a:sym typeface="Poppins"/>
              </a:defRPr>
            </a:lvl6pPr>
            <a:lvl7pPr lvl="6" algn="ctr" rtl="0">
              <a:buNone/>
              <a:defRPr>
                <a:latin typeface="Poppins"/>
                <a:ea typeface="Poppins"/>
                <a:cs typeface="Poppins"/>
                <a:sym typeface="Poppins"/>
              </a:defRPr>
            </a:lvl7pPr>
            <a:lvl8pPr lvl="7" algn="ctr" rtl="0">
              <a:buNone/>
              <a:defRPr>
                <a:latin typeface="Poppins"/>
                <a:ea typeface="Poppins"/>
                <a:cs typeface="Poppins"/>
                <a:sym typeface="Poppins"/>
              </a:defRPr>
            </a:lvl8pPr>
            <a:lvl9pPr lvl="8" algn="ctr" rtl="0">
              <a:buNone/>
              <a:defRPr>
                <a:latin typeface="Poppins"/>
                <a:ea typeface="Poppins"/>
                <a:cs typeface="Poppins"/>
                <a:sym typeface="Poppins"/>
              </a:defRPr>
            </a:lvl9pPr>
          </a:lstStyle>
          <a:p>
            <a:pPr marL="0" lvl="0" indent="0" algn="ctr" rtl="0">
              <a:spcBef>
                <a:spcPts val="0"/>
              </a:spcBef>
              <a:spcAft>
                <a:spcPts val="0"/>
              </a:spcAft>
              <a:buNone/>
            </a:pPr>
            <a:fld id="{00000000-1234-1234-1234-123412341234}" type="slidenum">
              <a:rPr lang="en"/>
              <a:t>‹#›</a:t>
            </a:fld>
            <a:endParaRPr dirty="0"/>
          </a:p>
        </p:txBody>
      </p:sp>
      <p:sp>
        <p:nvSpPr>
          <p:cNvPr id="45" name="Google Shape;45;g2293e18c0cc_0_459"/>
          <p:cNvSpPr txBox="1">
            <a:spLocks noGrp="1"/>
          </p:cNvSpPr>
          <p:nvPr>
            <p:ph type="title"/>
          </p:nvPr>
        </p:nvSpPr>
        <p:spPr>
          <a:xfrm>
            <a:off x="41375" y="150"/>
            <a:ext cx="9038700" cy="773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1pPr>
            <a:lvl2pPr lvl="1"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2pPr>
            <a:lvl3pPr lvl="2"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3pPr>
            <a:lvl4pPr lvl="3"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4pPr>
            <a:lvl5pPr lvl="4"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5pPr>
            <a:lvl6pPr lvl="5"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6pPr>
            <a:lvl7pPr lvl="6"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7pPr>
            <a:lvl8pPr lvl="7"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8pPr>
            <a:lvl9pPr lvl="8" rtl="0">
              <a:spcBef>
                <a:spcPts val="0"/>
              </a:spcBef>
              <a:spcAft>
                <a:spcPts val="0"/>
              </a:spcAft>
              <a:buClr>
                <a:srgbClr val="FFFFFF"/>
              </a:buClr>
              <a:buSzPts val="3200"/>
              <a:buFont typeface="Poppins"/>
              <a:buNone/>
              <a:defRPr sz="3200" b="1">
                <a:solidFill>
                  <a:srgbClr val="FFFFFF"/>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29751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0D471-A405-5C3F-225D-66EB23D575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32BC5-C8A9-403E-3B25-4A86E5AE4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B3947-75EC-0056-5F32-132AB5E65E02}"/>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5" name="Footer Placeholder 4">
            <a:extLst>
              <a:ext uri="{FF2B5EF4-FFF2-40B4-BE49-F238E27FC236}">
                <a16:creationId xmlns:a16="http://schemas.microsoft.com/office/drawing/2014/main" id="{ECB24CBE-FC18-488A-BB5B-7F104E225C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CE17FD-E6E9-0168-234D-CC97FE87E75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6666442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9691-ACFE-1796-89B4-46A11EFE9A7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F7679B-DBE7-4E08-90BF-3094DF5ADBA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163C22-69A1-A089-AC89-B4896357AC59}"/>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5" name="Footer Placeholder 4">
            <a:extLst>
              <a:ext uri="{FF2B5EF4-FFF2-40B4-BE49-F238E27FC236}">
                <a16:creationId xmlns:a16="http://schemas.microsoft.com/office/drawing/2014/main" id="{8BFE758C-0FDE-A3C9-27DF-BE71DE9D54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2F7A02-616F-B057-9824-0D9B74ED1BD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85055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3495-1EFE-24FB-BE43-1D5CCE3FD2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67E654-E847-B3AF-9117-636C84F9E44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3D3627-8BC2-BDB7-A541-EC6B406460E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712F85-E3A2-AF55-A248-F78EC2732411}"/>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6" name="Footer Placeholder 5">
            <a:extLst>
              <a:ext uri="{FF2B5EF4-FFF2-40B4-BE49-F238E27FC236}">
                <a16:creationId xmlns:a16="http://schemas.microsoft.com/office/drawing/2014/main" id="{BC44C478-10A4-5726-342F-83DF40278F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8A0623-5FC0-4EA9-4690-10FEF23F593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733280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D7C3-F836-0F5C-DBB8-CD0D906AADC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8AEA68-6D2B-7F76-33BD-C61ECD8F275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106126B-0080-4881-A91D-ED04EC5995FB}"/>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6FA47-577F-C109-208A-708D92347D4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24FD326-A59A-891F-F3E3-C6864D3CF08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A46F01-7B12-8567-4EE2-1AA23149B5A5}"/>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8" name="Footer Placeholder 7">
            <a:extLst>
              <a:ext uri="{FF2B5EF4-FFF2-40B4-BE49-F238E27FC236}">
                <a16:creationId xmlns:a16="http://schemas.microsoft.com/office/drawing/2014/main" id="{B97E601F-22F0-E57D-069E-468282A143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15A95E0-67FE-4CCF-9A47-55F9A8DF534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367327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815C-6729-48D6-A43B-1125CC740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D7539D-AF71-8901-45A8-77B1F3488F78}"/>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4" name="Footer Placeholder 3">
            <a:extLst>
              <a:ext uri="{FF2B5EF4-FFF2-40B4-BE49-F238E27FC236}">
                <a16:creationId xmlns:a16="http://schemas.microsoft.com/office/drawing/2014/main" id="{918A6D93-BF7E-7C0F-4A5D-955E625FDC6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3DA3A86-0A04-9204-D2DA-2C29DD1BB8D0}"/>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136054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76038C-7903-6C52-1166-2706A054644F}"/>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3" name="Footer Placeholder 2">
            <a:extLst>
              <a:ext uri="{FF2B5EF4-FFF2-40B4-BE49-F238E27FC236}">
                <a16:creationId xmlns:a16="http://schemas.microsoft.com/office/drawing/2014/main" id="{87C9A87F-A86E-5B77-DE34-D5857EF37C4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C58221D-39B8-8DAD-D82D-065466194FC2}"/>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141560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E6F3-A506-5210-E19D-E8CD02D7AB0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56EB445-8D9A-1A18-F68C-9831AE6DA7D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A6B95A-583C-D794-3BE0-24F37AFD8B5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9E16FD-8669-8672-B127-DFBFC707AF6D}"/>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6" name="Footer Placeholder 5">
            <a:extLst>
              <a:ext uri="{FF2B5EF4-FFF2-40B4-BE49-F238E27FC236}">
                <a16:creationId xmlns:a16="http://schemas.microsoft.com/office/drawing/2014/main" id="{1DF2ED3C-9F76-6272-C93E-D4DD6214DC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15D7AF-84A0-36EE-AE6A-E427FDAB2A0A}"/>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102549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9329-8E2A-C870-6A84-ABF4DEFA4A0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92E5CF3-D0B7-610F-DE0C-87C98509D6F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5C065C5-8E0F-CE23-787E-950FFC0C27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9CA151-AE5A-4D68-9285-72A25B050D97}"/>
              </a:ext>
            </a:extLst>
          </p:cNvPr>
          <p:cNvSpPr>
            <a:spLocks noGrp="1"/>
          </p:cNvSpPr>
          <p:nvPr>
            <p:ph type="dt" sz="half" idx="10"/>
          </p:nvPr>
        </p:nvSpPr>
        <p:spPr/>
        <p:txBody>
          <a:bodyPr/>
          <a:lstStyle/>
          <a:p>
            <a:fld id="{216E007F-6E6B-444C-9EEB-78F27122B22B}" type="datetimeFigureOut">
              <a:rPr lang="en-US" smtClean="0"/>
              <a:t>1/11/2024</a:t>
            </a:fld>
            <a:endParaRPr lang="en-US" dirty="0"/>
          </a:p>
        </p:txBody>
      </p:sp>
      <p:sp>
        <p:nvSpPr>
          <p:cNvPr id="6" name="Footer Placeholder 5">
            <a:extLst>
              <a:ext uri="{FF2B5EF4-FFF2-40B4-BE49-F238E27FC236}">
                <a16:creationId xmlns:a16="http://schemas.microsoft.com/office/drawing/2014/main" id="{D1333B41-5218-5F8E-8F2A-A0005190C0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6403B2-167D-888A-57BA-607AD0B730F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081118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486EA"/>
            </a:gs>
            <a:gs pos="37000">
              <a:srgbClr val="024DA9"/>
            </a:gs>
            <a:gs pos="100000">
              <a:srgbClr val="00237A"/>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88DC58-E9E1-7D24-7891-3C95BBAC6E5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4FED-9D80-A53F-0B2C-22593A3E27E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2A475-B621-7878-B702-F8AA557014B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16E007F-6E6B-444C-9EEB-78F27122B22B}" type="datetimeFigureOut">
              <a:rPr lang="en-US" smtClean="0"/>
              <a:t>1/11/2024</a:t>
            </a:fld>
            <a:endParaRPr lang="en-US" dirty="0"/>
          </a:p>
        </p:txBody>
      </p:sp>
      <p:sp>
        <p:nvSpPr>
          <p:cNvPr id="5" name="Footer Placeholder 4">
            <a:extLst>
              <a:ext uri="{FF2B5EF4-FFF2-40B4-BE49-F238E27FC236}">
                <a16:creationId xmlns:a16="http://schemas.microsoft.com/office/drawing/2014/main" id="{834C0DC4-6963-B3E5-28AD-988F2DD0C96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F9C8AC6-E627-82A2-5D6B-1D4C784D57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ct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229753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spd="med">
    <p:fade/>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lausd.org/Page/8397"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svgsilh.com/image/3286948.html"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usd.org/Page/19462"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lausd.org/Page/19462"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www.lausd.org/Page/19462"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lausd.org/Page/19073"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www.lausd.org/Page/19470"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ausd.org/Page/19470"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ausd.org/Page/19470"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82" name="Google Shape;282;g2296cd4aec7_0_69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a:t>
            </a:fld>
            <a:endParaRPr dirty="0"/>
          </a:p>
        </p:txBody>
      </p:sp>
      <p:pic>
        <p:nvPicPr>
          <p:cNvPr id="3" name="Picture 2" descr="A red and black text&#10;&#10;Description automatically generated">
            <a:extLst>
              <a:ext uri="{FF2B5EF4-FFF2-40B4-BE49-F238E27FC236}">
                <a16:creationId xmlns:a16="http://schemas.microsoft.com/office/drawing/2014/main" id="{68DE23CB-0AC6-B4C8-80D8-C5018426F2CB}"/>
              </a:ext>
            </a:extLst>
          </p:cNvPr>
          <p:cNvPicPr>
            <a:picLocks noChangeAspect="1"/>
          </p:cNvPicPr>
          <p:nvPr/>
        </p:nvPicPr>
        <p:blipFill>
          <a:blip r:embed="rId3"/>
          <a:stretch>
            <a:fillRect/>
          </a:stretch>
        </p:blipFill>
        <p:spPr>
          <a:xfrm>
            <a:off x="6353150" y="4592272"/>
            <a:ext cx="2475165" cy="540753"/>
          </a:xfrm>
          <a:prstGeom prst="rect">
            <a:avLst/>
          </a:prstGeom>
        </p:spPr>
      </p:pic>
      <p:sp>
        <p:nvSpPr>
          <p:cNvPr id="2" name="Google Shape;276;g2296cd4aec7_0_698">
            <a:extLst>
              <a:ext uri="{FF2B5EF4-FFF2-40B4-BE49-F238E27FC236}">
                <a16:creationId xmlns:a16="http://schemas.microsoft.com/office/drawing/2014/main" id="{F60517B8-3E30-CC7F-DCDB-175F44D6C689}"/>
              </a:ext>
            </a:extLst>
          </p:cNvPr>
          <p:cNvSpPr txBox="1"/>
          <p:nvPr/>
        </p:nvSpPr>
        <p:spPr>
          <a:xfrm>
            <a:off x="212270" y="2375808"/>
            <a:ext cx="6225172" cy="1003631"/>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0"/>
              </a:spcBef>
              <a:spcAft>
                <a:spcPts val="0"/>
              </a:spcAft>
              <a:buNone/>
            </a:pPr>
            <a:r>
              <a:rPr lang="en-US" sz="2000" b="1" dirty="0">
                <a:solidFill>
                  <a:schemeClr val="lt1"/>
                </a:solidFill>
                <a:latin typeface="Poppins" panose="00000500000000000000" pitchFamily="2" charset="0"/>
                <a:ea typeface="Lato"/>
                <a:cs typeface="Poppins" panose="00000500000000000000" pitchFamily="2" charset="0"/>
                <a:sym typeface="Lato"/>
              </a:rPr>
              <a:t>Dr. Jesus Renteria</a:t>
            </a:r>
          </a:p>
          <a:p>
            <a:pPr marL="0" lvl="0" indent="0" algn="l" rtl="0">
              <a:lnSpc>
                <a:spcPct val="75000"/>
              </a:lnSpc>
              <a:spcBef>
                <a:spcPts val="0"/>
              </a:spcBef>
              <a:spcAft>
                <a:spcPts val="0"/>
              </a:spcAft>
              <a:buNone/>
            </a:pPr>
            <a:endParaRPr lang="en-US" sz="500" b="1" i="1" dirty="0">
              <a:solidFill>
                <a:schemeClr val="lt1"/>
              </a:solidFill>
              <a:latin typeface="Poppins" panose="00000500000000000000" pitchFamily="2" charset="0"/>
              <a:ea typeface="Lato"/>
              <a:cs typeface="Poppins" panose="00000500000000000000" pitchFamily="2" charset="0"/>
              <a:sym typeface="Lato"/>
            </a:endParaRPr>
          </a:p>
          <a:p>
            <a:pPr marL="0" lvl="0" indent="0" algn="l" rtl="0">
              <a:lnSpc>
                <a:spcPct val="75000"/>
              </a:lnSpc>
              <a:spcBef>
                <a:spcPts val="0"/>
              </a:spcBef>
              <a:spcAft>
                <a:spcPts val="0"/>
              </a:spcAft>
              <a:buNone/>
            </a:pPr>
            <a:r>
              <a:rPr lang="en-US" b="1" i="1" dirty="0">
                <a:solidFill>
                  <a:schemeClr val="lt1"/>
                </a:solidFill>
                <a:latin typeface="Poppins" panose="00000500000000000000" pitchFamily="2" charset="0"/>
                <a:ea typeface="Lato"/>
                <a:cs typeface="Poppins" panose="00000500000000000000" pitchFamily="2" charset="0"/>
                <a:sym typeface="Lato"/>
              </a:rPr>
              <a:t>Coordinator of Policy, Research, and Development</a:t>
            </a:r>
          </a:p>
          <a:p>
            <a:pPr marL="0" lvl="0" indent="0" algn="l" rtl="0">
              <a:lnSpc>
                <a:spcPct val="75000"/>
              </a:lnSpc>
              <a:spcBef>
                <a:spcPts val="0"/>
              </a:spcBef>
              <a:spcAft>
                <a:spcPts val="0"/>
              </a:spcAft>
              <a:buNone/>
            </a:pPr>
            <a:endParaRPr lang="en-US" sz="2000" b="1" i="1" dirty="0">
              <a:solidFill>
                <a:schemeClr val="lt1"/>
              </a:solidFill>
              <a:latin typeface="Poppins" panose="00000500000000000000" pitchFamily="2" charset="0"/>
              <a:ea typeface="Lato"/>
              <a:cs typeface="Poppins" panose="00000500000000000000" pitchFamily="2" charset="0"/>
              <a:sym typeface="Lato"/>
            </a:endParaRPr>
          </a:p>
          <a:p>
            <a:pPr marL="0" lvl="0" indent="0" algn="l" rtl="0">
              <a:lnSpc>
                <a:spcPct val="75000"/>
              </a:lnSpc>
              <a:spcBef>
                <a:spcPts val="0"/>
              </a:spcBef>
              <a:spcAft>
                <a:spcPts val="0"/>
              </a:spcAft>
              <a:buNone/>
            </a:pPr>
            <a:endParaRPr lang="en-US" sz="2000" b="1" i="1" dirty="0">
              <a:solidFill>
                <a:schemeClr val="lt1"/>
              </a:solidFill>
              <a:latin typeface="Poppins" panose="00000500000000000000" pitchFamily="2" charset="0"/>
              <a:ea typeface="Lato"/>
              <a:cs typeface="Poppins" panose="00000500000000000000" pitchFamily="2" charset="0"/>
              <a:sym typeface="Lato"/>
            </a:endParaRPr>
          </a:p>
          <a:p>
            <a:pPr>
              <a:lnSpc>
                <a:spcPct val="75000"/>
              </a:lnSpc>
            </a:pPr>
            <a:r>
              <a:rPr lang="en-US" sz="1600" b="1" dirty="0">
                <a:solidFill>
                  <a:schemeClr val="lt1"/>
                </a:solidFill>
                <a:latin typeface="Poppins" panose="00000500000000000000" pitchFamily="2" charset="0"/>
                <a:ea typeface="Lato"/>
                <a:cs typeface="Poppins" panose="00000500000000000000" pitchFamily="2" charset="0"/>
                <a:sym typeface="Lato"/>
              </a:rPr>
              <a:t>Data Privacy, Analysis and Reporting (DPAR)</a:t>
            </a:r>
          </a:p>
          <a:p>
            <a:pPr>
              <a:lnSpc>
                <a:spcPct val="75000"/>
              </a:lnSpc>
            </a:pPr>
            <a:endParaRPr lang="en-US" sz="500" b="1" dirty="0">
              <a:solidFill>
                <a:schemeClr val="lt1"/>
              </a:solidFill>
              <a:latin typeface="Poppins" panose="00000500000000000000" pitchFamily="2" charset="0"/>
              <a:ea typeface="Lato"/>
              <a:cs typeface="Poppins" panose="00000500000000000000" pitchFamily="2" charset="0"/>
              <a:sym typeface="Lato"/>
            </a:endParaRPr>
          </a:p>
          <a:p>
            <a:pPr>
              <a:lnSpc>
                <a:spcPct val="75000"/>
              </a:lnSpc>
            </a:pPr>
            <a:r>
              <a:rPr lang="en-US" sz="1600" b="1" dirty="0">
                <a:solidFill>
                  <a:schemeClr val="lt1"/>
                </a:solidFill>
                <a:latin typeface="Poppins" panose="00000500000000000000" pitchFamily="2" charset="0"/>
                <a:ea typeface="Lato"/>
                <a:cs typeface="Poppins" panose="00000500000000000000" pitchFamily="2" charset="0"/>
                <a:sym typeface="Lato"/>
              </a:rPr>
              <a:t>Office of Data and Accountability (ODA)</a:t>
            </a:r>
          </a:p>
          <a:p>
            <a:pPr marL="0" lvl="0" indent="0" algn="l" rtl="0">
              <a:lnSpc>
                <a:spcPct val="75000"/>
              </a:lnSpc>
              <a:spcBef>
                <a:spcPts val="0"/>
              </a:spcBef>
              <a:spcAft>
                <a:spcPts val="0"/>
              </a:spcAft>
              <a:buNone/>
            </a:pPr>
            <a:endParaRPr sz="2000" b="1" dirty="0">
              <a:solidFill>
                <a:schemeClr val="lt1"/>
              </a:solidFill>
              <a:latin typeface="Lato"/>
              <a:ea typeface="Lato"/>
              <a:cs typeface="Lato"/>
              <a:sym typeface="Lato"/>
            </a:endParaRPr>
          </a:p>
          <a:p>
            <a:pPr marL="0" lvl="0" indent="0" algn="l" rtl="0">
              <a:lnSpc>
                <a:spcPct val="75000"/>
              </a:lnSpc>
              <a:spcBef>
                <a:spcPts val="1000"/>
              </a:spcBef>
              <a:spcAft>
                <a:spcPts val="0"/>
              </a:spcAft>
              <a:buNone/>
            </a:pPr>
            <a:r>
              <a:rPr lang="en" sz="1000" dirty="0">
                <a:solidFill>
                  <a:srgbClr val="F1C232"/>
                </a:solidFill>
                <a:latin typeface="Poppins Light"/>
                <a:ea typeface="Poppins Light"/>
                <a:cs typeface="Poppins Light"/>
                <a:sym typeface="Poppins Light"/>
              </a:rPr>
              <a:t> </a:t>
            </a:r>
            <a:endParaRPr sz="5000" b="1" dirty="0">
              <a:solidFill>
                <a:srgbClr val="F1C232"/>
              </a:solidFill>
              <a:latin typeface="Lato"/>
              <a:ea typeface="Lato"/>
              <a:cs typeface="Lato"/>
              <a:sym typeface="Lato"/>
            </a:endParaRPr>
          </a:p>
        </p:txBody>
      </p:sp>
      <p:pic>
        <p:nvPicPr>
          <p:cNvPr id="11" name="Picture 10">
            <a:extLst>
              <a:ext uri="{FF2B5EF4-FFF2-40B4-BE49-F238E27FC236}">
                <a16:creationId xmlns:a16="http://schemas.microsoft.com/office/drawing/2014/main" id="{9D4FF69C-6B73-09B0-E8AB-9EBFD30F78D0}"/>
              </a:ext>
            </a:extLst>
          </p:cNvPr>
          <p:cNvPicPr>
            <a:picLocks noChangeAspect="1"/>
          </p:cNvPicPr>
          <p:nvPr/>
        </p:nvPicPr>
        <p:blipFill>
          <a:blip r:embed="rId4"/>
          <a:stretch>
            <a:fillRect/>
          </a:stretch>
        </p:blipFill>
        <p:spPr>
          <a:xfrm>
            <a:off x="0" y="0"/>
            <a:ext cx="9144000" cy="15851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Agenda</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298355" y="1964944"/>
            <a:ext cx="7818424" cy="2295115"/>
          </a:xfrm>
          <a:prstGeom prst="rect">
            <a:avLst/>
          </a:prstGeom>
          <a:noFill/>
        </p:spPr>
        <p:txBody>
          <a:bodyPr wrap="square">
            <a:spAutoFit/>
          </a:bodyPr>
          <a:lstStyle/>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DPAR team and services</a:t>
            </a:r>
          </a:p>
          <a:p>
            <a:pPr marL="342900" lvl="0" indent="-342900" algn="l" rtl="0">
              <a:lnSpc>
                <a:spcPct val="75000"/>
              </a:lnSpc>
              <a:spcBef>
                <a:spcPts val="0"/>
              </a:spcBef>
              <a:spcAft>
                <a:spcPts val="0"/>
              </a:spcAft>
              <a:buClr>
                <a:schemeClr val="bg1"/>
              </a:buClr>
              <a:buAutoNum type="arabicParenR"/>
            </a:pP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lt1"/>
                </a:solidFill>
                <a:latin typeface="Poppins" panose="00000500000000000000" pitchFamily="2" charset="0"/>
                <a:ea typeface="Lato"/>
                <a:cs typeface="Poppins" panose="00000500000000000000" pitchFamily="2" charset="0"/>
                <a:sym typeface="Lato"/>
              </a:rPr>
              <a:t>Overview of the New School Experience Survey Webpage</a:t>
            </a:r>
          </a:p>
          <a:p>
            <a:pPr marL="342900" lvl="0" indent="-342900" algn="l" rtl="0">
              <a:lnSpc>
                <a:spcPct val="75000"/>
              </a:lnSpc>
              <a:spcBef>
                <a:spcPts val="0"/>
              </a:spcBef>
              <a:spcAft>
                <a:spcPts val="0"/>
              </a:spcAft>
              <a:buClr>
                <a:schemeClr val="bg1"/>
              </a:buClr>
              <a:buAutoNum type="arabicParenR"/>
            </a:pPr>
            <a:endParaRPr lang="en-US" b="1" dirty="0">
              <a:solidFill>
                <a:schemeClr val="bg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SES Results – Overview and Walkthrough</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indent="-342900">
              <a:lnSpc>
                <a:spcPct val="75000"/>
              </a:lnSpc>
              <a:buClr>
                <a:schemeClr val="bg1"/>
              </a:buClr>
              <a:buFontTx/>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LAUSD 2026 Strategic Goals</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Strategies and tools to help meet our goals</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178837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7" name="Rectangle 6">
            <a:extLst>
              <a:ext uri="{FF2B5EF4-FFF2-40B4-BE49-F238E27FC236}">
                <a16:creationId xmlns:a16="http://schemas.microsoft.com/office/drawing/2014/main" id="{682B1279-785C-0468-ECD6-75AC7DFEB69E}"/>
              </a:ext>
            </a:extLst>
          </p:cNvPr>
          <p:cNvSpPr/>
          <p:nvPr/>
        </p:nvSpPr>
        <p:spPr>
          <a:xfrm>
            <a:off x="0" y="0"/>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Google Shape;392;g2293e18c0cc_0_79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dirty="0"/>
          </a:p>
        </p:txBody>
      </p:sp>
      <p:sp>
        <p:nvSpPr>
          <p:cNvPr id="393" name="Google Shape;393;g2293e18c0cc_0_791"/>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b="1" dirty="0">
                <a:solidFill>
                  <a:schemeClr val="lt1"/>
                </a:solidFill>
                <a:latin typeface="Lato"/>
                <a:ea typeface="Lato"/>
                <a:cs typeface="Lato"/>
                <a:sym typeface="Lato"/>
              </a:rPr>
              <a:t>School Experience Survey Team</a:t>
            </a:r>
            <a:endParaRPr dirty="0"/>
          </a:p>
        </p:txBody>
      </p:sp>
      <p:sp>
        <p:nvSpPr>
          <p:cNvPr id="2" name="Google Shape;276;g2296cd4aec7_0_698">
            <a:extLst>
              <a:ext uri="{FF2B5EF4-FFF2-40B4-BE49-F238E27FC236}">
                <a16:creationId xmlns:a16="http://schemas.microsoft.com/office/drawing/2014/main" id="{A1EB8BEA-126C-2AC8-B377-ED83550F379D}"/>
              </a:ext>
            </a:extLst>
          </p:cNvPr>
          <p:cNvSpPr txBox="1"/>
          <p:nvPr/>
        </p:nvSpPr>
        <p:spPr>
          <a:xfrm>
            <a:off x="0" y="1216448"/>
            <a:ext cx="7827741" cy="65261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1000"/>
              </a:spcBef>
              <a:spcAft>
                <a:spcPts val="0"/>
              </a:spcAft>
              <a:buNone/>
            </a:pPr>
            <a:r>
              <a:rPr lang="en" sz="1000" dirty="0">
                <a:solidFill>
                  <a:srgbClr val="F1C232"/>
                </a:solidFill>
                <a:latin typeface="Poppins Light"/>
                <a:ea typeface="Poppins Light"/>
                <a:cs typeface="Poppins Light"/>
                <a:sym typeface="Poppins Light"/>
              </a:rPr>
              <a:t> </a:t>
            </a:r>
            <a:endParaRPr sz="5000" b="1" dirty="0">
              <a:solidFill>
                <a:srgbClr val="F1C232"/>
              </a:solidFill>
              <a:latin typeface="Lato"/>
              <a:ea typeface="Lato"/>
              <a:cs typeface="Lato"/>
              <a:sym typeface="Lato"/>
            </a:endParaRPr>
          </a:p>
        </p:txBody>
      </p:sp>
      <p:sp>
        <p:nvSpPr>
          <p:cNvPr id="4" name="Google Shape;276;g2296cd4aec7_0_698">
            <a:extLst>
              <a:ext uri="{FF2B5EF4-FFF2-40B4-BE49-F238E27FC236}">
                <a16:creationId xmlns:a16="http://schemas.microsoft.com/office/drawing/2014/main" id="{DAB33585-AFBF-035F-6424-FE3BD7F170CD}"/>
              </a:ext>
            </a:extLst>
          </p:cNvPr>
          <p:cNvSpPr txBox="1"/>
          <p:nvPr/>
        </p:nvSpPr>
        <p:spPr>
          <a:xfrm>
            <a:off x="41376" y="1848415"/>
            <a:ext cx="2510842" cy="652610"/>
          </a:xfrm>
          <a:prstGeom prst="rect">
            <a:avLst/>
          </a:prstGeom>
          <a:noFill/>
          <a:ln>
            <a:noFill/>
          </a:ln>
        </p:spPr>
        <p:txBody>
          <a:bodyPr spcFirstLastPara="1" wrap="square" lIns="91425" tIns="91425" rIns="91425" bIns="91425" anchor="t" anchorCtr="0">
            <a:noAutofit/>
          </a:bodyPr>
          <a:lstStyle/>
          <a:p>
            <a:pPr>
              <a:lnSpc>
                <a:spcPct val="75000"/>
              </a:lnSpc>
              <a:spcBef>
                <a:spcPts val="1000"/>
              </a:spcBef>
            </a:pPr>
            <a:r>
              <a:rPr lang="en" sz="1000" dirty="0">
                <a:solidFill>
                  <a:srgbClr val="F1C232"/>
                </a:solidFill>
                <a:latin typeface="Poppins Light"/>
                <a:ea typeface="Poppins Light"/>
                <a:cs typeface="Poppins Light"/>
                <a:sym typeface="Poppins Light"/>
              </a:rPr>
              <a:t> </a:t>
            </a:r>
            <a:r>
              <a:rPr lang="en-US" sz="2000" b="1" dirty="0">
                <a:solidFill>
                  <a:schemeClr val="lt1"/>
                </a:solidFill>
                <a:latin typeface="Lato"/>
                <a:ea typeface="Lato"/>
                <a:cs typeface="Lato"/>
                <a:sym typeface="Lato"/>
              </a:rPr>
              <a:t>New SES Webpage</a:t>
            </a:r>
          </a:p>
          <a:p>
            <a:pPr marL="0" lvl="0" indent="0" algn="l" rtl="0">
              <a:lnSpc>
                <a:spcPct val="75000"/>
              </a:lnSpc>
              <a:spcBef>
                <a:spcPts val="1000"/>
              </a:spcBef>
              <a:spcAft>
                <a:spcPts val="0"/>
              </a:spcAft>
              <a:buNone/>
            </a:pPr>
            <a:endParaRPr sz="5000" b="1" dirty="0">
              <a:solidFill>
                <a:schemeClr val="bg1"/>
              </a:solidFill>
              <a:latin typeface="Lato"/>
              <a:ea typeface="Lato"/>
              <a:cs typeface="Lato"/>
              <a:sym typeface="Lato"/>
            </a:endParaRPr>
          </a:p>
        </p:txBody>
      </p:sp>
      <p:pic>
        <p:nvPicPr>
          <p:cNvPr id="3" name="Picture 2" descr="A red and black text&#10;&#10;Description automatically generated">
            <a:extLst>
              <a:ext uri="{FF2B5EF4-FFF2-40B4-BE49-F238E27FC236}">
                <a16:creationId xmlns:a16="http://schemas.microsoft.com/office/drawing/2014/main" id="{880D87D0-2F30-1A08-7B4D-9D8D4734307E}"/>
              </a:ext>
            </a:extLst>
          </p:cNvPr>
          <p:cNvPicPr>
            <a:picLocks noChangeAspect="1"/>
          </p:cNvPicPr>
          <p:nvPr/>
        </p:nvPicPr>
        <p:blipFill>
          <a:blip r:embed="rId3"/>
          <a:stretch>
            <a:fillRect/>
          </a:stretch>
        </p:blipFill>
        <p:spPr>
          <a:xfrm>
            <a:off x="7093528" y="4739425"/>
            <a:ext cx="1751020" cy="382548"/>
          </a:xfrm>
          <a:prstGeom prst="rect">
            <a:avLst/>
          </a:prstGeom>
        </p:spPr>
      </p:pic>
      <p:pic>
        <p:nvPicPr>
          <p:cNvPr id="6" name="Graphic 5" descr="Arrow Right with solid fill">
            <a:extLst>
              <a:ext uri="{FF2B5EF4-FFF2-40B4-BE49-F238E27FC236}">
                <a16:creationId xmlns:a16="http://schemas.microsoft.com/office/drawing/2014/main" id="{4A1911D6-03AE-3008-BD83-2456FA8FEF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0015" y="2501025"/>
            <a:ext cx="914400" cy="914400"/>
          </a:xfrm>
          <a:prstGeom prst="rect">
            <a:avLst/>
          </a:prstGeom>
        </p:spPr>
      </p:pic>
      <p:sp>
        <p:nvSpPr>
          <p:cNvPr id="12" name="Google Shape;276;g2296cd4aec7_0_698">
            <a:extLst>
              <a:ext uri="{FF2B5EF4-FFF2-40B4-BE49-F238E27FC236}">
                <a16:creationId xmlns:a16="http://schemas.microsoft.com/office/drawing/2014/main" id="{E6DC2040-C464-5A7E-2ED8-4A744E4B4E33}"/>
              </a:ext>
            </a:extLst>
          </p:cNvPr>
          <p:cNvSpPr txBox="1"/>
          <p:nvPr/>
        </p:nvSpPr>
        <p:spPr>
          <a:xfrm>
            <a:off x="156998" y="3600747"/>
            <a:ext cx="2510842" cy="652610"/>
          </a:xfrm>
          <a:prstGeom prst="rect">
            <a:avLst/>
          </a:prstGeom>
          <a:noFill/>
          <a:ln>
            <a:noFill/>
          </a:ln>
        </p:spPr>
        <p:txBody>
          <a:bodyPr spcFirstLastPara="1" wrap="square" lIns="91425" tIns="91425" rIns="91425" bIns="91425" anchor="t" anchorCtr="0">
            <a:noAutofit/>
          </a:bodyPr>
          <a:lstStyle/>
          <a:p>
            <a:pPr>
              <a:lnSpc>
                <a:spcPct val="75000"/>
              </a:lnSpc>
              <a:spcBef>
                <a:spcPts val="1000"/>
              </a:spcBef>
            </a:pPr>
            <a:r>
              <a:rPr lang="en" sz="1000" dirty="0">
                <a:solidFill>
                  <a:srgbClr val="F1C232"/>
                </a:solidFill>
                <a:latin typeface="Poppins Light"/>
                <a:ea typeface="Poppins Light"/>
                <a:cs typeface="Poppins Light"/>
                <a:sym typeface="Poppins Light"/>
              </a:rPr>
              <a:t> </a:t>
            </a:r>
            <a:r>
              <a:rPr lang="en-US" sz="2000" dirty="0">
                <a:solidFill>
                  <a:srgbClr val="FFFF00"/>
                </a:solidFill>
                <a:latin typeface="Poppins Light"/>
                <a:ea typeface="Poppins Light"/>
                <a:cs typeface="Poppins Light"/>
                <a:sym typeface="Poppins Light"/>
              </a:rPr>
              <a:t>Click Here for</a:t>
            </a:r>
          </a:p>
          <a:p>
            <a:pPr>
              <a:lnSpc>
                <a:spcPct val="75000"/>
              </a:lnSpc>
              <a:spcBef>
                <a:spcPts val="1000"/>
              </a:spcBef>
            </a:pPr>
            <a:r>
              <a:rPr lang="en-US" sz="2000" u="sng" dirty="0">
                <a:solidFill>
                  <a:srgbClr val="FFFF00"/>
                </a:solidFill>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W</a:t>
            </a:r>
            <a:r>
              <a:rPr lang="en-US" sz="2000" dirty="0">
                <a:solidFill>
                  <a:srgbClr val="FFFF00"/>
                </a:solidFill>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ebpage Link</a:t>
            </a:r>
            <a:endParaRPr sz="5000" b="1" dirty="0">
              <a:solidFill>
                <a:srgbClr val="FFFF00"/>
              </a:solidFill>
              <a:latin typeface="Lato"/>
              <a:ea typeface="Lato"/>
              <a:cs typeface="Lato"/>
              <a:sym typeface="Lato"/>
            </a:endParaRPr>
          </a:p>
        </p:txBody>
      </p:sp>
      <p:pic>
        <p:nvPicPr>
          <p:cNvPr id="8" name="Picture 7">
            <a:extLst>
              <a:ext uri="{FF2B5EF4-FFF2-40B4-BE49-F238E27FC236}">
                <a16:creationId xmlns:a16="http://schemas.microsoft.com/office/drawing/2014/main" id="{65D34BFC-7891-5F2A-888E-63EF626232FF}"/>
              </a:ext>
            </a:extLst>
          </p:cNvPr>
          <p:cNvPicPr>
            <a:picLocks noChangeAspect="1"/>
          </p:cNvPicPr>
          <p:nvPr/>
        </p:nvPicPr>
        <p:blipFill>
          <a:blip r:embed="rId7"/>
          <a:stretch>
            <a:fillRect/>
          </a:stretch>
        </p:blipFill>
        <p:spPr>
          <a:xfrm>
            <a:off x="2667840" y="895165"/>
            <a:ext cx="6278880" cy="3773439"/>
          </a:xfrm>
          <a:prstGeom prst="rect">
            <a:avLst/>
          </a:prstGeom>
        </p:spPr>
      </p:pic>
    </p:spTree>
    <p:extLst>
      <p:ext uri="{BB962C8B-B14F-4D97-AF65-F5344CB8AC3E}">
        <p14:creationId xmlns:p14="http://schemas.microsoft.com/office/powerpoint/2010/main" val="104980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7" name="Rectangle 6">
            <a:extLst>
              <a:ext uri="{FF2B5EF4-FFF2-40B4-BE49-F238E27FC236}">
                <a16:creationId xmlns:a16="http://schemas.microsoft.com/office/drawing/2014/main" id="{682B1279-785C-0468-ECD6-75AC7DFEB69E}"/>
              </a:ext>
            </a:extLst>
          </p:cNvPr>
          <p:cNvSpPr/>
          <p:nvPr/>
        </p:nvSpPr>
        <p:spPr>
          <a:xfrm>
            <a:off x="0" y="0"/>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Google Shape;392;g2293e18c0cc_0_79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dirty="0"/>
          </a:p>
        </p:txBody>
      </p:sp>
      <p:sp>
        <p:nvSpPr>
          <p:cNvPr id="393" name="Google Shape;393;g2293e18c0cc_0_791"/>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b="1" dirty="0">
                <a:solidFill>
                  <a:schemeClr val="lt1"/>
                </a:solidFill>
                <a:latin typeface="Lato"/>
                <a:ea typeface="Lato"/>
                <a:cs typeface="Lato"/>
                <a:sym typeface="Lato"/>
              </a:rPr>
              <a:t>School Experience Survey Team</a:t>
            </a:r>
            <a:endParaRPr dirty="0"/>
          </a:p>
        </p:txBody>
      </p:sp>
      <p:sp>
        <p:nvSpPr>
          <p:cNvPr id="2" name="Google Shape;276;g2296cd4aec7_0_698">
            <a:extLst>
              <a:ext uri="{FF2B5EF4-FFF2-40B4-BE49-F238E27FC236}">
                <a16:creationId xmlns:a16="http://schemas.microsoft.com/office/drawing/2014/main" id="{A1EB8BEA-126C-2AC8-B377-ED83550F379D}"/>
              </a:ext>
            </a:extLst>
          </p:cNvPr>
          <p:cNvSpPr txBox="1"/>
          <p:nvPr/>
        </p:nvSpPr>
        <p:spPr>
          <a:xfrm>
            <a:off x="0" y="1216448"/>
            <a:ext cx="7827741" cy="65261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1000"/>
              </a:spcBef>
              <a:spcAft>
                <a:spcPts val="0"/>
              </a:spcAft>
              <a:buNone/>
            </a:pPr>
            <a:r>
              <a:rPr lang="en" sz="1000" dirty="0">
                <a:solidFill>
                  <a:srgbClr val="F1C232"/>
                </a:solidFill>
                <a:latin typeface="Poppins Light"/>
                <a:ea typeface="Poppins Light"/>
                <a:cs typeface="Poppins Light"/>
                <a:sym typeface="Poppins Light"/>
              </a:rPr>
              <a:t> </a:t>
            </a:r>
            <a:endParaRPr sz="5000" b="1" dirty="0">
              <a:solidFill>
                <a:srgbClr val="F1C232"/>
              </a:solidFill>
              <a:latin typeface="Lato"/>
              <a:ea typeface="Lato"/>
              <a:cs typeface="Lato"/>
              <a:sym typeface="Lato"/>
            </a:endParaRPr>
          </a:p>
        </p:txBody>
      </p:sp>
      <p:sp>
        <p:nvSpPr>
          <p:cNvPr id="4" name="Google Shape;276;g2296cd4aec7_0_698">
            <a:extLst>
              <a:ext uri="{FF2B5EF4-FFF2-40B4-BE49-F238E27FC236}">
                <a16:creationId xmlns:a16="http://schemas.microsoft.com/office/drawing/2014/main" id="{DAB33585-AFBF-035F-6424-FE3BD7F170CD}"/>
              </a:ext>
            </a:extLst>
          </p:cNvPr>
          <p:cNvSpPr txBox="1"/>
          <p:nvPr/>
        </p:nvSpPr>
        <p:spPr>
          <a:xfrm>
            <a:off x="0" y="1478890"/>
            <a:ext cx="2510842" cy="652610"/>
          </a:xfrm>
          <a:prstGeom prst="rect">
            <a:avLst/>
          </a:prstGeom>
          <a:noFill/>
          <a:ln>
            <a:noFill/>
          </a:ln>
        </p:spPr>
        <p:txBody>
          <a:bodyPr spcFirstLastPara="1" wrap="square" lIns="91425" tIns="91425" rIns="91425" bIns="91425" anchor="t" anchorCtr="0">
            <a:noAutofit/>
          </a:bodyPr>
          <a:lstStyle/>
          <a:p>
            <a:pPr>
              <a:lnSpc>
                <a:spcPct val="75000"/>
              </a:lnSpc>
              <a:spcBef>
                <a:spcPts val="1000"/>
              </a:spcBef>
            </a:pPr>
            <a:r>
              <a:rPr lang="en-US" sz="2000" b="1" dirty="0">
                <a:solidFill>
                  <a:schemeClr val="lt1"/>
                </a:solidFill>
                <a:latin typeface="Poppins" panose="00000500000000000000" pitchFamily="2" charset="0"/>
                <a:ea typeface="Lato"/>
                <a:cs typeface="Poppins" panose="00000500000000000000" pitchFamily="2" charset="0"/>
                <a:sym typeface="Lato"/>
              </a:rPr>
              <a:t>For Parents and</a:t>
            </a:r>
          </a:p>
          <a:p>
            <a:pPr>
              <a:lnSpc>
                <a:spcPct val="75000"/>
              </a:lnSpc>
              <a:spcBef>
                <a:spcPts val="1000"/>
              </a:spcBef>
            </a:pPr>
            <a:r>
              <a:rPr lang="en-US" sz="2000" b="1" dirty="0">
                <a:solidFill>
                  <a:schemeClr val="lt1"/>
                </a:solidFill>
                <a:latin typeface="Poppins" panose="00000500000000000000" pitchFamily="2" charset="0"/>
                <a:ea typeface="Lato"/>
                <a:cs typeface="Poppins" panose="00000500000000000000" pitchFamily="2" charset="0"/>
                <a:sym typeface="Lato"/>
              </a:rPr>
              <a:t>Staff, it is easier</a:t>
            </a:r>
          </a:p>
          <a:p>
            <a:pPr>
              <a:lnSpc>
                <a:spcPct val="75000"/>
              </a:lnSpc>
              <a:spcBef>
                <a:spcPts val="1000"/>
              </a:spcBef>
            </a:pPr>
            <a:r>
              <a:rPr lang="en-US" sz="2000" b="1" dirty="0">
                <a:solidFill>
                  <a:schemeClr val="lt1"/>
                </a:solidFill>
                <a:latin typeface="Poppins" panose="00000500000000000000" pitchFamily="2" charset="0"/>
                <a:ea typeface="Lato"/>
                <a:cs typeface="Poppins" panose="00000500000000000000" pitchFamily="2" charset="0"/>
                <a:sym typeface="Lato"/>
              </a:rPr>
              <a:t>to find and take</a:t>
            </a:r>
          </a:p>
          <a:p>
            <a:pPr>
              <a:lnSpc>
                <a:spcPct val="75000"/>
              </a:lnSpc>
              <a:spcBef>
                <a:spcPts val="1000"/>
              </a:spcBef>
            </a:pPr>
            <a:r>
              <a:rPr lang="en-US" sz="2000" b="1" dirty="0">
                <a:solidFill>
                  <a:schemeClr val="lt1"/>
                </a:solidFill>
                <a:latin typeface="Poppins" panose="00000500000000000000" pitchFamily="2" charset="0"/>
                <a:ea typeface="Lato"/>
                <a:cs typeface="Poppins" panose="00000500000000000000" pitchFamily="2" charset="0"/>
                <a:sym typeface="Lato"/>
              </a:rPr>
              <a:t>the survey</a:t>
            </a:r>
          </a:p>
          <a:p>
            <a:pPr marL="0" lvl="0" indent="0" algn="l" rtl="0">
              <a:lnSpc>
                <a:spcPct val="75000"/>
              </a:lnSpc>
              <a:spcBef>
                <a:spcPts val="1000"/>
              </a:spcBef>
              <a:spcAft>
                <a:spcPts val="0"/>
              </a:spcAft>
              <a:buNone/>
            </a:pPr>
            <a:endParaRPr sz="5000" b="1" dirty="0">
              <a:solidFill>
                <a:schemeClr val="bg1"/>
              </a:solidFill>
              <a:latin typeface="Lato"/>
              <a:ea typeface="Lato"/>
              <a:cs typeface="Lato"/>
              <a:sym typeface="Lato"/>
            </a:endParaRPr>
          </a:p>
        </p:txBody>
      </p:sp>
      <p:pic>
        <p:nvPicPr>
          <p:cNvPr id="3" name="Picture 2" descr="A red and black text&#10;&#10;Description automatically generated">
            <a:extLst>
              <a:ext uri="{FF2B5EF4-FFF2-40B4-BE49-F238E27FC236}">
                <a16:creationId xmlns:a16="http://schemas.microsoft.com/office/drawing/2014/main" id="{880D87D0-2F30-1A08-7B4D-9D8D4734307E}"/>
              </a:ext>
            </a:extLst>
          </p:cNvPr>
          <p:cNvPicPr>
            <a:picLocks noChangeAspect="1"/>
          </p:cNvPicPr>
          <p:nvPr/>
        </p:nvPicPr>
        <p:blipFill>
          <a:blip r:embed="rId3"/>
          <a:stretch>
            <a:fillRect/>
          </a:stretch>
        </p:blipFill>
        <p:spPr>
          <a:xfrm>
            <a:off x="7093528" y="4739425"/>
            <a:ext cx="1751020" cy="38254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B80A65F7-27BA-1CB7-E607-91BDF2A2CF8F}"/>
              </a:ext>
            </a:extLst>
          </p:cNvPr>
          <p:cNvPicPr>
            <a:picLocks noChangeAspect="1"/>
          </p:cNvPicPr>
          <p:nvPr/>
        </p:nvPicPr>
        <p:blipFill>
          <a:blip r:embed="rId4"/>
          <a:stretch>
            <a:fillRect/>
          </a:stretch>
        </p:blipFill>
        <p:spPr>
          <a:xfrm>
            <a:off x="2493447" y="910786"/>
            <a:ext cx="6467253" cy="3742198"/>
          </a:xfrm>
          <a:prstGeom prst="rect">
            <a:avLst/>
          </a:prstGeom>
        </p:spPr>
      </p:pic>
      <p:pic>
        <p:nvPicPr>
          <p:cNvPr id="6" name="Graphic 5" descr="Arrow Right with solid fill">
            <a:extLst>
              <a:ext uri="{FF2B5EF4-FFF2-40B4-BE49-F238E27FC236}">
                <a16:creationId xmlns:a16="http://schemas.microsoft.com/office/drawing/2014/main" id="{4A1911D6-03AE-3008-BD83-2456FA8FEF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5421" y="3002457"/>
            <a:ext cx="914400" cy="914400"/>
          </a:xfrm>
          <a:prstGeom prst="rect">
            <a:avLst/>
          </a:prstGeom>
        </p:spPr>
      </p:pic>
    </p:spTree>
    <p:extLst>
      <p:ext uri="{BB962C8B-B14F-4D97-AF65-F5344CB8AC3E}">
        <p14:creationId xmlns:p14="http://schemas.microsoft.com/office/powerpoint/2010/main" val="293120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7" name="Rectangle 6">
            <a:extLst>
              <a:ext uri="{FF2B5EF4-FFF2-40B4-BE49-F238E27FC236}">
                <a16:creationId xmlns:a16="http://schemas.microsoft.com/office/drawing/2014/main" id="{682B1279-785C-0468-ECD6-75AC7DFEB69E}"/>
              </a:ext>
            </a:extLst>
          </p:cNvPr>
          <p:cNvSpPr/>
          <p:nvPr/>
        </p:nvSpPr>
        <p:spPr>
          <a:xfrm>
            <a:off x="0" y="0"/>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Google Shape;392;g2293e18c0cc_0_79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dirty="0"/>
          </a:p>
        </p:txBody>
      </p:sp>
      <p:sp>
        <p:nvSpPr>
          <p:cNvPr id="393" name="Google Shape;393;g2293e18c0cc_0_791"/>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b="1" dirty="0">
                <a:solidFill>
                  <a:schemeClr val="lt1"/>
                </a:solidFill>
                <a:latin typeface="Lato"/>
                <a:ea typeface="Lato"/>
                <a:cs typeface="Lato"/>
                <a:sym typeface="Lato"/>
              </a:rPr>
              <a:t>School Experience Survey Team</a:t>
            </a:r>
            <a:endParaRPr dirty="0"/>
          </a:p>
        </p:txBody>
      </p:sp>
      <p:sp>
        <p:nvSpPr>
          <p:cNvPr id="2" name="Google Shape;276;g2296cd4aec7_0_698">
            <a:extLst>
              <a:ext uri="{FF2B5EF4-FFF2-40B4-BE49-F238E27FC236}">
                <a16:creationId xmlns:a16="http://schemas.microsoft.com/office/drawing/2014/main" id="{A1EB8BEA-126C-2AC8-B377-ED83550F379D}"/>
              </a:ext>
            </a:extLst>
          </p:cNvPr>
          <p:cNvSpPr txBox="1"/>
          <p:nvPr/>
        </p:nvSpPr>
        <p:spPr>
          <a:xfrm>
            <a:off x="0" y="1216448"/>
            <a:ext cx="7827741" cy="65261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1000"/>
              </a:spcBef>
              <a:spcAft>
                <a:spcPts val="0"/>
              </a:spcAft>
              <a:buNone/>
            </a:pPr>
            <a:r>
              <a:rPr lang="en" sz="1000" dirty="0">
                <a:solidFill>
                  <a:srgbClr val="F1C232"/>
                </a:solidFill>
                <a:latin typeface="Poppins Light"/>
                <a:ea typeface="Poppins Light"/>
                <a:cs typeface="Poppins Light"/>
                <a:sym typeface="Poppins Light"/>
              </a:rPr>
              <a:t> </a:t>
            </a:r>
            <a:endParaRPr sz="5000" b="1" dirty="0">
              <a:solidFill>
                <a:srgbClr val="F1C232"/>
              </a:solidFill>
              <a:latin typeface="Lato"/>
              <a:ea typeface="Lato"/>
              <a:cs typeface="Lato"/>
              <a:sym typeface="Lato"/>
            </a:endParaRPr>
          </a:p>
        </p:txBody>
      </p:sp>
      <p:pic>
        <p:nvPicPr>
          <p:cNvPr id="3" name="Picture 2" descr="A red and black text&#10;&#10;Description automatically generated">
            <a:extLst>
              <a:ext uri="{FF2B5EF4-FFF2-40B4-BE49-F238E27FC236}">
                <a16:creationId xmlns:a16="http://schemas.microsoft.com/office/drawing/2014/main" id="{8D561C3A-2D46-D501-8B73-2C905B0DEA6D}"/>
              </a:ext>
            </a:extLst>
          </p:cNvPr>
          <p:cNvPicPr>
            <a:picLocks noChangeAspect="1"/>
          </p:cNvPicPr>
          <p:nvPr/>
        </p:nvPicPr>
        <p:blipFill>
          <a:blip r:embed="rId3"/>
          <a:stretch>
            <a:fillRect/>
          </a:stretch>
        </p:blipFill>
        <p:spPr>
          <a:xfrm>
            <a:off x="7093528" y="4739425"/>
            <a:ext cx="1751020" cy="382548"/>
          </a:xfrm>
          <a:prstGeom prst="rect">
            <a:avLst/>
          </a:prstGeom>
        </p:spPr>
      </p:pic>
      <p:sp>
        <p:nvSpPr>
          <p:cNvPr id="13" name="TextBox 12">
            <a:extLst>
              <a:ext uri="{FF2B5EF4-FFF2-40B4-BE49-F238E27FC236}">
                <a16:creationId xmlns:a16="http://schemas.microsoft.com/office/drawing/2014/main" id="{5C7D71A2-1AE1-0837-F3FB-A96B9409B609}"/>
              </a:ext>
            </a:extLst>
          </p:cNvPr>
          <p:cNvSpPr txBox="1"/>
          <p:nvPr/>
        </p:nvSpPr>
        <p:spPr>
          <a:xfrm>
            <a:off x="655417" y="1869058"/>
            <a:ext cx="4632766" cy="312778"/>
          </a:xfrm>
          <a:prstGeom prst="rect">
            <a:avLst/>
          </a:prstGeom>
          <a:noFill/>
        </p:spPr>
        <p:txBody>
          <a:bodyPr wrap="square">
            <a:spAutoFit/>
          </a:bodyPr>
          <a:lstStyle/>
          <a:p>
            <a:pPr>
              <a:lnSpc>
                <a:spcPct val="75000"/>
              </a:lnSpc>
              <a:spcBef>
                <a:spcPts val="1000"/>
              </a:spcBef>
            </a:pPr>
            <a:r>
              <a:rPr lang="en-US" sz="1800" b="1" dirty="0">
                <a:solidFill>
                  <a:schemeClr val="lt1"/>
                </a:solidFill>
                <a:latin typeface="Poppins" panose="00000500000000000000" pitchFamily="2" charset="0"/>
                <a:ea typeface="Lato"/>
                <a:cs typeface="Poppins" panose="00000500000000000000" pitchFamily="2" charset="0"/>
                <a:sym typeface="Lato"/>
              </a:rPr>
              <a:t>Smartphone Friendly</a:t>
            </a:r>
          </a:p>
        </p:txBody>
      </p:sp>
      <p:pic>
        <p:nvPicPr>
          <p:cNvPr id="5" name="Picture 4" descr="A hand holding a phone&#10;&#10;Description automatically generated">
            <a:extLst>
              <a:ext uri="{FF2B5EF4-FFF2-40B4-BE49-F238E27FC236}">
                <a16:creationId xmlns:a16="http://schemas.microsoft.com/office/drawing/2014/main" id="{128438C5-B372-6E37-3870-C1FB80AD4C85}"/>
              </a:ext>
            </a:extLst>
          </p:cNvPr>
          <p:cNvPicPr>
            <a:picLocks noChangeAspect="1"/>
          </p:cNvPicPr>
          <p:nvPr/>
        </p:nvPicPr>
        <p:blipFill>
          <a:blip r:embed="rId4"/>
          <a:stretch>
            <a:fillRect/>
          </a:stretch>
        </p:blipFill>
        <p:spPr>
          <a:xfrm>
            <a:off x="3363687" y="928591"/>
            <a:ext cx="3265422" cy="4216223"/>
          </a:xfrm>
          <a:prstGeom prst="rect">
            <a:avLst/>
          </a:prstGeom>
        </p:spPr>
      </p:pic>
    </p:spTree>
    <p:extLst>
      <p:ext uri="{BB962C8B-B14F-4D97-AF65-F5344CB8AC3E}">
        <p14:creationId xmlns:p14="http://schemas.microsoft.com/office/powerpoint/2010/main" val="254239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7" name="Rectangle 6">
            <a:extLst>
              <a:ext uri="{FF2B5EF4-FFF2-40B4-BE49-F238E27FC236}">
                <a16:creationId xmlns:a16="http://schemas.microsoft.com/office/drawing/2014/main" id="{682B1279-785C-0468-ECD6-75AC7DFEB69E}"/>
              </a:ext>
            </a:extLst>
          </p:cNvPr>
          <p:cNvSpPr/>
          <p:nvPr/>
        </p:nvSpPr>
        <p:spPr>
          <a:xfrm>
            <a:off x="0" y="0"/>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Google Shape;392;g2293e18c0cc_0_79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dirty="0"/>
          </a:p>
        </p:txBody>
      </p:sp>
      <p:sp>
        <p:nvSpPr>
          <p:cNvPr id="393" name="Google Shape;393;g2293e18c0cc_0_791"/>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b="1" dirty="0">
                <a:solidFill>
                  <a:schemeClr val="lt1"/>
                </a:solidFill>
                <a:latin typeface="Lato"/>
                <a:ea typeface="Lato"/>
                <a:cs typeface="Lato"/>
                <a:sym typeface="Lato"/>
              </a:rPr>
              <a:t>School Experience Survey Team</a:t>
            </a:r>
            <a:endParaRPr dirty="0"/>
          </a:p>
        </p:txBody>
      </p:sp>
      <p:pic>
        <p:nvPicPr>
          <p:cNvPr id="3" name="Picture 2" descr="A red and black text&#10;&#10;Description automatically generated">
            <a:extLst>
              <a:ext uri="{FF2B5EF4-FFF2-40B4-BE49-F238E27FC236}">
                <a16:creationId xmlns:a16="http://schemas.microsoft.com/office/drawing/2014/main" id="{8D561C3A-2D46-D501-8B73-2C905B0DEA6D}"/>
              </a:ext>
            </a:extLst>
          </p:cNvPr>
          <p:cNvPicPr>
            <a:picLocks noChangeAspect="1"/>
          </p:cNvPicPr>
          <p:nvPr/>
        </p:nvPicPr>
        <p:blipFill>
          <a:blip r:embed="rId3"/>
          <a:stretch>
            <a:fillRect/>
          </a:stretch>
        </p:blipFill>
        <p:spPr>
          <a:xfrm>
            <a:off x="7093528" y="4739425"/>
            <a:ext cx="1751020" cy="382548"/>
          </a:xfrm>
          <a:prstGeom prst="rect">
            <a:avLst/>
          </a:prstGeom>
        </p:spPr>
      </p:pic>
      <p:sp>
        <p:nvSpPr>
          <p:cNvPr id="2" name="Rectangle 1">
            <a:extLst>
              <a:ext uri="{FF2B5EF4-FFF2-40B4-BE49-F238E27FC236}">
                <a16:creationId xmlns:a16="http://schemas.microsoft.com/office/drawing/2014/main" id="{7D94222E-09E2-FE11-4432-BE2FA444E84F}"/>
              </a:ext>
            </a:extLst>
          </p:cNvPr>
          <p:cNvSpPr/>
          <p:nvPr/>
        </p:nvSpPr>
        <p:spPr>
          <a:xfrm>
            <a:off x="187890" y="1058449"/>
            <a:ext cx="4427951" cy="74518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C7D71A2-1AE1-0837-F3FB-A96B9409B609}"/>
              </a:ext>
            </a:extLst>
          </p:cNvPr>
          <p:cNvSpPr txBox="1"/>
          <p:nvPr/>
        </p:nvSpPr>
        <p:spPr>
          <a:xfrm>
            <a:off x="321278" y="1154867"/>
            <a:ext cx="4632766" cy="648767"/>
          </a:xfrm>
          <a:prstGeom prst="rect">
            <a:avLst/>
          </a:prstGeom>
          <a:noFill/>
        </p:spPr>
        <p:txBody>
          <a:bodyPr wrap="square">
            <a:spAutoFit/>
          </a:bodyPr>
          <a:lstStyle/>
          <a:p>
            <a:pPr>
              <a:lnSpc>
                <a:spcPct val="75000"/>
              </a:lnSpc>
              <a:spcBef>
                <a:spcPts val="1000"/>
              </a:spcBef>
            </a:pPr>
            <a:r>
              <a:rPr lang="en-US" sz="1800" b="1" dirty="0">
                <a:solidFill>
                  <a:srgbClr val="002060"/>
                </a:solidFill>
                <a:latin typeface="Poppins" panose="00000500000000000000" pitchFamily="2" charset="0"/>
                <a:ea typeface="Lato"/>
                <a:cs typeface="Poppins" panose="00000500000000000000" pitchFamily="2" charset="0"/>
                <a:sym typeface="Lato"/>
              </a:rPr>
              <a:t>Parent SES: Paper-Based Survey</a:t>
            </a:r>
          </a:p>
          <a:p>
            <a:pPr>
              <a:lnSpc>
                <a:spcPct val="75000"/>
              </a:lnSpc>
              <a:spcBef>
                <a:spcPts val="1000"/>
              </a:spcBef>
            </a:pPr>
            <a:r>
              <a:rPr lang="en-US" sz="1800" b="1" dirty="0">
                <a:solidFill>
                  <a:srgbClr val="002060"/>
                </a:solidFill>
                <a:latin typeface="Poppins" panose="00000500000000000000" pitchFamily="2" charset="0"/>
                <a:ea typeface="Lato"/>
                <a:cs typeface="Poppins" panose="00000500000000000000" pitchFamily="2" charset="0"/>
                <a:sym typeface="Lato"/>
              </a:rPr>
              <a:t>Option Update</a:t>
            </a:r>
          </a:p>
        </p:txBody>
      </p:sp>
      <p:pic>
        <p:nvPicPr>
          <p:cNvPr id="25" name="Graphic 24">
            <a:extLst>
              <a:ext uri="{FF2B5EF4-FFF2-40B4-BE49-F238E27FC236}">
                <a16:creationId xmlns:a16="http://schemas.microsoft.com/office/drawing/2014/main" id="{0FD4978E-1E4D-C9D5-5BEB-66097740B504}"/>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215065" y="1709802"/>
            <a:ext cx="2940531" cy="2682136"/>
          </a:xfrm>
          <a:prstGeom prst="rect">
            <a:avLst/>
          </a:prstGeom>
        </p:spPr>
      </p:pic>
      <p:sp>
        <p:nvSpPr>
          <p:cNvPr id="27" name="TextBox 26">
            <a:extLst>
              <a:ext uri="{FF2B5EF4-FFF2-40B4-BE49-F238E27FC236}">
                <a16:creationId xmlns:a16="http://schemas.microsoft.com/office/drawing/2014/main" id="{DEBBD2C8-4EF6-A6CB-BA0F-6926E2E50D41}"/>
              </a:ext>
            </a:extLst>
          </p:cNvPr>
          <p:cNvSpPr txBox="1"/>
          <p:nvPr/>
        </p:nvSpPr>
        <p:spPr>
          <a:xfrm>
            <a:off x="129324" y="2129942"/>
            <a:ext cx="4632766" cy="1526380"/>
          </a:xfrm>
          <a:prstGeom prst="rect">
            <a:avLst/>
          </a:prstGeom>
          <a:noFill/>
        </p:spPr>
        <p:txBody>
          <a:bodyPr wrap="square">
            <a:spAutoFit/>
          </a:bodyPr>
          <a:lstStyle/>
          <a:p>
            <a:pPr marL="285750" indent="-285750">
              <a:lnSpc>
                <a:spcPct val="75000"/>
              </a:lnSpc>
              <a:spcBef>
                <a:spcPts val="1000"/>
              </a:spcBef>
              <a:buFont typeface="Arial" panose="020B0604020202020204" pitchFamily="34" charset="0"/>
              <a:buChar char="•"/>
            </a:pPr>
            <a:r>
              <a:rPr lang="en-US" sz="1500" b="1" dirty="0">
                <a:solidFill>
                  <a:schemeClr val="lt1"/>
                </a:solidFill>
                <a:latin typeface="Poppins" panose="00000500000000000000" pitchFamily="2" charset="0"/>
                <a:ea typeface="Lato"/>
                <a:cs typeface="Poppins" panose="00000500000000000000" pitchFamily="2" charset="0"/>
                <a:sym typeface="Lato"/>
              </a:rPr>
              <a:t>Limited amount of paper-based Parent SES will be sent out to each school</a:t>
            </a:r>
          </a:p>
          <a:p>
            <a:pPr>
              <a:lnSpc>
                <a:spcPct val="75000"/>
              </a:lnSpc>
              <a:spcBef>
                <a:spcPts val="1000"/>
              </a:spcBef>
            </a:pPr>
            <a:endParaRPr lang="en-US" sz="1500" b="1" dirty="0">
              <a:solidFill>
                <a:schemeClr val="lt1"/>
              </a:solidFill>
              <a:latin typeface="Poppins" panose="00000500000000000000" pitchFamily="2" charset="0"/>
              <a:ea typeface="Lato"/>
              <a:cs typeface="Poppins" panose="00000500000000000000" pitchFamily="2" charset="0"/>
              <a:sym typeface="Lato"/>
            </a:endParaRPr>
          </a:p>
          <a:p>
            <a:pPr marL="285750" indent="-285750">
              <a:lnSpc>
                <a:spcPct val="75000"/>
              </a:lnSpc>
              <a:spcBef>
                <a:spcPts val="1000"/>
              </a:spcBef>
              <a:buFont typeface="Arial" panose="020B0604020202020204" pitchFamily="34" charset="0"/>
              <a:buChar char="•"/>
            </a:pPr>
            <a:r>
              <a:rPr lang="en-US" sz="1500" b="1" dirty="0">
                <a:solidFill>
                  <a:schemeClr val="lt1"/>
                </a:solidFill>
                <a:latin typeface="Poppins" panose="00000500000000000000" pitchFamily="2" charset="0"/>
                <a:ea typeface="Lato"/>
                <a:cs typeface="Poppins" panose="00000500000000000000" pitchFamily="2" charset="0"/>
                <a:sym typeface="Lato"/>
              </a:rPr>
              <a:t>Highly encouraging parents to take survey online</a:t>
            </a:r>
          </a:p>
          <a:p>
            <a:pPr marL="285750" indent="-285750">
              <a:lnSpc>
                <a:spcPct val="75000"/>
              </a:lnSpc>
              <a:spcBef>
                <a:spcPts val="1000"/>
              </a:spcBef>
              <a:buFont typeface="Arial" panose="020B0604020202020204" pitchFamily="34" charset="0"/>
              <a:buChar char="•"/>
            </a:pPr>
            <a:endParaRPr lang="en-US" sz="15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4251723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Agenda</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298355" y="1964944"/>
            <a:ext cx="7818424" cy="2295115"/>
          </a:xfrm>
          <a:prstGeom prst="rect">
            <a:avLst/>
          </a:prstGeom>
          <a:noFill/>
        </p:spPr>
        <p:txBody>
          <a:bodyPr wrap="square">
            <a:spAutoFit/>
          </a:bodyPr>
          <a:lstStyle/>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DPAR team and services</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Overview of the New School Experience Survey Webpage</a:t>
            </a:r>
          </a:p>
          <a:p>
            <a:pPr marL="342900" lvl="0" indent="-342900" algn="l" rtl="0">
              <a:lnSpc>
                <a:spcPct val="75000"/>
              </a:lnSpc>
              <a:spcBef>
                <a:spcPts val="0"/>
              </a:spcBef>
              <a:spcAft>
                <a:spcPts val="0"/>
              </a:spcAft>
              <a:buClr>
                <a:schemeClr val="bg1"/>
              </a:buClr>
              <a:buAutoNum type="arabicParenR"/>
            </a:pPr>
            <a:endParaRPr lang="en-US" b="1" dirty="0">
              <a:solidFill>
                <a:schemeClr val="bg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bg1"/>
                </a:solidFill>
                <a:latin typeface="Poppins" panose="00000500000000000000" pitchFamily="2" charset="0"/>
                <a:ea typeface="Lato"/>
                <a:cs typeface="Poppins" panose="00000500000000000000" pitchFamily="2" charset="0"/>
                <a:sym typeface="Lato"/>
              </a:rPr>
              <a:t>SES Results – Overview and Walkthrough</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indent="-342900">
              <a:lnSpc>
                <a:spcPct val="75000"/>
              </a:lnSpc>
              <a:buClr>
                <a:schemeClr val="bg1"/>
              </a:buClr>
              <a:buFontTx/>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LAUSD 2026 Strategic Goals</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Strategies and tools to help meet our goals</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374764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sp>
        <p:nvSpPr>
          <p:cNvPr id="7" name="TextBox 6">
            <a:extLst>
              <a:ext uri="{FF2B5EF4-FFF2-40B4-BE49-F238E27FC236}">
                <a16:creationId xmlns:a16="http://schemas.microsoft.com/office/drawing/2014/main" id="{3E653099-8A16-3C92-E7B8-2A0C0775D262}"/>
              </a:ext>
            </a:extLst>
          </p:cNvPr>
          <p:cNvSpPr txBox="1"/>
          <p:nvPr/>
        </p:nvSpPr>
        <p:spPr>
          <a:xfrm>
            <a:off x="-81280" y="1360520"/>
            <a:ext cx="7714827" cy="568104"/>
          </a:xfrm>
          <a:prstGeom prst="rect">
            <a:avLst/>
          </a:prstGeom>
          <a:noFill/>
        </p:spPr>
        <p:txBody>
          <a:bodyPr wrap="square">
            <a:spAutoFit/>
          </a:bodyPr>
          <a:lstStyle/>
          <a:p>
            <a:pPr lvl="1">
              <a:lnSpc>
                <a:spcPct val="75000"/>
              </a:lnSpc>
              <a:buClr>
                <a:schemeClr val="bg1"/>
              </a:buClr>
            </a:pPr>
            <a:r>
              <a:rPr lang="en-US" sz="2000" b="1" i="1" dirty="0">
                <a:solidFill>
                  <a:schemeClr val="accent2"/>
                </a:solidFill>
                <a:latin typeface="Poppins" panose="00000500000000000000" pitchFamily="2" charset="0"/>
                <a:ea typeface="Lato"/>
                <a:cs typeface="Poppins" panose="00000500000000000000" pitchFamily="2" charset="0"/>
                <a:sym typeface="Lato"/>
                <a:hlinkClick r:id="rId3">
                  <a:extLst>
                    <a:ext uri="{A12FA001-AC4F-418D-AE19-62706E023703}">
                      <ahyp:hlinkClr xmlns:ahyp="http://schemas.microsoft.com/office/drawing/2018/hyperlinkcolor" val="tx"/>
                    </a:ext>
                  </a:extLst>
                </a:hlinkClick>
              </a:rPr>
              <a:t>SES Results – Link</a:t>
            </a:r>
            <a:r>
              <a:rPr lang="en-US" sz="2000" b="1" i="1" dirty="0">
                <a:solidFill>
                  <a:schemeClr val="accent2"/>
                </a:solidFill>
                <a:latin typeface="Poppins" panose="00000500000000000000" pitchFamily="2" charset="0"/>
                <a:ea typeface="Lato"/>
                <a:cs typeface="Poppins" panose="00000500000000000000" pitchFamily="2" charset="0"/>
                <a:sym typeface="Lato"/>
              </a:rPr>
              <a:t> </a:t>
            </a:r>
          </a:p>
          <a:p>
            <a:pPr lvl="1">
              <a:lnSpc>
                <a:spcPct val="75000"/>
              </a:lnSpc>
              <a:buClr>
                <a:schemeClr val="bg1"/>
              </a:buClr>
            </a:pPr>
            <a:endParaRPr lang="en-US" sz="2000" b="1" i="1" dirty="0">
              <a:solidFill>
                <a:schemeClr val="accent2"/>
              </a:solidFill>
              <a:latin typeface="Poppins" panose="00000500000000000000" pitchFamily="2" charset="0"/>
              <a:ea typeface="Lato"/>
              <a:cs typeface="Poppins" panose="00000500000000000000" pitchFamily="2" charset="0"/>
              <a:sym typeface="Lato"/>
            </a:endParaRPr>
          </a:p>
        </p:txBody>
      </p:sp>
      <p:pic>
        <p:nvPicPr>
          <p:cNvPr id="27" name="Picture 26">
            <a:extLst>
              <a:ext uri="{FF2B5EF4-FFF2-40B4-BE49-F238E27FC236}">
                <a16:creationId xmlns:a16="http://schemas.microsoft.com/office/drawing/2014/main" id="{565FE747-B1EC-E5EA-EA7B-AE64CFB34548}"/>
              </a:ext>
            </a:extLst>
          </p:cNvPr>
          <p:cNvPicPr>
            <a:picLocks noChangeAspect="1"/>
          </p:cNvPicPr>
          <p:nvPr/>
        </p:nvPicPr>
        <p:blipFill>
          <a:blip r:embed="rId4"/>
          <a:stretch>
            <a:fillRect/>
          </a:stretch>
        </p:blipFill>
        <p:spPr>
          <a:xfrm>
            <a:off x="367234" y="1901531"/>
            <a:ext cx="7266313" cy="2864604"/>
          </a:xfrm>
          <a:prstGeom prst="rect">
            <a:avLst/>
          </a:prstGeom>
        </p:spPr>
      </p:pic>
      <p:sp>
        <p:nvSpPr>
          <p:cNvPr id="33" name="Arrow: Down 32">
            <a:extLst>
              <a:ext uri="{FF2B5EF4-FFF2-40B4-BE49-F238E27FC236}">
                <a16:creationId xmlns:a16="http://schemas.microsoft.com/office/drawing/2014/main" id="{48CCEEB2-ADF0-48F4-EA7B-9FB39F767E81}"/>
              </a:ext>
            </a:extLst>
          </p:cNvPr>
          <p:cNvSpPr/>
          <p:nvPr/>
        </p:nvSpPr>
        <p:spPr>
          <a:xfrm rot="1877298">
            <a:off x="5724205" y="3136053"/>
            <a:ext cx="473396" cy="11176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CDAE31-676D-2A79-AE11-9B9F86C5F86D}"/>
              </a:ext>
            </a:extLst>
          </p:cNvPr>
          <p:cNvSpPr/>
          <p:nvPr/>
        </p:nvSpPr>
        <p:spPr>
          <a:xfrm>
            <a:off x="4856480" y="4364904"/>
            <a:ext cx="968587" cy="4244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495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sp>
        <p:nvSpPr>
          <p:cNvPr id="7" name="TextBox 6">
            <a:extLst>
              <a:ext uri="{FF2B5EF4-FFF2-40B4-BE49-F238E27FC236}">
                <a16:creationId xmlns:a16="http://schemas.microsoft.com/office/drawing/2014/main" id="{3E653099-8A16-3C92-E7B8-2A0C0775D262}"/>
              </a:ext>
            </a:extLst>
          </p:cNvPr>
          <p:cNvSpPr txBox="1"/>
          <p:nvPr/>
        </p:nvSpPr>
        <p:spPr>
          <a:xfrm>
            <a:off x="-81280" y="1360520"/>
            <a:ext cx="7714827" cy="568104"/>
          </a:xfrm>
          <a:prstGeom prst="rect">
            <a:avLst/>
          </a:prstGeom>
          <a:noFill/>
        </p:spPr>
        <p:txBody>
          <a:bodyPr wrap="square">
            <a:spAutoFit/>
          </a:bodyPr>
          <a:lstStyle/>
          <a:p>
            <a:pPr lvl="1">
              <a:lnSpc>
                <a:spcPct val="75000"/>
              </a:lnSpc>
              <a:buClr>
                <a:schemeClr val="bg1"/>
              </a:buClr>
            </a:pPr>
            <a:r>
              <a:rPr lang="en-US" sz="2000" b="1" i="1" dirty="0">
                <a:solidFill>
                  <a:schemeClr val="accent2"/>
                </a:solidFill>
                <a:latin typeface="Poppins" panose="00000500000000000000" pitchFamily="2" charset="0"/>
                <a:ea typeface="Lato"/>
                <a:cs typeface="Poppins" panose="00000500000000000000" pitchFamily="2" charset="0"/>
                <a:sym typeface="Lato"/>
                <a:hlinkClick r:id="rId3">
                  <a:extLst>
                    <a:ext uri="{A12FA001-AC4F-418D-AE19-62706E023703}">
                      <ahyp:hlinkClr xmlns:ahyp="http://schemas.microsoft.com/office/drawing/2018/hyperlinkcolor" val="tx"/>
                    </a:ext>
                  </a:extLst>
                </a:hlinkClick>
              </a:rPr>
              <a:t>SES Results – Link</a:t>
            </a:r>
            <a:r>
              <a:rPr lang="en-US" sz="2000" b="1" i="1" dirty="0">
                <a:solidFill>
                  <a:schemeClr val="accent2"/>
                </a:solidFill>
                <a:latin typeface="Poppins" panose="00000500000000000000" pitchFamily="2" charset="0"/>
                <a:ea typeface="Lato"/>
                <a:cs typeface="Poppins" panose="00000500000000000000" pitchFamily="2" charset="0"/>
                <a:sym typeface="Lato"/>
              </a:rPr>
              <a:t> </a:t>
            </a:r>
          </a:p>
          <a:p>
            <a:pPr lvl="1">
              <a:lnSpc>
                <a:spcPct val="75000"/>
              </a:lnSpc>
              <a:buClr>
                <a:schemeClr val="bg1"/>
              </a:buClr>
            </a:pPr>
            <a:endParaRPr lang="en-US" sz="2000" b="1" i="1" dirty="0">
              <a:solidFill>
                <a:schemeClr val="accent2"/>
              </a:solidFill>
              <a:latin typeface="Poppins" panose="00000500000000000000" pitchFamily="2" charset="0"/>
              <a:ea typeface="Lato"/>
              <a:cs typeface="Poppins" panose="00000500000000000000" pitchFamily="2" charset="0"/>
              <a:sym typeface="Lato"/>
            </a:endParaRPr>
          </a:p>
        </p:txBody>
      </p:sp>
      <p:pic>
        <p:nvPicPr>
          <p:cNvPr id="5" name="Picture 4">
            <a:extLst>
              <a:ext uri="{FF2B5EF4-FFF2-40B4-BE49-F238E27FC236}">
                <a16:creationId xmlns:a16="http://schemas.microsoft.com/office/drawing/2014/main" id="{668CDE1C-EC56-96F4-39C2-5678ABE134C1}"/>
              </a:ext>
            </a:extLst>
          </p:cNvPr>
          <p:cNvPicPr>
            <a:picLocks noChangeAspect="1"/>
          </p:cNvPicPr>
          <p:nvPr/>
        </p:nvPicPr>
        <p:blipFill>
          <a:blip r:embed="rId4"/>
          <a:stretch>
            <a:fillRect/>
          </a:stretch>
        </p:blipFill>
        <p:spPr>
          <a:xfrm>
            <a:off x="3056194" y="1852497"/>
            <a:ext cx="2381372" cy="368319"/>
          </a:xfrm>
          <a:prstGeom prst="rect">
            <a:avLst/>
          </a:prstGeom>
        </p:spPr>
      </p:pic>
      <p:pic>
        <p:nvPicPr>
          <p:cNvPr id="10" name="Picture 9">
            <a:extLst>
              <a:ext uri="{FF2B5EF4-FFF2-40B4-BE49-F238E27FC236}">
                <a16:creationId xmlns:a16="http://schemas.microsoft.com/office/drawing/2014/main" id="{ABC4D617-C679-BD22-C1AB-5587A9291006}"/>
              </a:ext>
            </a:extLst>
          </p:cNvPr>
          <p:cNvPicPr>
            <a:picLocks noChangeAspect="1"/>
          </p:cNvPicPr>
          <p:nvPr/>
        </p:nvPicPr>
        <p:blipFill>
          <a:blip r:embed="rId5"/>
          <a:stretch>
            <a:fillRect/>
          </a:stretch>
        </p:blipFill>
        <p:spPr>
          <a:xfrm>
            <a:off x="1882647" y="2637327"/>
            <a:ext cx="4972306" cy="1562180"/>
          </a:xfrm>
          <a:prstGeom prst="rect">
            <a:avLst/>
          </a:prstGeom>
        </p:spPr>
      </p:pic>
      <p:sp>
        <p:nvSpPr>
          <p:cNvPr id="4" name="Oval 3">
            <a:extLst>
              <a:ext uri="{FF2B5EF4-FFF2-40B4-BE49-F238E27FC236}">
                <a16:creationId xmlns:a16="http://schemas.microsoft.com/office/drawing/2014/main" id="{DB0E27AC-7367-CF0C-B299-B6B186B72275}"/>
              </a:ext>
            </a:extLst>
          </p:cNvPr>
          <p:cNvSpPr/>
          <p:nvPr/>
        </p:nvSpPr>
        <p:spPr>
          <a:xfrm>
            <a:off x="1882647" y="2836728"/>
            <a:ext cx="1574537" cy="4244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4950C8F1-BB97-1A35-E464-5DDB3908F57F}"/>
              </a:ext>
            </a:extLst>
          </p:cNvPr>
          <p:cNvSpPr/>
          <p:nvPr/>
        </p:nvSpPr>
        <p:spPr>
          <a:xfrm rot="17938864">
            <a:off x="978742" y="2127173"/>
            <a:ext cx="473396" cy="11176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894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sp>
        <p:nvSpPr>
          <p:cNvPr id="7" name="TextBox 6">
            <a:extLst>
              <a:ext uri="{FF2B5EF4-FFF2-40B4-BE49-F238E27FC236}">
                <a16:creationId xmlns:a16="http://schemas.microsoft.com/office/drawing/2014/main" id="{3E653099-8A16-3C92-E7B8-2A0C0775D262}"/>
              </a:ext>
            </a:extLst>
          </p:cNvPr>
          <p:cNvSpPr txBox="1"/>
          <p:nvPr/>
        </p:nvSpPr>
        <p:spPr>
          <a:xfrm>
            <a:off x="-81280" y="1360520"/>
            <a:ext cx="7714827" cy="568104"/>
          </a:xfrm>
          <a:prstGeom prst="rect">
            <a:avLst/>
          </a:prstGeom>
          <a:noFill/>
        </p:spPr>
        <p:txBody>
          <a:bodyPr wrap="square">
            <a:spAutoFit/>
          </a:bodyPr>
          <a:lstStyle/>
          <a:p>
            <a:pPr lvl="1">
              <a:lnSpc>
                <a:spcPct val="75000"/>
              </a:lnSpc>
              <a:buClr>
                <a:schemeClr val="bg1"/>
              </a:buClr>
            </a:pPr>
            <a:r>
              <a:rPr lang="en-US" sz="2000" b="1" i="1" dirty="0">
                <a:solidFill>
                  <a:schemeClr val="accent2"/>
                </a:solidFill>
                <a:latin typeface="Poppins" panose="00000500000000000000" pitchFamily="2" charset="0"/>
                <a:ea typeface="Lato"/>
                <a:cs typeface="Poppins" panose="00000500000000000000" pitchFamily="2" charset="0"/>
                <a:sym typeface="Lato"/>
                <a:hlinkClick r:id="rId3">
                  <a:extLst>
                    <a:ext uri="{A12FA001-AC4F-418D-AE19-62706E023703}">
                      <ahyp:hlinkClr xmlns:ahyp="http://schemas.microsoft.com/office/drawing/2018/hyperlinkcolor" val="tx"/>
                    </a:ext>
                  </a:extLst>
                </a:hlinkClick>
              </a:rPr>
              <a:t>SES Results – Link</a:t>
            </a:r>
            <a:r>
              <a:rPr lang="en-US" sz="2000" b="1" i="1" dirty="0">
                <a:solidFill>
                  <a:schemeClr val="accent2"/>
                </a:solidFill>
                <a:latin typeface="Poppins" panose="00000500000000000000" pitchFamily="2" charset="0"/>
                <a:ea typeface="Lato"/>
                <a:cs typeface="Poppins" panose="00000500000000000000" pitchFamily="2" charset="0"/>
                <a:sym typeface="Lato"/>
              </a:rPr>
              <a:t> </a:t>
            </a:r>
          </a:p>
          <a:p>
            <a:pPr lvl="1">
              <a:lnSpc>
                <a:spcPct val="75000"/>
              </a:lnSpc>
              <a:buClr>
                <a:schemeClr val="bg1"/>
              </a:buClr>
            </a:pPr>
            <a:endParaRPr lang="en-US" sz="2000" b="1" i="1" dirty="0">
              <a:solidFill>
                <a:schemeClr val="accent2"/>
              </a:solidFill>
              <a:latin typeface="Poppins" panose="00000500000000000000" pitchFamily="2" charset="0"/>
              <a:ea typeface="Lato"/>
              <a:cs typeface="Poppins" panose="00000500000000000000" pitchFamily="2" charset="0"/>
              <a:sym typeface="Lato"/>
            </a:endParaRPr>
          </a:p>
        </p:txBody>
      </p:sp>
      <p:sp>
        <p:nvSpPr>
          <p:cNvPr id="33" name="Arrow: Down 32">
            <a:extLst>
              <a:ext uri="{FF2B5EF4-FFF2-40B4-BE49-F238E27FC236}">
                <a16:creationId xmlns:a16="http://schemas.microsoft.com/office/drawing/2014/main" id="{48CCEEB2-ADF0-48F4-EA7B-9FB39F767E81}"/>
              </a:ext>
            </a:extLst>
          </p:cNvPr>
          <p:cNvSpPr/>
          <p:nvPr/>
        </p:nvSpPr>
        <p:spPr>
          <a:xfrm rot="1877298">
            <a:off x="5724205" y="3136053"/>
            <a:ext cx="473396" cy="11176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CDAE31-676D-2A79-AE11-9B9F86C5F86D}"/>
              </a:ext>
            </a:extLst>
          </p:cNvPr>
          <p:cNvSpPr/>
          <p:nvPr/>
        </p:nvSpPr>
        <p:spPr>
          <a:xfrm>
            <a:off x="4856480" y="4364904"/>
            <a:ext cx="968587" cy="4244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3B5FF55-A872-84DB-7912-4F15C1E96282}"/>
              </a:ext>
            </a:extLst>
          </p:cNvPr>
          <p:cNvPicPr>
            <a:picLocks noChangeAspect="1"/>
          </p:cNvPicPr>
          <p:nvPr/>
        </p:nvPicPr>
        <p:blipFill>
          <a:blip r:embed="rId4"/>
          <a:stretch>
            <a:fillRect/>
          </a:stretch>
        </p:blipFill>
        <p:spPr>
          <a:xfrm>
            <a:off x="3219894" y="1846316"/>
            <a:ext cx="4991725" cy="2999893"/>
          </a:xfrm>
          <a:prstGeom prst="rect">
            <a:avLst/>
          </a:prstGeom>
        </p:spPr>
      </p:pic>
      <p:sp>
        <p:nvSpPr>
          <p:cNvPr id="5" name="Oval 4">
            <a:extLst>
              <a:ext uri="{FF2B5EF4-FFF2-40B4-BE49-F238E27FC236}">
                <a16:creationId xmlns:a16="http://schemas.microsoft.com/office/drawing/2014/main" id="{979B6D45-0FD0-108B-D5D2-D95320CF8AF5}"/>
              </a:ext>
            </a:extLst>
          </p:cNvPr>
          <p:cNvSpPr/>
          <p:nvPr/>
        </p:nvSpPr>
        <p:spPr>
          <a:xfrm>
            <a:off x="4354644" y="4002374"/>
            <a:ext cx="1622824" cy="9393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Down 5">
            <a:extLst>
              <a:ext uri="{FF2B5EF4-FFF2-40B4-BE49-F238E27FC236}">
                <a16:creationId xmlns:a16="http://schemas.microsoft.com/office/drawing/2014/main" id="{0561D68E-3428-93E7-BD99-2EECA9E4CB81}"/>
              </a:ext>
            </a:extLst>
          </p:cNvPr>
          <p:cNvSpPr/>
          <p:nvPr/>
        </p:nvSpPr>
        <p:spPr>
          <a:xfrm rot="17423947">
            <a:off x="3322809" y="2342428"/>
            <a:ext cx="586200" cy="2007667"/>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CC44E88-B700-B49C-CCB2-DB76F2C67158}"/>
              </a:ext>
            </a:extLst>
          </p:cNvPr>
          <p:cNvSpPr txBox="1"/>
          <p:nvPr/>
        </p:nvSpPr>
        <p:spPr>
          <a:xfrm>
            <a:off x="137177" y="2533760"/>
            <a:ext cx="2864260" cy="312778"/>
          </a:xfrm>
          <a:prstGeom prst="rect">
            <a:avLst/>
          </a:prstGeom>
          <a:noFill/>
        </p:spPr>
        <p:txBody>
          <a:bodyPr wrap="square">
            <a:spAutoFit/>
          </a:bodyPr>
          <a:lstStyle/>
          <a:p>
            <a:pPr>
              <a:lnSpc>
                <a:spcPct val="75000"/>
              </a:lnSpc>
              <a:spcBef>
                <a:spcPts val="1000"/>
              </a:spcBef>
            </a:pPr>
            <a:r>
              <a:rPr lang="en-US" sz="1800" b="1" dirty="0">
                <a:solidFill>
                  <a:schemeClr val="lt1"/>
                </a:solidFill>
                <a:latin typeface="Poppins" panose="00000500000000000000" pitchFamily="2" charset="0"/>
                <a:ea typeface="Lato"/>
                <a:cs typeface="Poppins" panose="00000500000000000000" pitchFamily="2" charset="0"/>
                <a:sym typeface="Lato"/>
              </a:rPr>
              <a:t>Most current SES data</a:t>
            </a:r>
          </a:p>
        </p:txBody>
      </p:sp>
    </p:spTree>
    <p:extLst>
      <p:ext uri="{BB962C8B-B14F-4D97-AF65-F5344CB8AC3E}">
        <p14:creationId xmlns:p14="http://schemas.microsoft.com/office/powerpoint/2010/main" val="19295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pic>
        <p:nvPicPr>
          <p:cNvPr id="5" name="Picture 4">
            <a:extLst>
              <a:ext uri="{FF2B5EF4-FFF2-40B4-BE49-F238E27FC236}">
                <a16:creationId xmlns:a16="http://schemas.microsoft.com/office/drawing/2014/main" id="{0060172A-AFDA-E549-B907-FF73CC8B6E73}"/>
              </a:ext>
            </a:extLst>
          </p:cNvPr>
          <p:cNvPicPr>
            <a:picLocks noChangeAspect="1"/>
          </p:cNvPicPr>
          <p:nvPr/>
        </p:nvPicPr>
        <p:blipFill>
          <a:blip r:embed="rId3"/>
          <a:stretch>
            <a:fillRect/>
          </a:stretch>
        </p:blipFill>
        <p:spPr>
          <a:xfrm>
            <a:off x="792058" y="851362"/>
            <a:ext cx="7367740" cy="3223037"/>
          </a:xfrm>
          <a:prstGeom prst="rect">
            <a:avLst/>
          </a:prstGeom>
        </p:spPr>
      </p:pic>
    </p:spTree>
    <p:extLst>
      <p:ext uri="{BB962C8B-B14F-4D97-AF65-F5344CB8AC3E}">
        <p14:creationId xmlns:p14="http://schemas.microsoft.com/office/powerpoint/2010/main" val="17060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a:t>
            </a:r>
            <a:r>
              <a:rPr lang="en-US" sz="3200" b="1" dirty="0">
                <a:latin typeface="Lato"/>
                <a:ea typeface="Lato"/>
                <a:cs typeface="Lato"/>
                <a:sym typeface="Lato"/>
              </a:rPr>
              <a:t>– Background</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241988" y="1315380"/>
            <a:ext cx="7818424" cy="1256370"/>
          </a:xfrm>
          <a:prstGeom prst="rect">
            <a:avLst/>
          </a:prstGeom>
          <a:noFill/>
        </p:spPr>
        <p:txBody>
          <a:bodyPr wrap="square">
            <a:spAutoFit/>
          </a:bodyPr>
          <a:lstStyle/>
          <a:p>
            <a:r>
              <a:rPr lang="en-US" sz="1800" dirty="0">
                <a:solidFill>
                  <a:schemeClr val="bg1"/>
                </a:solidFill>
                <a:latin typeface="Poppins" panose="00000500000000000000" pitchFamily="2" charset="0"/>
                <a:cs typeface="Poppins" panose="00000500000000000000" pitchFamily="2" charset="0"/>
              </a:rPr>
              <a:t>The  </a:t>
            </a:r>
            <a:r>
              <a:rPr lang="en-US" sz="1800" b="1" dirty="0">
                <a:solidFill>
                  <a:schemeClr val="bg1"/>
                </a:solidFill>
                <a:latin typeface="Poppins" panose="00000500000000000000" pitchFamily="2" charset="0"/>
                <a:cs typeface="Poppins" panose="00000500000000000000" pitchFamily="2" charset="0"/>
              </a:rPr>
              <a:t>School Experience Survey</a:t>
            </a:r>
            <a:r>
              <a:rPr lang="en-US" sz="1800" dirty="0">
                <a:solidFill>
                  <a:schemeClr val="bg1"/>
                </a:solidFill>
                <a:latin typeface="Poppins" panose="00000500000000000000" pitchFamily="2" charset="0"/>
                <a:cs typeface="Poppins" panose="00000500000000000000" pitchFamily="2" charset="0"/>
              </a:rPr>
              <a:t> is an annual survey administered in the </a:t>
            </a:r>
            <a:r>
              <a:rPr lang="en-US" sz="1800" b="1" dirty="0">
                <a:solidFill>
                  <a:schemeClr val="bg1"/>
                </a:solidFill>
                <a:latin typeface="Poppins" panose="00000500000000000000" pitchFamily="2" charset="0"/>
                <a:cs typeface="Poppins" panose="00000500000000000000" pitchFamily="2" charset="0"/>
              </a:rPr>
              <a:t>Spring</a:t>
            </a:r>
            <a:r>
              <a:rPr lang="en-US" sz="1800" dirty="0">
                <a:solidFill>
                  <a:schemeClr val="bg1"/>
                </a:solidFill>
                <a:latin typeface="Poppins" panose="00000500000000000000" pitchFamily="2" charset="0"/>
                <a:cs typeface="Poppins" panose="00000500000000000000" pitchFamily="2" charset="0"/>
              </a:rPr>
              <a:t> to all schools. Survey results provide schools with very </a:t>
            </a:r>
            <a:r>
              <a:rPr lang="en-US" sz="1800" b="1" dirty="0">
                <a:solidFill>
                  <a:schemeClr val="bg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important feedback </a:t>
            </a:r>
            <a:r>
              <a:rPr lang="en-US" sz="1800" dirty="0">
                <a:solidFill>
                  <a:schemeClr val="bg1"/>
                </a:solidFill>
                <a:latin typeface="Poppins" panose="00000500000000000000" pitchFamily="2" charset="0"/>
                <a:cs typeface="Poppins" panose="00000500000000000000" pitchFamily="2" charset="0"/>
              </a:rPr>
              <a:t>from teachers, staff, students and parents.</a:t>
            </a:r>
            <a:endParaRPr lang="en-US" sz="1800" u="sng" dirty="0">
              <a:solidFill>
                <a:schemeClr val="bg1"/>
              </a:solidFill>
              <a:latin typeface="Poppins" panose="00000500000000000000" pitchFamily="2" charset="0"/>
              <a:cs typeface="Poppins" panose="00000500000000000000" pitchFamily="2" charset="0"/>
            </a:endParaRPr>
          </a:p>
          <a:p>
            <a:pPr lvl="0" algn="l" rtl="0">
              <a:lnSpc>
                <a:spcPct val="75000"/>
              </a:lnSpc>
              <a:spcBef>
                <a:spcPts val="0"/>
              </a:spcBef>
              <a:spcAft>
                <a:spcPts val="0"/>
              </a:spcAft>
              <a:buClr>
                <a:schemeClr val="bg1"/>
              </a:buClr>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pic>
        <p:nvPicPr>
          <p:cNvPr id="4" name="Picture 2" descr="https://www.uab.edu/dei/images/upcoming-events/every-voice-matters.jpg">
            <a:extLst>
              <a:ext uri="{FF2B5EF4-FFF2-40B4-BE49-F238E27FC236}">
                <a16:creationId xmlns:a16="http://schemas.microsoft.com/office/drawing/2014/main" id="{4B7D0120-AFBA-C724-3A9B-556CF90902C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654" r="12058"/>
          <a:stretch/>
        </p:blipFill>
        <p:spPr bwMode="auto">
          <a:xfrm>
            <a:off x="3097930" y="2571750"/>
            <a:ext cx="2313431" cy="2108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4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pic>
        <p:nvPicPr>
          <p:cNvPr id="5" name="Picture 4">
            <a:extLst>
              <a:ext uri="{FF2B5EF4-FFF2-40B4-BE49-F238E27FC236}">
                <a16:creationId xmlns:a16="http://schemas.microsoft.com/office/drawing/2014/main" id="{0060172A-AFDA-E549-B907-FF73CC8B6E73}"/>
              </a:ext>
            </a:extLst>
          </p:cNvPr>
          <p:cNvPicPr>
            <a:picLocks noChangeAspect="1"/>
          </p:cNvPicPr>
          <p:nvPr/>
        </p:nvPicPr>
        <p:blipFill>
          <a:blip r:embed="rId3"/>
          <a:stretch>
            <a:fillRect/>
          </a:stretch>
        </p:blipFill>
        <p:spPr>
          <a:xfrm>
            <a:off x="792058" y="851362"/>
            <a:ext cx="7367740" cy="3223037"/>
          </a:xfrm>
          <a:prstGeom prst="rect">
            <a:avLst/>
          </a:prstGeom>
        </p:spPr>
      </p:pic>
      <p:sp>
        <p:nvSpPr>
          <p:cNvPr id="4" name="Arrow: Down 1">
            <a:extLst>
              <a:ext uri="{FF2B5EF4-FFF2-40B4-BE49-F238E27FC236}">
                <a16:creationId xmlns:a16="http://schemas.microsoft.com/office/drawing/2014/main" id="{439EA770-A10A-79B6-0B74-C6F939646A16}"/>
              </a:ext>
            </a:extLst>
          </p:cNvPr>
          <p:cNvSpPr/>
          <p:nvPr/>
        </p:nvSpPr>
        <p:spPr>
          <a:xfrm rot="12127771">
            <a:off x="909272" y="1403456"/>
            <a:ext cx="445237" cy="259012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Content Placeholder 2">
            <a:extLst>
              <a:ext uri="{FF2B5EF4-FFF2-40B4-BE49-F238E27FC236}">
                <a16:creationId xmlns:a16="http://schemas.microsoft.com/office/drawing/2014/main" id="{59A0E89F-3576-C0A7-7771-FB8F94D8935B}"/>
              </a:ext>
            </a:extLst>
          </p:cNvPr>
          <p:cNvSpPr txBox="1">
            <a:spLocks/>
          </p:cNvSpPr>
          <p:nvPr/>
        </p:nvSpPr>
        <p:spPr>
          <a:xfrm>
            <a:off x="169729" y="4292138"/>
            <a:ext cx="2224122" cy="684988"/>
          </a:xfrm>
          <a:prstGeom prst="rect">
            <a:avLst/>
          </a:prstGeom>
          <a:solidFill>
            <a:schemeClr val="bg1"/>
          </a:solidFill>
          <a:ln w="28575">
            <a:solidFill>
              <a:srgbClr val="FF0000"/>
            </a:solidFill>
          </a:ln>
        </p:spPr>
        <p:txBody>
          <a:bodyPr vert="horz" lIns="91440" tIns="45720" rIns="91440" bIns="4572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300"/>
              </a:spcAft>
              <a:buClr>
                <a:srgbClr val="000000"/>
              </a:buClr>
              <a:buSzTx/>
              <a:buFont typeface="Arial" panose="020B0604020202020204" pitchFamily="34" charset="0"/>
              <a:buNone/>
              <a:tabLst/>
              <a:defRPr/>
            </a:pPr>
            <a:r>
              <a:rPr kumimoji="0" lang="en-US" sz="1200" b="1" i="1" u="none" strike="noStrike" kern="1200" cap="none" spc="0" normalizeH="0" baseline="0" noProof="0" dirty="0">
                <a:ln>
                  <a:noFill/>
                </a:ln>
                <a:solidFill>
                  <a:srgbClr val="2E6FA7"/>
                </a:solidFill>
                <a:effectLst>
                  <a:outerShdw blurRad="38100" dist="38100" dir="2700000" algn="tl">
                    <a:srgbClr val="000000">
                      <a:alpha val="43137"/>
                    </a:srgbClr>
                  </a:outerShdw>
                </a:effectLst>
                <a:uLnTx/>
                <a:uFillTx/>
                <a:latin typeface="Arial"/>
                <a:ea typeface="+mn-ea"/>
                <a:cs typeface="+mn-cs"/>
                <a:sym typeface="Arial"/>
              </a:rPr>
              <a:t>Drop down menu</a:t>
            </a:r>
          </a:p>
          <a:p>
            <a:pPr marL="0" marR="0" lvl="0" indent="0" algn="ctr" defTabSz="914377" rtl="0" eaLnBrk="1" fontAlgn="auto" latinLnBrk="0" hangingPunct="1">
              <a:lnSpc>
                <a:spcPct val="90000"/>
              </a:lnSpc>
              <a:spcBef>
                <a:spcPts val="0"/>
              </a:spcBef>
              <a:spcAft>
                <a:spcPts val="300"/>
              </a:spcAft>
              <a:buClr>
                <a:srgbClr val="000000"/>
              </a:buClr>
              <a:buSzTx/>
              <a:buFont typeface="Arial" panose="020B0604020202020204" pitchFamily="34" charset="0"/>
              <a:buNone/>
              <a:tabLst/>
              <a:defRPr/>
            </a:pPr>
            <a:r>
              <a:rPr lang="en-US" sz="1200" b="1" i="1" dirty="0">
                <a:solidFill>
                  <a:srgbClr val="FF0000"/>
                </a:solidFill>
                <a:effectLst>
                  <a:outerShdw blurRad="38100" dist="38100" dir="2700000" algn="tl">
                    <a:srgbClr val="000000">
                      <a:alpha val="43137"/>
                    </a:srgbClr>
                  </a:outerShdw>
                </a:effectLst>
                <a:latin typeface="Arial"/>
                <a:sym typeface="Arial"/>
              </a:rPr>
              <a:t>Select School</a:t>
            </a:r>
            <a:endParaRPr kumimoji="0" lang="en-US" sz="12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sym typeface="Arial"/>
            </a:endParaRPr>
          </a:p>
        </p:txBody>
      </p:sp>
    </p:spTree>
    <p:extLst>
      <p:ext uri="{BB962C8B-B14F-4D97-AF65-F5344CB8AC3E}">
        <p14:creationId xmlns:p14="http://schemas.microsoft.com/office/powerpoint/2010/main" val="365122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pic>
        <p:nvPicPr>
          <p:cNvPr id="5" name="Picture 4">
            <a:extLst>
              <a:ext uri="{FF2B5EF4-FFF2-40B4-BE49-F238E27FC236}">
                <a16:creationId xmlns:a16="http://schemas.microsoft.com/office/drawing/2014/main" id="{0060172A-AFDA-E549-B907-FF73CC8B6E73}"/>
              </a:ext>
            </a:extLst>
          </p:cNvPr>
          <p:cNvPicPr>
            <a:picLocks noChangeAspect="1"/>
          </p:cNvPicPr>
          <p:nvPr/>
        </p:nvPicPr>
        <p:blipFill>
          <a:blip r:embed="rId3"/>
          <a:stretch>
            <a:fillRect/>
          </a:stretch>
        </p:blipFill>
        <p:spPr>
          <a:xfrm>
            <a:off x="792058" y="851362"/>
            <a:ext cx="7367740" cy="3223037"/>
          </a:xfrm>
          <a:prstGeom prst="rect">
            <a:avLst/>
          </a:prstGeom>
        </p:spPr>
      </p:pic>
      <p:sp>
        <p:nvSpPr>
          <p:cNvPr id="4" name="Arrow: Down 1">
            <a:extLst>
              <a:ext uri="{FF2B5EF4-FFF2-40B4-BE49-F238E27FC236}">
                <a16:creationId xmlns:a16="http://schemas.microsoft.com/office/drawing/2014/main" id="{2D677620-78E3-9EBA-D244-291CBC7C7739}"/>
              </a:ext>
            </a:extLst>
          </p:cNvPr>
          <p:cNvSpPr/>
          <p:nvPr/>
        </p:nvSpPr>
        <p:spPr>
          <a:xfrm rot="10800000">
            <a:off x="3079381" y="1816857"/>
            <a:ext cx="445237" cy="225754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Content Placeholder 2">
            <a:extLst>
              <a:ext uri="{FF2B5EF4-FFF2-40B4-BE49-F238E27FC236}">
                <a16:creationId xmlns:a16="http://schemas.microsoft.com/office/drawing/2014/main" id="{714F95A1-CB88-4C0F-F698-CEB0802859E2}"/>
              </a:ext>
            </a:extLst>
          </p:cNvPr>
          <p:cNvSpPr txBox="1">
            <a:spLocks/>
          </p:cNvSpPr>
          <p:nvPr/>
        </p:nvSpPr>
        <p:spPr>
          <a:xfrm>
            <a:off x="2299566" y="4304025"/>
            <a:ext cx="2224122" cy="684988"/>
          </a:xfrm>
          <a:prstGeom prst="rect">
            <a:avLst/>
          </a:prstGeom>
          <a:solidFill>
            <a:schemeClr val="bg1"/>
          </a:solidFill>
          <a:ln w="28575">
            <a:solidFill>
              <a:srgbClr val="FF0000"/>
            </a:solidFill>
          </a:ln>
        </p:spPr>
        <p:txBody>
          <a:bodyPr vert="horz" lIns="91440" tIns="45720" rIns="91440" bIns="4572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300"/>
              </a:spcAft>
              <a:buClr>
                <a:srgbClr val="000000"/>
              </a:buClr>
              <a:buSzTx/>
              <a:buFont typeface="Arial" panose="020B0604020202020204" pitchFamily="34" charset="0"/>
              <a:buNone/>
              <a:tabLst/>
              <a:defRPr/>
            </a:pPr>
            <a:r>
              <a:rPr kumimoji="0" lang="en-US" sz="1200" b="1" i="1" u="none" strike="noStrike" kern="1200" cap="none" spc="0" normalizeH="0" baseline="0" noProof="0" dirty="0">
                <a:ln>
                  <a:noFill/>
                </a:ln>
                <a:solidFill>
                  <a:srgbClr val="2E6FA7"/>
                </a:solidFill>
                <a:effectLst>
                  <a:outerShdw blurRad="38100" dist="38100" dir="2700000" algn="tl">
                    <a:srgbClr val="000000">
                      <a:alpha val="43137"/>
                    </a:srgbClr>
                  </a:outerShdw>
                </a:effectLst>
                <a:uLnTx/>
                <a:uFillTx/>
                <a:latin typeface="Arial"/>
                <a:ea typeface="+mn-ea"/>
                <a:cs typeface="+mn-cs"/>
                <a:sym typeface="Arial"/>
              </a:rPr>
              <a:t>Select Group</a:t>
            </a:r>
          </a:p>
        </p:txBody>
      </p:sp>
    </p:spTree>
    <p:extLst>
      <p:ext uri="{BB962C8B-B14F-4D97-AF65-F5344CB8AC3E}">
        <p14:creationId xmlns:p14="http://schemas.microsoft.com/office/powerpoint/2010/main" val="3675775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pic>
        <p:nvPicPr>
          <p:cNvPr id="5" name="Picture 4">
            <a:extLst>
              <a:ext uri="{FF2B5EF4-FFF2-40B4-BE49-F238E27FC236}">
                <a16:creationId xmlns:a16="http://schemas.microsoft.com/office/drawing/2014/main" id="{0060172A-AFDA-E549-B907-FF73CC8B6E73}"/>
              </a:ext>
            </a:extLst>
          </p:cNvPr>
          <p:cNvPicPr>
            <a:picLocks noChangeAspect="1"/>
          </p:cNvPicPr>
          <p:nvPr/>
        </p:nvPicPr>
        <p:blipFill>
          <a:blip r:embed="rId3"/>
          <a:stretch>
            <a:fillRect/>
          </a:stretch>
        </p:blipFill>
        <p:spPr>
          <a:xfrm>
            <a:off x="792058" y="851362"/>
            <a:ext cx="7367740" cy="3223037"/>
          </a:xfrm>
          <a:prstGeom prst="rect">
            <a:avLst/>
          </a:prstGeom>
        </p:spPr>
      </p:pic>
      <p:sp>
        <p:nvSpPr>
          <p:cNvPr id="4" name="Arrow: Down 1">
            <a:extLst>
              <a:ext uri="{FF2B5EF4-FFF2-40B4-BE49-F238E27FC236}">
                <a16:creationId xmlns:a16="http://schemas.microsoft.com/office/drawing/2014/main" id="{2D677620-78E3-9EBA-D244-291CBC7C7739}"/>
              </a:ext>
            </a:extLst>
          </p:cNvPr>
          <p:cNvSpPr/>
          <p:nvPr/>
        </p:nvSpPr>
        <p:spPr>
          <a:xfrm rot="10362131">
            <a:off x="4862129" y="1684227"/>
            <a:ext cx="445237" cy="259012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Content Placeholder 2">
            <a:extLst>
              <a:ext uri="{FF2B5EF4-FFF2-40B4-BE49-F238E27FC236}">
                <a16:creationId xmlns:a16="http://schemas.microsoft.com/office/drawing/2014/main" id="{714F95A1-CB88-4C0F-F698-CEB0802859E2}"/>
              </a:ext>
            </a:extLst>
          </p:cNvPr>
          <p:cNvSpPr txBox="1">
            <a:spLocks/>
          </p:cNvSpPr>
          <p:nvPr/>
        </p:nvSpPr>
        <p:spPr>
          <a:xfrm>
            <a:off x="4699424" y="4329669"/>
            <a:ext cx="2224122" cy="684988"/>
          </a:xfrm>
          <a:prstGeom prst="rect">
            <a:avLst/>
          </a:prstGeom>
          <a:solidFill>
            <a:schemeClr val="bg1"/>
          </a:solidFill>
          <a:ln w="28575">
            <a:solidFill>
              <a:srgbClr val="FF0000"/>
            </a:solidFill>
          </a:ln>
        </p:spPr>
        <p:txBody>
          <a:bodyPr vert="horz" lIns="91440" tIns="45720" rIns="91440" bIns="4572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300"/>
              </a:spcAft>
              <a:buClr>
                <a:srgbClr val="000000"/>
              </a:buClr>
              <a:buSzTx/>
              <a:buFont typeface="Arial" panose="020B0604020202020204" pitchFamily="34" charset="0"/>
              <a:buNone/>
              <a:tabLst/>
              <a:defRPr/>
            </a:pPr>
            <a:r>
              <a:rPr kumimoji="0" lang="en-US" sz="1200" b="1" i="1" u="none" strike="noStrike" kern="1200" cap="none" spc="0" normalizeH="0" baseline="0" noProof="0" dirty="0">
                <a:ln>
                  <a:noFill/>
                </a:ln>
                <a:solidFill>
                  <a:srgbClr val="2E6FA7"/>
                </a:solidFill>
                <a:effectLst>
                  <a:outerShdw blurRad="38100" dist="38100" dir="2700000" algn="tl">
                    <a:srgbClr val="000000">
                      <a:alpha val="43137"/>
                    </a:srgbClr>
                  </a:outerShdw>
                </a:effectLst>
                <a:uLnTx/>
                <a:uFillTx/>
                <a:latin typeface="Arial"/>
                <a:ea typeface="+mn-ea"/>
                <a:cs typeface="+mn-cs"/>
                <a:sym typeface="Arial"/>
              </a:rPr>
              <a:t>Select Category</a:t>
            </a:r>
          </a:p>
        </p:txBody>
      </p:sp>
    </p:spTree>
    <p:extLst>
      <p:ext uri="{BB962C8B-B14F-4D97-AF65-F5344CB8AC3E}">
        <p14:creationId xmlns:p14="http://schemas.microsoft.com/office/powerpoint/2010/main" val="1362255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pic>
        <p:nvPicPr>
          <p:cNvPr id="5" name="Picture 4">
            <a:extLst>
              <a:ext uri="{FF2B5EF4-FFF2-40B4-BE49-F238E27FC236}">
                <a16:creationId xmlns:a16="http://schemas.microsoft.com/office/drawing/2014/main" id="{0060172A-AFDA-E549-B907-FF73CC8B6E73}"/>
              </a:ext>
            </a:extLst>
          </p:cNvPr>
          <p:cNvPicPr>
            <a:picLocks noChangeAspect="1"/>
          </p:cNvPicPr>
          <p:nvPr/>
        </p:nvPicPr>
        <p:blipFill>
          <a:blip r:embed="rId3"/>
          <a:stretch>
            <a:fillRect/>
          </a:stretch>
        </p:blipFill>
        <p:spPr>
          <a:xfrm>
            <a:off x="792058" y="851362"/>
            <a:ext cx="7367740" cy="3223037"/>
          </a:xfrm>
          <a:prstGeom prst="rect">
            <a:avLst/>
          </a:prstGeom>
        </p:spPr>
      </p:pic>
      <p:sp>
        <p:nvSpPr>
          <p:cNvPr id="4" name="Arrow: Down 1">
            <a:extLst>
              <a:ext uri="{FF2B5EF4-FFF2-40B4-BE49-F238E27FC236}">
                <a16:creationId xmlns:a16="http://schemas.microsoft.com/office/drawing/2014/main" id="{6BAE6BB5-3166-0687-4DC2-00B7B71301B4}"/>
              </a:ext>
            </a:extLst>
          </p:cNvPr>
          <p:cNvSpPr/>
          <p:nvPr/>
        </p:nvSpPr>
        <p:spPr>
          <a:xfrm rot="10800000">
            <a:off x="4253308" y="2461363"/>
            <a:ext cx="445237" cy="172190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Content Placeholder 2">
            <a:extLst>
              <a:ext uri="{FF2B5EF4-FFF2-40B4-BE49-F238E27FC236}">
                <a16:creationId xmlns:a16="http://schemas.microsoft.com/office/drawing/2014/main" id="{C81B8D65-EEB3-FC9C-DDBE-4CCD4F8BE057}"/>
              </a:ext>
            </a:extLst>
          </p:cNvPr>
          <p:cNvSpPr txBox="1">
            <a:spLocks/>
          </p:cNvSpPr>
          <p:nvPr/>
        </p:nvSpPr>
        <p:spPr>
          <a:xfrm>
            <a:off x="3363866" y="4329669"/>
            <a:ext cx="2224122" cy="684988"/>
          </a:xfrm>
          <a:prstGeom prst="rect">
            <a:avLst/>
          </a:prstGeom>
          <a:solidFill>
            <a:schemeClr val="bg1"/>
          </a:solidFill>
          <a:ln w="28575">
            <a:solidFill>
              <a:srgbClr val="FF0000"/>
            </a:solidFill>
          </a:ln>
        </p:spPr>
        <p:txBody>
          <a:bodyPr vert="horz" lIns="91440" tIns="45720" rIns="91440" bIns="4572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30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Aharoni" pitchFamily="2" charset="-79"/>
                <a:sym typeface="Arial"/>
              </a:rPr>
              <a:t>Color-coded scale:</a:t>
            </a:r>
          </a:p>
          <a:p>
            <a:pPr marL="0" marR="0" lvl="0" indent="0" algn="ctr" defTabSz="914377" rtl="0" eaLnBrk="1" fontAlgn="auto" latinLnBrk="0" hangingPunct="1">
              <a:lnSpc>
                <a:spcPct val="90000"/>
              </a:lnSpc>
              <a:spcBef>
                <a:spcPts val="0"/>
              </a:spcBef>
              <a:spcAft>
                <a:spcPts val="300"/>
              </a:spcAft>
              <a:buClr>
                <a:srgbClr val="000000"/>
              </a:buClr>
              <a:buSzTx/>
              <a:buFont typeface="Arial" panose="020B0604020202020204" pitchFamily="34" charset="0"/>
              <a:buNone/>
              <a:tabLst/>
              <a:defRPr/>
            </a:pPr>
            <a:r>
              <a:rPr kumimoji="0" lang="en-US" sz="1200" b="1" i="0" u="none" strike="noStrike" kern="1200" cap="none" spc="0" normalizeH="0" baseline="0" noProof="0" dirty="0">
                <a:ln>
                  <a:noFill/>
                </a:ln>
                <a:solidFill>
                  <a:srgbClr val="FF5D03"/>
                </a:solidFill>
                <a:effectLst>
                  <a:outerShdw blurRad="38100" dist="38100" dir="2700000" algn="tl">
                    <a:srgbClr val="000000">
                      <a:alpha val="43137"/>
                    </a:srgbClr>
                  </a:outerShdw>
                </a:effectLst>
                <a:uLnTx/>
                <a:uFillTx/>
                <a:latin typeface="Arial"/>
                <a:ea typeface="+mn-ea"/>
                <a:cs typeface="Aharoni" pitchFamily="2" charset="-79"/>
                <a:sym typeface="Arial"/>
              </a:rPr>
              <a:t>Orange</a:t>
            </a:r>
            <a:r>
              <a:rPr kumimoji="0" 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Aharoni" pitchFamily="2" charset="-79"/>
                <a:sym typeface="Arial"/>
              </a:rPr>
              <a:t> = </a:t>
            </a:r>
            <a:r>
              <a:rPr kumimoji="0" lang="en-US" sz="1200" b="1" i="1" u="none" strike="noStrike" kern="1200" cap="none" spc="0" normalizeH="0" baseline="0" noProof="0" dirty="0">
                <a:ln>
                  <a:noFill/>
                </a:ln>
                <a:solidFill>
                  <a:srgbClr val="FF5D03"/>
                </a:solidFill>
                <a:effectLst>
                  <a:outerShdw blurRad="38100" dist="38100" dir="2700000" algn="tl">
                    <a:srgbClr val="000000">
                      <a:alpha val="43137"/>
                    </a:srgbClr>
                  </a:outerShdw>
                </a:effectLst>
                <a:uLnTx/>
                <a:uFillTx/>
                <a:latin typeface="Arial"/>
                <a:ea typeface="+mn-ea"/>
                <a:cs typeface="Aharoni" pitchFamily="2" charset="-79"/>
                <a:sym typeface="Arial"/>
              </a:rPr>
              <a:t>Strongly Disagree</a:t>
            </a:r>
          </a:p>
          <a:p>
            <a:pPr marL="0" marR="0" lvl="0" indent="0" algn="ctr" defTabSz="914377" rtl="0" eaLnBrk="1" fontAlgn="auto" latinLnBrk="0" hangingPunct="1">
              <a:lnSpc>
                <a:spcPct val="90000"/>
              </a:lnSpc>
              <a:spcBef>
                <a:spcPts val="0"/>
              </a:spcBef>
              <a:spcAft>
                <a:spcPts val="300"/>
              </a:spcAft>
              <a:buClr>
                <a:srgbClr val="000000"/>
              </a:buClr>
              <a:buSzTx/>
              <a:buFont typeface="Arial" panose="020B0604020202020204" pitchFamily="34" charset="0"/>
              <a:buNone/>
              <a:tabLst/>
              <a:defRPr/>
            </a:pPr>
            <a:r>
              <a:rPr kumimoji="0" lang="en-US" sz="1200" b="1" i="0" u="none" strike="noStrike" kern="1200" cap="none" spc="0" normalizeH="0" baseline="0" noProof="0" dirty="0">
                <a:ln>
                  <a:noFill/>
                </a:ln>
                <a:solidFill>
                  <a:srgbClr val="2E6FA7"/>
                </a:solidFill>
                <a:effectLst>
                  <a:outerShdw blurRad="38100" dist="38100" dir="2700000" algn="tl">
                    <a:srgbClr val="000000">
                      <a:alpha val="43137"/>
                    </a:srgbClr>
                  </a:outerShdw>
                </a:effectLst>
                <a:uLnTx/>
                <a:uFillTx/>
                <a:latin typeface="Arial"/>
                <a:ea typeface="+mn-ea"/>
                <a:cs typeface="Aharoni" pitchFamily="2" charset="-79"/>
                <a:sym typeface="Arial"/>
              </a:rPr>
              <a:t>Dark Blue </a:t>
            </a:r>
            <a:r>
              <a:rPr kumimoji="0" 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Aharoni" pitchFamily="2" charset="-79"/>
                <a:sym typeface="Arial"/>
              </a:rPr>
              <a:t>= </a:t>
            </a:r>
            <a:r>
              <a:rPr kumimoji="0" lang="en-US" sz="1200" b="1" i="1" u="none" strike="noStrike" kern="1200" cap="none" spc="0" normalizeH="0" baseline="0" noProof="0" dirty="0">
                <a:ln>
                  <a:noFill/>
                </a:ln>
                <a:solidFill>
                  <a:srgbClr val="2E6FA7"/>
                </a:solidFill>
                <a:effectLst>
                  <a:outerShdw blurRad="38100" dist="38100" dir="2700000" algn="tl">
                    <a:srgbClr val="000000">
                      <a:alpha val="43137"/>
                    </a:srgbClr>
                  </a:outerShdw>
                </a:effectLst>
                <a:uLnTx/>
                <a:uFillTx/>
                <a:latin typeface="Arial"/>
                <a:ea typeface="+mn-ea"/>
                <a:cs typeface="Aharoni" pitchFamily="2" charset="-79"/>
                <a:sym typeface="Arial"/>
              </a:rPr>
              <a:t>Strongly Agree</a:t>
            </a:r>
            <a:endParaRPr kumimoji="0" lang="en-US" sz="1200" b="1" i="1" u="none" strike="noStrike" kern="1200" cap="none" spc="0" normalizeH="0" baseline="0" noProof="0" dirty="0">
              <a:ln>
                <a:noFill/>
              </a:ln>
              <a:solidFill>
                <a:srgbClr val="2E6FA7"/>
              </a:solidFill>
              <a:effectLst>
                <a:outerShdw blurRad="38100" dist="38100" dir="2700000" algn="tl">
                  <a:srgbClr val="000000">
                    <a:alpha val="43137"/>
                  </a:srgbClr>
                </a:outerShdw>
              </a:effectLst>
              <a:uLnTx/>
              <a:uFillTx/>
              <a:latin typeface="Arial"/>
              <a:ea typeface="+mn-ea"/>
              <a:cs typeface="+mn-cs"/>
              <a:sym typeface="Arial"/>
            </a:endParaRPr>
          </a:p>
        </p:txBody>
      </p:sp>
      <p:sp>
        <p:nvSpPr>
          <p:cNvPr id="7" name="Oval 6">
            <a:extLst>
              <a:ext uri="{FF2B5EF4-FFF2-40B4-BE49-F238E27FC236}">
                <a16:creationId xmlns:a16="http://schemas.microsoft.com/office/drawing/2014/main" id="{4A472D89-7A2B-DEFC-EF2D-ADA6F322E72C}"/>
              </a:ext>
            </a:extLst>
          </p:cNvPr>
          <p:cNvSpPr/>
          <p:nvPr/>
        </p:nvSpPr>
        <p:spPr>
          <a:xfrm>
            <a:off x="2599151" y="1709803"/>
            <a:ext cx="3851753" cy="7077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713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pic>
        <p:nvPicPr>
          <p:cNvPr id="5" name="Picture 4">
            <a:extLst>
              <a:ext uri="{FF2B5EF4-FFF2-40B4-BE49-F238E27FC236}">
                <a16:creationId xmlns:a16="http://schemas.microsoft.com/office/drawing/2014/main" id="{0060172A-AFDA-E549-B907-FF73CC8B6E73}"/>
              </a:ext>
            </a:extLst>
          </p:cNvPr>
          <p:cNvPicPr>
            <a:picLocks noChangeAspect="1"/>
          </p:cNvPicPr>
          <p:nvPr/>
        </p:nvPicPr>
        <p:blipFill>
          <a:blip r:embed="rId3"/>
          <a:stretch>
            <a:fillRect/>
          </a:stretch>
        </p:blipFill>
        <p:spPr>
          <a:xfrm>
            <a:off x="792058" y="851362"/>
            <a:ext cx="7367740" cy="3223037"/>
          </a:xfrm>
          <a:prstGeom prst="rect">
            <a:avLst/>
          </a:prstGeom>
        </p:spPr>
      </p:pic>
      <p:sp>
        <p:nvSpPr>
          <p:cNvPr id="7" name="Content Placeholder 2">
            <a:extLst>
              <a:ext uri="{FF2B5EF4-FFF2-40B4-BE49-F238E27FC236}">
                <a16:creationId xmlns:a16="http://schemas.microsoft.com/office/drawing/2014/main" id="{BDE10260-1E76-AAD7-5F26-D7F34C9CD619}"/>
              </a:ext>
            </a:extLst>
          </p:cNvPr>
          <p:cNvSpPr txBox="1">
            <a:spLocks/>
          </p:cNvSpPr>
          <p:nvPr/>
        </p:nvSpPr>
        <p:spPr>
          <a:xfrm>
            <a:off x="6876549" y="4329669"/>
            <a:ext cx="1283249" cy="684988"/>
          </a:xfrm>
          <a:prstGeom prst="rect">
            <a:avLst/>
          </a:prstGeom>
          <a:solidFill>
            <a:schemeClr val="bg1"/>
          </a:solidFill>
          <a:ln w="28575">
            <a:solidFill>
              <a:srgbClr val="FF0000"/>
            </a:solidFill>
          </a:ln>
        </p:spPr>
        <p:txBody>
          <a:bodyPr vert="horz" lIns="91440" tIns="45720" rIns="91440" bIns="4572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Aharoni" pitchFamily="2" charset="-79"/>
                <a:sym typeface="Arial"/>
              </a:rPr>
              <a:t>Participation rates for each group</a:t>
            </a:r>
            <a:endPar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sym typeface="Arial"/>
            </a:endParaRPr>
          </a:p>
        </p:txBody>
      </p:sp>
      <p:sp>
        <p:nvSpPr>
          <p:cNvPr id="8" name="Arrow: Down 1">
            <a:extLst>
              <a:ext uri="{FF2B5EF4-FFF2-40B4-BE49-F238E27FC236}">
                <a16:creationId xmlns:a16="http://schemas.microsoft.com/office/drawing/2014/main" id="{5F251A34-1DEF-D14D-0ACC-96E644A265EC}"/>
              </a:ext>
            </a:extLst>
          </p:cNvPr>
          <p:cNvSpPr/>
          <p:nvPr/>
        </p:nvSpPr>
        <p:spPr>
          <a:xfrm rot="9452495">
            <a:off x="7190036" y="1858804"/>
            <a:ext cx="479513" cy="240884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835515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pic>
        <p:nvPicPr>
          <p:cNvPr id="5" name="Picture 4">
            <a:extLst>
              <a:ext uri="{FF2B5EF4-FFF2-40B4-BE49-F238E27FC236}">
                <a16:creationId xmlns:a16="http://schemas.microsoft.com/office/drawing/2014/main" id="{0060172A-AFDA-E549-B907-FF73CC8B6E73}"/>
              </a:ext>
            </a:extLst>
          </p:cNvPr>
          <p:cNvPicPr>
            <a:picLocks noChangeAspect="1"/>
          </p:cNvPicPr>
          <p:nvPr/>
        </p:nvPicPr>
        <p:blipFill>
          <a:blip r:embed="rId3"/>
          <a:stretch>
            <a:fillRect/>
          </a:stretch>
        </p:blipFill>
        <p:spPr>
          <a:xfrm>
            <a:off x="792058" y="851362"/>
            <a:ext cx="7367740" cy="3223037"/>
          </a:xfrm>
          <a:prstGeom prst="rect">
            <a:avLst/>
          </a:prstGeom>
        </p:spPr>
      </p:pic>
      <p:sp>
        <p:nvSpPr>
          <p:cNvPr id="8" name="Content Placeholder 2">
            <a:extLst>
              <a:ext uri="{FF2B5EF4-FFF2-40B4-BE49-F238E27FC236}">
                <a16:creationId xmlns:a16="http://schemas.microsoft.com/office/drawing/2014/main" id="{851D3770-7F9D-D6F7-51C3-05D2528FC20A}"/>
              </a:ext>
            </a:extLst>
          </p:cNvPr>
          <p:cNvSpPr txBox="1">
            <a:spLocks/>
          </p:cNvSpPr>
          <p:nvPr/>
        </p:nvSpPr>
        <p:spPr>
          <a:xfrm>
            <a:off x="792058" y="4292088"/>
            <a:ext cx="5320642" cy="684988"/>
          </a:xfrm>
          <a:prstGeom prst="rect">
            <a:avLst/>
          </a:prstGeom>
          <a:solidFill>
            <a:schemeClr val="bg1"/>
          </a:solidFill>
          <a:ln w="28575">
            <a:solidFill>
              <a:srgbClr val="FF0000"/>
            </a:solidFill>
          </a:ln>
        </p:spPr>
        <p:txBody>
          <a:bodyPr vert="horz" lIns="91440" tIns="45720" rIns="91440" bIns="4572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
                <a:srgbClr val="000000"/>
              </a:buClr>
              <a:buSzTx/>
              <a:buFont typeface="Arial" panose="020B0604020202020204" pitchFamily="34" charset="0"/>
              <a:buNone/>
              <a:tabLst/>
              <a:defRPr/>
            </a:pPr>
            <a:r>
              <a:rPr lang="en-US" sz="1400" b="1" dirty="0">
                <a:solidFill>
                  <a:schemeClr val="accent5">
                    <a:lumMod val="75000"/>
                  </a:schemeClr>
                </a:solidFill>
                <a:effectLst>
                  <a:outerShdw blurRad="38100" dist="38100" dir="2700000" algn="tl">
                    <a:srgbClr val="000000">
                      <a:alpha val="43137"/>
                    </a:srgbClr>
                  </a:outerShdw>
                </a:effectLst>
                <a:latin typeface="Arial"/>
                <a:sym typeface="Arial"/>
              </a:rPr>
              <a:t>41% Agree </a:t>
            </a:r>
            <a:r>
              <a:rPr lang="en-US" sz="1400" b="1" dirty="0">
                <a:solidFill>
                  <a:srgbClr val="0070C0"/>
                </a:solidFill>
                <a:effectLst>
                  <a:outerShdw blurRad="38100" dist="38100" dir="2700000" algn="tl">
                    <a:srgbClr val="000000">
                      <a:alpha val="43137"/>
                    </a:srgbClr>
                  </a:outerShdw>
                </a:effectLst>
                <a:latin typeface="Arial"/>
                <a:sym typeface="Arial"/>
              </a:rPr>
              <a:t>+ </a:t>
            </a:r>
            <a:r>
              <a:rPr lang="en-US" sz="1400" b="1" dirty="0">
                <a:solidFill>
                  <a:schemeClr val="accent5">
                    <a:lumMod val="50000"/>
                  </a:schemeClr>
                </a:solidFill>
                <a:effectLst>
                  <a:outerShdw blurRad="38100" dist="38100" dir="2700000" algn="tl">
                    <a:srgbClr val="000000">
                      <a:alpha val="43137"/>
                    </a:srgbClr>
                  </a:outerShdw>
                </a:effectLst>
                <a:latin typeface="Arial"/>
                <a:sym typeface="Arial"/>
              </a:rPr>
              <a:t>43% Strongly Agree </a:t>
            </a:r>
            <a:r>
              <a:rPr lang="en-US" sz="1400" b="1" dirty="0">
                <a:solidFill>
                  <a:srgbClr val="0070C0"/>
                </a:solidFill>
                <a:effectLst>
                  <a:outerShdw blurRad="38100" dist="38100" dir="2700000" algn="tl">
                    <a:srgbClr val="000000">
                      <a:alpha val="43137"/>
                    </a:srgbClr>
                  </a:outerShdw>
                </a:effectLst>
                <a:latin typeface="Arial"/>
                <a:sym typeface="Arial"/>
              </a:rPr>
              <a:t>= 84%</a:t>
            </a:r>
            <a:endParaRPr kumimoji="0" lang="en-US" sz="14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mn-ea"/>
              <a:cs typeface="+mn-cs"/>
              <a:sym typeface="Arial"/>
            </a:endParaRPr>
          </a:p>
        </p:txBody>
      </p:sp>
      <p:sp>
        <p:nvSpPr>
          <p:cNvPr id="10" name="Oval 9">
            <a:extLst>
              <a:ext uri="{FF2B5EF4-FFF2-40B4-BE49-F238E27FC236}">
                <a16:creationId xmlns:a16="http://schemas.microsoft.com/office/drawing/2014/main" id="{D3328228-BE6A-47E2-70C0-323B49855989}"/>
              </a:ext>
            </a:extLst>
          </p:cNvPr>
          <p:cNvSpPr/>
          <p:nvPr/>
        </p:nvSpPr>
        <p:spPr>
          <a:xfrm>
            <a:off x="4459266" y="2571750"/>
            <a:ext cx="1954060" cy="5244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
            <a:extLst>
              <a:ext uri="{FF2B5EF4-FFF2-40B4-BE49-F238E27FC236}">
                <a16:creationId xmlns:a16="http://schemas.microsoft.com/office/drawing/2014/main" id="{AD2A4B1D-39A2-CCEB-1832-9AB450C1853D}"/>
              </a:ext>
            </a:extLst>
          </p:cNvPr>
          <p:cNvSpPr/>
          <p:nvPr/>
        </p:nvSpPr>
        <p:spPr>
          <a:xfrm rot="13629204">
            <a:off x="4164806" y="2912402"/>
            <a:ext cx="290288" cy="151576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2" name="Arrow: Down 1">
            <a:extLst>
              <a:ext uri="{FF2B5EF4-FFF2-40B4-BE49-F238E27FC236}">
                <a16:creationId xmlns:a16="http://schemas.microsoft.com/office/drawing/2014/main" id="{84363FEA-828F-961D-C978-8726A731726F}"/>
              </a:ext>
            </a:extLst>
          </p:cNvPr>
          <p:cNvSpPr/>
          <p:nvPr/>
        </p:nvSpPr>
        <p:spPr>
          <a:xfrm rot="14967485">
            <a:off x="5315823" y="1893332"/>
            <a:ext cx="290288" cy="346952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45925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pic>
        <p:nvPicPr>
          <p:cNvPr id="5" name="Picture 4">
            <a:extLst>
              <a:ext uri="{FF2B5EF4-FFF2-40B4-BE49-F238E27FC236}">
                <a16:creationId xmlns:a16="http://schemas.microsoft.com/office/drawing/2014/main" id="{0060172A-AFDA-E549-B907-FF73CC8B6E73}"/>
              </a:ext>
            </a:extLst>
          </p:cNvPr>
          <p:cNvPicPr>
            <a:picLocks noChangeAspect="1"/>
          </p:cNvPicPr>
          <p:nvPr/>
        </p:nvPicPr>
        <p:blipFill>
          <a:blip r:embed="rId3"/>
          <a:stretch>
            <a:fillRect/>
          </a:stretch>
        </p:blipFill>
        <p:spPr>
          <a:xfrm>
            <a:off x="792058" y="851362"/>
            <a:ext cx="7367740" cy="3223037"/>
          </a:xfrm>
          <a:prstGeom prst="rect">
            <a:avLst/>
          </a:prstGeom>
        </p:spPr>
      </p:pic>
      <p:sp>
        <p:nvSpPr>
          <p:cNvPr id="7" name="Rectangle 6">
            <a:extLst>
              <a:ext uri="{FF2B5EF4-FFF2-40B4-BE49-F238E27FC236}">
                <a16:creationId xmlns:a16="http://schemas.microsoft.com/office/drawing/2014/main" id="{04672295-F773-4EE5-90D8-1FB3ED45234E}"/>
              </a:ext>
            </a:extLst>
          </p:cNvPr>
          <p:cNvSpPr/>
          <p:nvPr/>
        </p:nvSpPr>
        <p:spPr>
          <a:xfrm>
            <a:off x="6914367" y="2190514"/>
            <a:ext cx="1160466" cy="857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Content Placeholder 2">
            <a:extLst>
              <a:ext uri="{FF2B5EF4-FFF2-40B4-BE49-F238E27FC236}">
                <a16:creationId xmlns:a16="http://schemas.microsoft.com/office/drawing/2014/main" id="{851D3770-7F9D-D6F7-51C3-05D2528FC20A}"/>
              </a:ext>
            </a:extLst>
          </p:cNvPr>
          <p:cNvSpPr txBox="1">
            <a:spLocks/>
          </p:cNvSpPr>
          <p:nvPr/>
        </p:nvSpPr>
        <p:spPr>
          <a:xfrm>
            <a:off x="6876549" y="4292138"/>
            <a:ext cx="1283249" cy="684988"/>
          </a:xfrm>
          <a:prstGeom prst="rect">
            <a:avLst/>
          </a:prstGeom>
          <a:solidFill>
            <a:schemeClr val="bg1"/>
          </a:solidFill>
          <a:ln w="28575">
            <a:solidFill>
              <a:srgbClr val="FF0000"/>
            </a:solidFill>
          </a:ln>
        </p:spPr>
        <p:txBody>
          <a:bodyPr vert="horz" lIns="91440" tIns="45720" rIns="91440" bIns="45720" rtlCol="0" anchor="ctr"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rial"/>
                <a:ea typeface="+mn-ea"/>
                <a:cs typeface="Aharoni" pitchFamily="2" charset="-79"/>
                <a:sym typeface="Arial"/>
              </a:rPr>
              <a:t>School</a:t>
            </a: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Aharoni" pitchFamily="2" charset="-79"/>
                <a:sym typeface="Arial"/>
              </a:rPr>
              <a:t> </a:t>
            </a:r>
            <a:r>
              <a:rPr kumimoji="0" lang="en-US" sz="1400" b="1" i="0" u="none" strike="noStrike" kern="1200" cap="none" spc="0" normalizeH="0" baseline="0" noProof="0" dirty="0">
                <a:ln>
                  <a:noFill/>
                </a:ln>
                <a:effectLst>
                  <a:outerShdw blurRad="38100" dist="38100" dir="2700000" algn="tl">
                    <a:srgbClr val="000000">
                      <a:alpha val="43137"/>
                    </a:srgbClr>
                  </a:outerShdw>
                </a:effectLst>
                <a:uLnTx/>
                <a:uFillTx/>
                <a:latin typeface="Arial"/>
                <a:ea typeface="+mn-ea"/>
                <a:cs typeface="Aharoni" pitchFamily="2" charset="-79"/>
                <a:sym typeface="Arial"/>
              </a:rPr>
              <a:t>vs.</a:t>
            </a:r>
            <a:r>
              <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Aharoni" pitchFamily="2" charset="-79"/>
                <a:sym typeface="Arial"/>
              </a:rPr>
              <a:t> LAUSD (ES or MS or HS)</a:t>
            </a:r>
            <a:endParaRPr kumimoji="0" lang="en-US"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a:ea typeface="+mn-ea"/>
              <a:cs typeface="+mn-cs"/>
              <a:sym typeface="Arial"/>
            </a:endParaRPr>
          </a:p>
        </p:txBody>
      </p:sp>
      <p:sp>
        <p:nvSpPr>
          <p:cNvPr id="9" name="Arrow: Down 1">
            <a:extLst>
              <a:ext uri="{FF2B5EF4-FFF2-40B4-BE49-F238E27FC236}">
                <a16:creationId xmlns:a16="http://schemas.microsoft.com/office/drawing/2014/main" id="{956AA2F8-4418-D16C-D314-5B0A8903F683}"/>
              </a:ext>
            </a:extLst>
          </p:cNvPr>
          <p:cNvSpPr/>
          <p:nvPr/>
        </p:nvSpPr>
        <p:spPr>
          <a:xfrm rot="9678773">
            <a:off x="7444143" y="3114734"/>
            <a:ext cx="290288" cy="1062999"/>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98028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Results</a:t>
            </a:r>
          </a:p>
        </p:txBody>
      </p:sp>
      <p:sp>
        <p:nvSpPr>
          <p:cNvPr id="4" name="TextBox 3">
            <a:extLst>
              <a:ext uri="{FF2B5EF4-FFF2-40B4-BE49-F238E27FC236}">
                <a16:creationId xmlns:a16="http://schemas.microsoft.com/office/drawing/2014/main" id="{8495A7C9-D6AF-1C8F-FDF5-48DEEFACCDD8}"/>
              </a:ext>
            </a:extLst>
          </p:cNvPr>
          <p:cNvSpPr txBox="1"/>
          <p:nvPr/>
        </p:nvSpPr>
        <p:spPr>
          <a:xfrm>
            <a:off x="2239891" y="2110543"/>
            <a:ext cx="5360122" cy="386260"/>
          </a:xfrm>
          <a:prstGeom prst="rect">
            <a:avLst/>
          </a:prstGeom>
          <a:noFill/>
        </p:spPr>
        <p:txBody>
          <a:bodyPr wrap="square">
            <a:spAutoFit/>
          </a:bodyPr>
          <a:lstStyle/>
          <a:p>
            <a:pPr>
              <a:lnSpc>
                <a:spcPct val="75000"/>
              </a:lnSpc>
              <a:spcBef>
                <a:spcPts val="1000"/>
              </a:spcBef>
            </a:pPr>
            <a:r>
              <a:rPr lang="en-US" sz="2400" b="1" dirty="0">
                <a:solidFill>
                  <a:schemeClr val="lt1"/>
                </a:solidFill>
                <a:latin typeface="Poppins" panose="00000500000000000000" pitchFamily="2" charset="0"/>
                <a:ea typeface="Lato"/>
                <a:cs typeface="Poppins" panose="00000500000000000000" pitchFamily="2" charset="0"/>
                <a:sym typeface="Lato"/>
              </a:rPr>
              <a:t>Walkthrough Example!!</a:t>
            </a:r>
          </a:p>
        </p:txBody>
      </p:sp>
      <p:sp>
        <p:nvSpPr>
          <p:cNvPr id="6" name="TextBox 5">
            <a:extLst>
              <a:ext uri="{FF2B5EF4-FFF2-40B4-BE49-F238E27FC236}">
                <a16:creationId xmlns:a16="http://schemas.microsoft.com/office/drawing/2014/main" id="{2B8E6B23-E22A-777C-D219-1ABCB0C0FC3C}"/>
              </a:ext>
            </a:extLst>
          </p:cNvPr>
          <p:cNvSpPr txBox="1"/>
          <p:nvPr/>
        </p:nvSpPr>
        <p:spPr>
          <a:xfrm>
            <a:off x="2657007" y="2997156"/>
            <a:ext cx="3324069" cy="369332"/>
          </a:xfrm>
          <a:prstGeom prst="rect">
            <a:avLst/>
          </a:prstGeom>
          <a:noFill/>
        </p:spPr>
        <p:txBody>
          <a:bodyPr wrap="square">
            <a:spAutoFit/>
          </a:bodyPr>
          <a:lstStyle/>
          <a:p>
            <a:r>
              <a:rPr lang="en-US" b="1" dirty="0">
                <a:solidFill>
                  <a:schemeClr val="accent2"/>
                </a:solidFill>
                <a:latin typeface="Poppins" panose="00000500000000000000" pitchFamily="2" charset="0"/>
                <a:cs typeface="Poppins" panose="00000500000000000000" pitchFamily="2" charset="0"/>
                <a:hlinkClick r:id="rId3">
                  <a:extLst>
                    <a:ext uri="{A12FA001-AC4F-418D-AE19-62706E023703}">
                      <ahyp:hlinkClr xmlns:ahyp="http://schemas.microsoft.com/office/drawing/2018/hyperlinkcolor" val="tx"/>
                    </a:ext>
                  </a:extLst>
                </a:hlinkClick>
              </a:rPr>
              <a:t>Click here to follow along</a:t>
            </a:r>
            <a:endParaRPr lang="en-US" b="1" dirty="0">
              <a:solidFill>
                <a:schemeClr val="accent2"/>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6191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Agenda</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298355" y="1964944"/>
            <a:ext cx="7818424" cy="2295115"/>
          </a:xfrm>
          <a:prstGeom prst="rect">
            <a:avLst/>
          </a:prstGeom>
          <a:noFill/>
        </p:spPr>
        <p:txBody>
          <a:bodyPr wrap="square">
            <a:spAutoFit/>
          </a:bodyPr>
          <a:lstStyle/>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DPAR team and services</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Overview of the New School Experience Survey Webpage</a:t>
            </a:r>
          </a:p>
          <a:p>
            <a:pPr marL="342900" lvl="0" indent="-342900" algn="l" rtl="0">
              <a:lnSpc>
                <a:spcPct val="75000"/>
              </a:lnSpc>
              <a:spcBef>
                <a:spcPts val="0"/>
              </a:spcBef>
              <a:spcAft>
                <a:spcPts val="0"/>
              </a:spcAft>
              <a:buClr>
                <a:schemeClr val="bg1"/>
              </a:buClr>
              <a:buAutoNum type="arabicParenR"/>
            </a:pP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SES Results – Overview and Walkthrough</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indent="-342900">
              <a:lnSpc>
                <a:spcPct val="75000"/>
              </a:lnSpc>
              <a:buClr>
                <a:schemeClr val="bg1"/>
              </a:buClr>
              <a:buFontTx/>
              <a:buAutoNum type="arabicParenR"/>
            </a:pPr>
            <a:r>
              <a:rPr lang="en-US" b="1" dirty="0">
                <a:solidFill>
                  <a:schemeClr val="bg1"/>
                </a:solidFill>
                <a:latin typeface="Poppins" panose="00000500000000000000" pitchFamily="2" charset="0"/>
                <a:ea typeface="Lato"/>
                <a:cs typeface="Poppins" panose="00000500000000000000" pitchFamily="2" charset="0"/>
                <a:sym typeface="Lato"/>
              </a:rPr>
              <a:t>LAUSD 2026 Strategic Goals</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Strategies and tools to help meet our goals</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1698204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6" y="1845129"/>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6" y="1918739"/>
            <a:ext cx="7818424" cy="2677656"/>
          </a:xfrm>
          <a:prstGeom prst="rect">
            <a:avLst/>
          </a:prstGeom>
          <a:noFill/>
        </p:spPr>
        <p:txBody>
          <a:bodyPr wrap="square">
            <a:spAutoFit/>
          </a:bodyPr>
          <a:lstStyle/>
          <a:p>
            <a:pPr marL="342900" marR="0" indent="-342900" algn="l">
              <a:spcBef>
                <a:spcPts val="0"/>
              </a:spcBef>
              <a:spcAft>
                <a:spcPts val="0"/>
              </a:spcAft>
              <a:buAutoNum type="arabicParenR"/>
            </a:pPr>
            <a:r>
              <a:rPr lang="en-US" sz="1400" b="0" i="0" dirty="0">
                <a:solidFill>
                  <a:schemeClr val="bg1"/>
                </a:solidFill>
                <a:effectLst/>
                <a:latin typeface="Poppins" panose="00000500000000000000" pitchFamily="2" charset="0"/>
                <a:cs typeface="Poppins" panose="00000500000000000000" pitchFamily="2" charset="0"/>
              </a:rPr>
              <a:t>Increase the percentage of parents reporting on the School Experience Survey they feel welcome to participate at their school to 94% (from 86.3% in 2021-22)</a:t>
            </a:r>
          </a:p>
          <a:p>
            <a:pPr marL="342900" marR="0" indent="-342900" algn="l">
              <a:spcBef>
                <a:spcPts val="0"/>
              </a:spcBef>
              <a:spcAft>
                <a:spcPts val="0"/>
              </a:spcAft>
              <a:buAutoNum type="arabicParenR"/>
            </a:pPr>
            <a:endParaRPr lang="en-US" sz="1400" dirty="0">
              <a:solidFill>
                <a:schemeClr val="bg1"/>
              </a:solidFill>
              <a:latin typeface="Poppins" panose="00000500000000000000" pitchFamily="2" charset="0"/>
              <a:cs typeface="Poppins" panose="00000500000000000000" pitchFamily="2" charset="0"/>
            </a:endParaRPr>
          </a:p>
          <a:p>
            <a:pPr marL="342900" marR="0" indent="-342900" algn="l">
              <a:spcBef>
                <a:spcPts val="0"/>
              </a:spcBef>
              <a:spcAft>
                <a:spcPts val="0"/>
              </a:spcAft>
              <a:buAutoNum type="arabicParenR"/>
            </a:pPr>
            <a:r>
              <a:rPr lang="en-US" sz="1400" b="0" i="0" dirty="0">
                <a:solidFill>
                  <a:schemeClr val="bg1"/>
                </a:solidFill>
                <a:effectLst/>
                <a:latin typeface="Poppins" panose="00000500000000000000" pitchFamily="2" charset="0"/>
                <a:cs typeface="Poppins" panose="00000500000000000000" pitchFamily="2" charset="0"/>
              </a:rPr>
              <a:t>Increase the percentage of families responding favorably on the School Experience Survey around overall customer service by 2% annually</a:t>
            </a:r>
          </a:p>
          <a:p>
            <a:pPr marL="342900" marR="0" indent="-342900" algn="l">
              <a:spcBef>
                <a:spcPts val="0"/>
              </a:spcBef>
              <a:spcAft>
                <a:spcPts val="0"/>
              </a:spcAft>
              <a:buAutoNum type="arabicParenR"/>
            </a:pPr>
            <a:endParaRPr lang="en-US" sz="1400" dirty="0">
              <a:solidFill>
                <a:schemeClr val="bg1"/>
              </a:solidFill>
              <a:latin typeface="Poppins" panose="00000500000000000000" pitchFamily="2" charset="0"/>
              <a:cs typeface="Poppins" panose="00000500000000000000" pitchFamily="2" charset="0"/>
            </a:endParaRPr>
          </a:p>
          <a:p>
            <a:pPr marL="342900" marR="0" indent="-342900" algn="l">
              <a:spcBef>
                <a:spcPts val="0"/>
              </a:spcBef>
              <a:spcAft>
                <a:spcPts val="0"/>
              </a:spcAft>
              <a:buAutoNum type="arabicParenR"/>
            </a:pPr>
            <a:r>
              <a:rPr lang="en-US" sz="1400" b="0" i="0" dirty="0">
                <a:solidFill>
                  <a:schemeClr val="bg1"/>
                </a:solidFill>
                <a:effectLst/>
                <a:latin typeface="Poppins" panose="00000500000000000000" pitchFamily="2" charset="0"/>
                <a:cs typeface="Poppins" panose="00000500000000000000" pitchFamily="2" charset="0"/>
              </a:rPr>
              <a:t>Increase the percentage of parents reporting on the School Experience Survey that their school provides them with information they can understand to 96% (from 91.2% in 2021-22)</a:t>
            </a:r>
          </a:p>
          <a:p>
            <a:pPr marL="342900" marR="0" indent="-342900" algn="l">
              <a:spcBef>
                <a:spcPts val="0"/>
              </a:spcBef>
              <a:spcAft>
                <a:spcPts val="0"/>
              </a:spcAft>
              <a:buAutoNum type="arabicParenR"/>
            </a:pPr>
            <a:endParaRPr lang="en-US" sz="1400" dirty="0">
              <a:solidFill>
                <a:schemeClr val="bg1"/>
              </a:solidFill>
              <a:latin typeface="Poppins" panose="00000500000000000000" pitchFamily="2" charset="0"/>
              <a:cs typeface="Poppins" panose="00000500000000000000" pitchFamily="2" charset="0"/>
            </a:endParaRPr>
          </a:p>
          <a:p>
            <a:pPr marL="342900" marR="0" indent="-342900" algn="l">
              <a:spcBef>
                <a:spcPts val="0"/>
              </a:spcBef>
              <a:spcAft>
                <a:spcPts val="0"/>
              </a:spcAft>
              <a:buAutoNum type="arabicParenR"/>
            </a:pPr>
            <a:r>
              <a:rPr lang="en-US" sz="1400" b="0" i="0" dirty="0">
                <a:solidFill>
                  <a:schemeClr val="bg1"/>
                </a:solidFill>
                <a:effectLst/>
                <a:latin typeface="Poppins" panose="00000500000000000000" pitchFamily="2" charset="0"/>
                <a:cs typeface="Poppins" panose="00000500000000000000" pitchFamily="2" charset="0"/>
              </a:rPr>
              <a:t>Increase the percentage of parents completing the annual School Experience Survey to 60% (from 52% in 2021-22)</a:t>
            </a:r>
          </a:p>
        </p:txBody>
      </p:sp>
    </p:spTree>
    <p:extLst>
      <p:ext uri="{BB962C8B-B14F-4D97-AF65-F5344CB8AC3E}">
        <p14:creationId xmlns:p14="http://schemas.microsoft.com/office/powerpoint/2010/main" val="1300500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a:t>
            </a:r>
            <a:r>
              <a:rPr lang="en-US" sz="3200" b="1" dirty="0">
                <a:latin typeface="Lato"/>
                <a:ea typeface="Lato"/>
                <a:cs typeface="Lato"/>
                <a:sym typeface="Lato"/>
              </a:rPr>
              <a:t>– Background</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241988" y="1189737"/>
            <a:ext cx="3813481" cy="702372"/>
          </a:xfrm>
          <a:prstGeom prst="rect">
            <a:avLst/>
          </a:prstGeom>
          <a:noFill/>
        </p:spPr>
        <p:txBody>
          <a:bodyPr wrap="square">
            <a:spAutoFit/>
          </a:bodyPr>
          <a:lstStyle/>
          <a:p>
            <a:r>
              <a:rPr lang="en-US" sz="1800" b="1" u="sng" dirty="0">
                <a:solidFill>
                  <a:schemeClr val="bg1"/>
                </a:solidFill>
                <a:latin typeface="Poppins" panose="00000500000000000000" pitchFamily="2" charset="0"/>
                <a:cs typeface="Poppins" panose="00000500000000000000" pitchFamily="2" charset="0"/>
              </a:rPr>
              <a:t>Importance of Survey Results</a:t>
            </a:r>
          </a:p>
          <a:p>
            <a:pPr lvl="0" algn="l" rtl="0">
              <a:lnSpc>
                <a:spcPct val="75000"/>
              </a:lnSpc>
              <a:spcBef>
                <a:spcPts val="0"/>
              </a:spcBef>
              <a:spcAft>
                <a:spcPts val="0"/>
              </a:spcAft>
              <a:buClr>
                <a:schemeClr val="bg1"/>
              </a:buClr>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
        <p:nvSpPr>
          <p:cNvPr id="5" name="TextBox 4">
            <a:extLst>
              <a:ext uri="{FF2B5EF4-FFF2-40B4-BE49-F238E27FC236}">
                <a16:creationId xmlns:a16="http://schemas.microsoft.com/office/drawing/2014/main" id="{66A06709-9E66-0F7D-DB8C-A7DFC1B5632B}"/>
              </a:ext>
            </a:extLst>
          </p:cNvPr>
          <p:cNvSpPr txBox="1"/>
          <p:nvPr/>
        </p:nvSpPr>
        <p:spPr>
          <a:xfrm>
            <a:off x="241987" y="1733564"/>
            <a:ext cx="7261677" cy="2695225"/>
          </a:xfrm>
          <a:prstGeom prst="rect">
            <a:avLst/>
          </a:prstGeom>
          <a:noFill/>
        </p:spPr>
        <p:txBody>
          <a:bodyPr wrap="square">
            <a:spAutoFit/>
          </a:bodyPr>
          <a:lstStyle/>
          <a:p>
            <a:pPr marL="285750" indent="-285750">
              <a:buFont typeface="Arial" panose="020B0604020202020204" pitchFamily="34" charset="0"/>
              <a:buChar char="•"/>
            </a:pPr>
            <a:r>
              <a:rPr lang="en-US" sz="1800" b="1" dirty="0">
                <a:solidFill>
                  <a:schemeClr val="bg1"/>
                </a:solidFill>
                <a:latin typeface="Poppins" panose="00000500000000000000" pitchFamily="2" charset="0"/>
                <a:cs typeface="Poppins" panose="00000500000000000000" pitchFamily="2" charset="0"/>
              </a:rPr>
              <a:t>Informative – </a:t>
            </a:r>
            <a:r>
              <a:rPr lang="en-US" sz="1800" dirty="0">
                <a:solidFill>
                  <a:schemeClr val="bg1"/>
                </a:solidFill>
                <a:latin typeface="Poppins" panose="00000500000000000000" pitchFamily="2" charset="0"/>
                <a:cs typeface="Poppins" panose="00000500000000000000" pitchFamily="2" charset="0"/>
              </a:rPr>
              <a:t>Let’s families, students, and staff know what they are doing well and what they can improve on.</a:t>
            </a:r>
          </a:p>
          <a:p>
            <a:endParaRPr lang="en-US" sz="1800" dirty="0">
              <a:solidFill>
                <a:schemeClr val="bg1"/>
              </a:solidFill>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b="1" dirty="0">
                <a:solidFill>
                  <a:schemeClr val="bg1"/>
                </a:solidFill>
                <a:latin typeface="Poppins" panose="00000500000000000000" pitchFamily="2" charset="0"/>
                <a:cs typeface="Poppins" panose="00000500000000000000" pitchFamily="2" charset="0"/>
              </a:rPr>
              <a:t>State Accountability – </a:t>
            </a:r>
            <a:r>
              <a:rPr lang="en-US" dirty="0">
                <a:solidFill>
                  <a:schemeClr val="bg1"/>
                </a:solidFill>
                <a:latin typeface="Poppins" panose="00000500000000000000" pitchFamily="2" charset="0"/>
                <a:cs typeface="Poppins" panose="00000500000000000000" pitchFamily="2" charset="0"/>
              </a:rPr>
              <a:t>The District is required by the State to administer a “Local Climate Survey” annually and to report results. </a:t>
            </a:r>
          </a:p>
          <a:p>
            <a:pPr marL="285750" indent="-285750">
              <a:buFont typeface="Arial" panose="020B0604020202020204" pitchFamily="34" charset="0"/>
              <a:buChar char="•"/>
            </a:pPr>
            <a:endParaRPr lang="en-US" sz="1400" dirty="0">
              <a:solidFill>
                <a:schemeClr val="bg1"/>
              </a:solidFill>
              <a:latin typeface="Poppins" panose="00000500000000000000" pitchFamily="2" charset="0"/>
              <a:ea typeface="Lato"/>
              <a:cs typeface="Poppins" panose="00000500000000000000" pitchFamily="2" charset="0"/>
              <a:sym typeface="Lato"/>
            </a:endParaRPr>
          </a:p>
          <a:p>
            <a:pPr marL="285750" indent="-285750">
              <a:buFont typeface="Arial" panose="020B0604020202020204" pitchFamily="34" charset="0"/>
              <a:buChar char="•"/>
            </a:pPr>
            <a:r>
              <a:rPr lang="en-US" b="1" dirty="0">
                <a:solidFill>
                  <a:schemeClr val="bg1"/>
                </a:solidFill>
                <a:latin typeface="Poppins" panose="00000500000000000000" pitchFamily="2" charset="0"/>
                <a:cs typeface="Poppins" panose="00000500000000000000" pitchFamily="2" charset="0"/>
              </a:rPr>
              <a:t>LAUSD Strategic Plan – </a:t>
            </a:r>
            <a:r>
              <a:rPr lang="en-US" dirty="0">
                <a:solidFill>
                  <a:schemeClr val="bg1"/>
                </a:solidFill>
                <a:latin typeface="Poppins" panose="00000500000000000000" pitchFamily="2" charset="0"/>
                <a:cs typeface="Poppins" panose="00000500000000000000" pitchFamily="2" charset="0"/>
              </a:rPr>
              <a:t>Report progress toward the District 2026 Goals</a:t>
            </a: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3806111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6" y="1845129"/>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6" y="1918739"/>
            <a:ext cx="7818424" cy="738664"/>
          </a:xfrm>
          <a:prstGeom prst="rect">
            <a:avLst/>
          </a:prstGeom>
          <a:noFill/>
        </p:spPr>
        <p:txBody>
          <a:bodyPr wrap="square">
            <a:spAutoFit/>
          </a:bodyPr>
          <a:lstStyle/>
          <a:p>
            <a:pPr marL="285750" marR="0" indent="-285750" algn="l">
              <a:spcBef>
                <a:spcPts val="0"/>
              </a:spcBef>
              <a:spcAft>
                <a:spcPts val="0"/>
              </a:spcAft>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Increase the percentage of parents reporting on the School Experience Survey they feel welcome to participate at their school to 94% (from 86.3% in 2021-22)</a:t>
            </a: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p:txBody>
      </p:sp>
      <p:graphicFrame>
        <p:nvGraphicFramePr>
          <p:cNvPr id="6" name="Chart 5">
            <a:extLst>
              <a:ext uri="{FF2B5EF4-FFF2-40B4-BE49-F238E27FC236}">
                <a16:creationId xmlns:a16="http://schemas.microsoft.com/office/drawing/2014/main" id="{4E4B8A2B-C89E-06C4-C492-326C8EB4C948}"/>
              </a:ext>
            </a:extLst>
          </p:cNvPr>
          <p:cNvGraphicFramePr>
            <a:graphicFrameLocks/>
          </p:cNvGraphicFramePr>
          <p:nvPr>
            <p:extLst>
              <p:ext uri="{D42A27DB-BD31-4B8C-83A1-F6EECF244321}">
                <p14:modId xmlns:p14="http://schemas.microsoft.com/office/powerpoint/2010/main" val="1497297236"/>
              </p:ext>
            </p:extLst>
          </p:nvPr>
        </p:nvGraphicFramePr>
        <p:xfrm>
          <a:off x="2769513" y="2506376"/>
          <a:ext cx="3390490" cy="20137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9679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6" y="1845129"/>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6" y="1918739"/>
            <a:ext cx="7818424" cy="738664"/>
          </a:xfrm>
          <a:prstGeom prst="rect">
            <a:avLst/>
          </a:prstGeom>
          <a:noFill/>
        </p:spPr>
        <p:txBody>
          <a:bodyPr wrap="square">
            <a:spAutoFit/>
          </a:bodyPr>
          <a:lstStyle/>
          <a:p>
            <a:pPr marL="285750" marR="0" indent="-285750" algn="l">
              <a:spcBef>
                <a:spcPts val="0"/>
              </a:spcBef>
              <a:spcAft>
                <a:spcPts val="0"/>
              </a:spcAft>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Increase the percentage of parents reporting on the School Experience Survey they feel welcome to participate at their school to 94% (from 86.3% in 2021-22)</a:t>
            </a: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p:txBody>
      </p:sp>
      <p:graphicFrame>
        <p:nvGraphicFramePr>
          <p:cNvPr id="7" name="Chart 6">
            <a:extLst>
              <a:ext uri="{FF2B5EF4-FFF2-40B4-BE49-F238E27FC236}">
                <a16:creationId xmlns:a16="http://schemas.microsoft.com/office/drawing/2014/main" id="{2955CA61-D9E3-84CB-A7A0-F0F42A4CE0A4}"/>
              </a:ext>
            </a:extLst>
          </p:cNvPr>
          <p:cNvGraphicFramePr>
            <a:graphicFrameLocks/>
          </p:cNvGraphicFramePr>
          <p:nvPr>
            <p:extLst>
              <p:ext uri="{D42A27DB-BD31-4B8C-83A1-F6EECF244321}">
                <p14:modId xmlns:p14="http://schemas.microsoft.com/office/powerpoint/2010/main" val="3142302647"/>
              </p:ext>
            </p:extLst>
          </p:nvPr>
        </p:nvGraphicFramePr>
        <p:xfrm>
          <a:off x="2705622" y="2571750"/>
          <a:ext cx="3425867" cy="21446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6000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6" y="1845129"/>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6" y="1918739"/>
            <a:ext cx="7818424" cy="2246769"/>
          </a:xfrm>
          <a:prstGeom prst="rect">
            <a:avLst/>
          </a:prstGeom>
          <a:noFill/>
        </p:spPr>
        <p:txBody>
          <a:bodyPr wrap="square">
            <a:spAutoFit/>
          </a:bodyPr>
          <a:lstStyle/>
          <a:p>
            <a:pPr marL="285750" marR="0" indent="-285750" algn="l">
              <a:spcBef>
                <a:spcPts val="0"/>
              </a:spcBef>
              <a:spcAft>
                <a:spcPts val="0"/>
              </a:spcAft>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Increase the percentage of families responding favorably on the School Experience Survey around overall customer service by 2% annually</a:t>
            </a:r>
          </a:p>
          <a:p>
            <a:pPr marR="0" algn="l">
              <a:spcBef>
                <a:spcPts val="0"/>
              </a:spcBef>
              <a:spcAft>
                <a:spcPts val="0"/>
              </a:spcAft>
            </a:pPr>
            <a:endParaRPr lang="en-US" sz="1400" b="0" i="0" dirty="0">
              <a:solidFill>
                <a:schemeClr val="bg1"/>
              </a:solidFill>
              <a:effectLst/>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10 Statements/Questions, such as:</a:t>
            </a:r>
          </a:p>
          <a:p>
            <a:pPr lvl="1"/>
            <a:endParaRPr lang="en-US" sz="1400" b="0" i="0" dirty="0">
              <a:solidFill>
                <a:schemeClr val="bg1"/>
              </a:solidFill>
              <a:effectLst/>
              <a:latin typeface="Poppins" panose="00000500000000000000" pitchFamily="2" charset="0"/>
              <a:cs typeface="Poppins" panose="00000500000000000000" pitchFamily="2" charset="0"/>
            </a:endParaRPr>
          </a:p>
          <a:p>
            <a:pPr marL="1200150" lvl="2" indent="-285750">
              <a:buFont typeface="Arial" panose="020B0604020202020204" pitchFamily="34" charset="0"/>
              <a:buChar char="•"/>
            </a:pPr>
            <a:r>
              <a:rPr lang="en-US" sz="1400" i="1" dirty="0">
                <a:solidFill>
                  <a:schemeClr val="bg1"/>
                </a:solidFill>
                <a:latin typeface="Poppins" panose="00000500000000000000" pitchFamily="2" charset="0"/>
                <a:cs typeface="Poppins" panose="00000500000000000000" pitchFamily="2" charset="0"/>
              </a:rPr>
              <a:t>“Clerical/office staff take my concerns seriously”</a:t>
            </a:r>
          </a:p>
          <a:p>
            <a:pPr marL="1200150" lvl="2" indent="-285750">
              <a:buFont typeface="Arial" panose="020B0604020202020204" pitchFamily="34" charset="0"/>
              <a:buChar char="•"/>
            </a:pPr>
            <a:r>
              <a:rPr lang="en-US" sz="1400" i="1" dirty="0">
                <a:solidFill>
                  <a:schemeClr val="bg1"/>
                </a:solidFill>
                <a:latin typeface="Poppins" panose="00000500000000000000" pitchFamily="2" charset="0"/>
                <a:cs typeface="Poppins" panose="00000500000000000000" pitchFamily="2" charset="0"/>
              </a:rPr>
              <a:t>“I am greeted by school staff when I visit this school”</a:t>
            </a:r>
          </a:p>
          <a:p>
            <a:pPr marL="1200150" lvl="2" indent="-285750">
              <a:buFont typeface="Arial" panose="020B0604020202020204" pitchFamily="34" charset="0"/>
              <a:buChar char="•"/>
            </a:pPr>
            <a:r>
              <a:rPr lang="en-US" sz="1400" i="1" dirty="0">
                <a:solidFill>
                  <a:schemeClr val="bg1"/>
                </a:solidFill>
                <a:latin typeface="Poppins" panose="00000500000000000000" pitchFamily="2" charset="0"/>
                <a:cs typeface="Poppins" panose="00000500000000000000" pitchFamily="2" charset="0"/>
              </a:rPr>
              <a:t>“Clerical/office staff treat me with respect in-person and online”</a:t>
            </a:r>
          </a:p>
          <a:p>
            <a:pPr marL="1200150" lvl="2" indent="-285750">
              <a:buFont typeface="Arial" panose="020B0604020202020204" pitchFamily="34" charset="0"/>
              <a:buChar char="•"/>
            </a:pPr>
            <a:endParaRPr lang="en-US" sz="1400" b="0" i="1" dirty="0">
              <a:solidFill>
                <a:schemeClr val="bg1"/>
              </a:solidFill>
              <a:effectLst/>
              <a:latin typeface="Poppins" panose="00000500000000000000" pitchFamily="2" charset="0"/>
              <a:cs typeface="Poppins" panose="00000500000000000000" pitchFamily="2" charset="0"/>
            </a:endParaRP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63977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6" y="1845129"/>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6" y="1918739"/>
            <a:ext cx="7818424" cy="1169551"/>
          </a:xfrm>
          <a:prstGeom prst="rect">
            <a:avLst/>
          </a:prstGeom>
          <a:noFill/>
        </p:spPr>
        <p:txBody>
          <a:bodyPr wrap="square">
            <a:spAutoFit/>
          </a:bodyPr>
          <a:lstStyle/>
          <a:p>
            <a:pPr marL="285750" marR="0" indent="-285750" algn="l">
              <a:spcBef>
                <a:spcPts val="0"/>
              </a:spcBef>
              <a:spcAft>
                <a:spcPts val="0"/>
              </a:spcAft>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Increase the percentage of families responding favorably on the School Experience Survey around overall customer service by 2% annually</a:t>
            </a:r>
          </a:p>
          <a:p>
            <a:pPr marL="285750" marR="0" indent="-285750" algn="l">
              <a:spcBef>
                <a:spcPts val="0"/>
              </a:spcBef>
              <a:spcAft>
                <a:spcPts val="0"/>
              </a:spcAft>
              <a:buFont typeface="Arial" panose="020B0604020202020204" pitchFamily="34" charset="0"/>
              <a:buChar char="•"/>
            </a:pPr>
            <a:endParaRPr lang="en-US" sz="1400" dirty="0">
              <a:solidFill>
                <a:schemeClr val="bg1"/>
              </a:solidFill>
              <a:latin typeface="Poppins" panose="00000500000000000000" pitchFamily="2" charset="0"/>
              <a:cs typeface="Poppins" panose="00000500000000000000" pitchFamily="2" charset="0"/>
            </a:endParaRPr>
          </a:p>
          <a:p>
            <a:pPr marR="0" algn="l">
              <a:spcBef>
                <a:spcPts val="0"/>
              </a:spcBef>
              <a:spcAft>
                <a:spcPts val="0"/>
              </a:spcAft>
            </a:pPr>
            <a:endParaRPr lang="en-US" sz="1400" b="0" i="1" dirty="0">
              <a:solidFill>
                <a:schemeClr val="bg1"/>
              </a:solidFill>
              <a:effectLst/>
              <a:latin typeface="Poppins" panose="00000500000000000000" pitchFamily="2" charset="0"/>
              <a:cs typeface="Poppins" panose="00000500000000000000" pitchFamily="2" charset="0"/>
            </a:endParaRP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p:txBody>
      </p:sp>
      <p:graphicFrame>
        <p:nvGraphicFramePr>
          <p:cNvPr id="6" name="Chart 5">
            <a:extLst>
              <a:ext uri="{FF2B5EF4-FFF2-40B4-BE49-F238E27FC236}">
                <a16:creationId xmlns:a16="http://schemas.microsoft.com/office/drawing/2014/main" id="{19C5763A-970C-69E0-841F-9E47076C4C08}"/>
              </a:ext>
            </a:extLst>
          </p:cNvPr>
          <p:cNvGraphicFramePr>
            <a:graphicFrameLocks/>
          </p:cNvGraphicFramePr>
          <p:nvPr>
            <p:extLst>
              <p:ext uri="{D42A27DB-BD31-4B8C-83A1-F6EECF244321}">
                <p14:modId xmlns:p14="http://schemas.microsoft.com/office/powerpoint/2010/main" val="4257973529"/>
              </p:ext>
            </p:extLst>
          </p:nvPr>
        </p:nvGraphicFramePr>
        <p:xfrm>
          <a:off x="2139281" y="2503514"/>
          <a:ext cx="3886200" cy="2046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9650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6" y="1845129"/>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7" y="1918739"/>
            <a:ext cx="7310760" cy="1384995"/>
          </a:xfrm>
          <a:prstGeom prst="rect">
            <a:avLst/>
          </a:prstGeom>
          <a:noFill/>
        </p:spPr>
        <p:txBody>
          <a:bodyPr wrap="square">
            <a:spAutoFit/>
          </a:bodyPr>
          <a:lstStyle/>
          <a:p>
            <a:pPr marL="285750" marR="0" indent="-285750" algn="l">
              <a:spcBef>
                <a:spcPts val="0"/>
              </a:spcBef>
              <a:spcAft>
                <a:spcPts val="0"/>
              </a:spcAft>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Increase the percentage of parents reporting on the School Experience Survey that their school provides them with information they can understand to 96% (from 91.2% in 2021-22)</a:t>
            </a: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a:p>
            <a:pPr marR="0" algn="l">
              <a:spcBef>
                <a:spcPts val="0"/>
              </a:spcBef>
              <a:spcAft>
                <a:spcPts val="0"/>
              </a:spcAft>
            </a:pPr>
            <a:endParaRPr lang="en-US" sz="1400" b="0" i="1" dirty="0">
              <a:solidFill>
                <a:schemeClr val="bg1"/>
              </a:solidFill>
              <a:effectLst/>
              <a:latin typeface="Poppins" panose="00000500000000000000" pitchFamily="2" charset="0"/>
              <a:cs typeface="Poppins" panose="00000500000000000000" pitchFamily="2" charset="0"/>
            </a:endParaRP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p:txBody>
      </p:sp>
      <p:graphicFrame>
        <p:nvGraphicFramePr>
          <p:cNvPr id="7" name="Chart 6">
            <a:extLst>
              <a:ext uri="{FF2B5EF4-FFF2-40B4-BE49-F238E27FC236}">
                <a16:creationId xmlns:a16="http://schemas.microsoft.com/office/drawing/2014/main" id="{40D3B55B-1A67-4723-72EC-134860226702}"/>
              </a:ext>
            </a:extLst>
          </p:cNvPr>
          <p:cNvGraphicFramePr>
            <a:graphicFrameLocks/>
          </p:cNvGraphicFramePr>
          <p:nvPr>
            <p:extLst>
              <p:ext uri="{D42A27DB-BD31-4B8C-83A1-F6EECF244321}">
                <p14:modId xmlns:p14="http://schemas.microsoft.com/office/powerpoint/2010/main" val="834951352"/>
              </p:ext>
            </p:extLst>
          </p:nvPr>
        </p:nvGraphicFramePr>
        <p:xfrm>
          <a:off x="2286000" y="2688771"/>
          <a:ext cx="3835594" cy="19539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7843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7" y="1845129"/>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7" y="1918739"/>
            <a:ext cx="7310760" cy="1384995"/>
          </a:xfrm>
          <a:prstGeom prst="rect">
            <a:avLst/>
          </a:prstGeom>
          <a:noFill/>
        </p:spPr>
        <p:txBody>
          <a:bodyPr wrap="square">
            <a:spAutoFit/>
          </a:bodyPr>
          <a:lstStyle/>
          <a:p>
            <a:pPr marL="285750" marR="0" indent="-285750" algn="l">
              <a:spcBef>
                <a:spcPts val="0"/>
              </a:spcBef>
              <a:spcAft>
                <a:spcPts val="0"/>
              </a:spcAft>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Increase the percentage of parents reporting on the School Experience Survey that their school provides them with information they can understand to 96% (from 91.2% in 2021-22)</a:t>
            </a: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a:p>
            <a:pPr marR="0" algn="l">
              <a:spcBef>
                <a:spcPts val="0"/>
              </a:spcBef>
              <a:spcAft>
                <a:spcPts val="0"/>
              </a:spcAft>
            </a:pPr>
            <a:endParaRPr lang="en-US" sz="1400" b="0" i="1" dirty="0">
              <a:solidFill>
                <a:schemeClr val="bg1"/>
              </a:solidFill>
              <a:effectLst/>
              <a:latin typeface="Poppins" panose="00000500000000000000" pitchFamily="2" charset="0"/>
              <a:cs typeface="Poppins" panose="00000500000000000000" pitchFamily="2" charset="0"/>
            </a:endParaRP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p:txBody>
      </p:sp>
      <p:graphicFrame>
        <p:nvGraphicFramePr>
          <p:cNvPr id="6" name="Chart 5">
            <a:extLst>
              <a:ext uri="{FF2B5EF4-FFF2-40B4-BE49-F238E27FC236}">
                <a16:creationId xmlns:a16="http://schemas.microsoft.com/office/drawing/2014/main" id="{34AFC3DB-0255-4314-E155-0DC4FEB2A460}"/>
              </a:ext>
            </a:extLst>
          </p:cNvPr>
          <p:cNvGraphicFramePr>
            <a:graphicFrameLocks/>
          </p:cNvGraphicFramePr>
          <p:nvPr>
            <p:extLst>
              <p:ext uri="{D42A27DB-BD31-4B8C-83A1-F6EECF244321}">
                <p14:modId xmlns:p14="http://schemas.microsoft.com/office/powerpoint/2010/main" val="3259157804"/>
              </p:ext>
            </p:extLst>
          </p:nvPr>
        </p:nvGraphicFramePr>
        <p:xfrm>
          <a:off x="2191769" y="2762796"/>
          <a:ext cx="4007708" cy="18231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5774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7" y="1858753"/>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7" y="1918739"/>
            <a:ext cx="7310760" cy="1169551"/>
          </a:xfrm>
          <a:prstGeom prst="rect">
            <a:avLst/>
          </a:prstGeom>
          <a:noFill/>
        </p:spPr>
        <p:txBody>
          <a:bodyPr wrap="square">
            <a:spAutoFit/>
          </a:bodyPr>
          <a:lstStyle/>
          <a:p>
            <a:pPr marL="285750" marR="0" indent="-285750" algn="l">
              <a:spcBef>
                <a:spcPts val="0"/>
              </a:spcBef>
              <a:spcAft>
                <a:spcPts val="0"/>
              </a:spcAft>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Increase the percentage of parents completing the annual School Experience Survey to 60% (from 41% in 2021-22)</a:t>
            </a: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a:p>
            <a:pPr marR="0" algn="l">
              <a:spcBef>
                <a:spcPts val="0"/>
              </a:spcBef>
              <a:spcAft>
                <a:spcPts val="0"/>
              </a:spcAft>
            </a:pPr>
            <a:endParaRPr lang="en-US" sz="1400" b="0" i="1" dirty="0">
              <a:solidFill>
                <a:schemeClr val="bg1"/>
              </a:solidFill>
              <a:effectLst/>
              <a:latin typeface="Poppins" panose="00000500000000000000" pitchFamily="2" charset="0"/>
              <a:cs typeface="Poppins" panose="00000500000000000000" pitchFamily="2" charset="0"/>
            </a:endParaRP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p:txBody>
      </p:sp>
      <p:graphicFrame>
        <p:nvGraphicFramePr>
          <p:cNvPr id="6" name="Chart 5">
            <a:extLst>
              <a:ext uri="{FF2B5EF4-FFF2-40B4-BE49-F238E27FC236}">
                <a16:creationId xmlns:a16="http://schemas.microsoft.com/office/drawing/2014/main" id="{CB39F11F-969F-43FE-7CFD-38AD4E17DB7B}"/>
              </a:ext>
            </a:extLst>
          </p:cNvPr>
          <p:cNvGraphicFramePr>
            <a:graphicFrameLocks/>
          </p:cNvGraphicFramePr>
          <p:nvPr>
            <p:extLst>
              <p:ext uri="{D42A27DB-BD31-4B8C-83A1-F6EECF244321}">
                <p14:modId xmlns:p14="http://schemas.microsoft.com/office/powerpoint/2010/main" val="3925523254"/>
              </p:ext>
            </p:extLst>
          </p:nvPr>
        </p:nvGraphicFramePr>
        <p:xfrm>
          <a:off x="2150914" y="2378602"/>
          <a:ext cx="4135900" cy="23241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5704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Strategic Goals</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173169" y="1415215"/>
            <a:ext cx="7818424" cy="337272"/>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000" b="1" dirty="0">
                <a:solidFill>
                  <a:schemeClr val="lt1"/>
                </a:solidFill>
                <a:latin typeface="Poppins" panose="00000500000000000000" pitchFamily="2" charset="0"/>
                <a:ea typeface="Lato"/>
                <a:cs typeface="Poppins" panose="00000500000000000000" pitchFamily="2" charset="0"/>
                <a:sym typeface="Lato"/>
              </a:rPr>
              <a:t>LAUSD 2026 Strategic Goals</a:t>
            </a:r>
          </a:p>
        </p:txBody>
      </p:sp>
      <p:sp>
        <p:nvSpPr>
          <p:cNvPr id="5" name="Rectangle 4">
            <a:extLst>
              <a:ext uri="{FF2B5EF4-FFF2-40B4-BE49-F238E27FC236}">
                <a16:creationId xmlns:a16="http://schemas.microsoft.com/office/drawing/2014/main" id="{DB37D518-3A0B-FEBA-3845-5DEF57C32356}"/>
              </a:ext>
            </a:extLst>
          </p:cNvPr>
          <p:cNvSpPr/>
          <p:nvPr/>
        </p:nvSpPr>
        <p:spPr>
          <a:xfrm>
            <a:off x="510627" y="1858753"/>
            <a:ext cx="7582903" cy="279762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FB5A737-E5AE-EDF4-57EC-2803102623E6}"/>
              </a:ext>
            </a:extLst>
          </p:cNvPr>
          <p:cNvSpPr txBox="1"/>
          <p:nvPr/>
        </p:nvSpPr>
        <p:spPr>
          <a:xfrm>
            <a:off x="510627" y="1918739"/>
            <a:ext cx="7310760" cy="1169551"/>
          </a:xfrm>
          <a:prstGeom prst="rect">
            <a:avLst/>
          </a:prstGeom>
          <a:noFill/>
        </p:spPr>
        <p:txBody>
          <a:bodyPr wrap="square">
            <a:spAutoFit/>
          </a:bodyPr>
          <a:lstStyle/>
          <a:p>
            <a:pPr marL="285750" marR="0" indent="-285750" algn="l">
              <a:spcBef>
                <a:spcPts val="0"/>
              </a:spcBef>
              <a:spcAft>
                <a:spcPts val="0"/>
              </a:spcAft>
              <a:buFont typeface="Arial" panose="020B0604020202020204" pitchFamily="34" charset="0"/>
              <a:buChar char="•"/>
            </a:pPr>
            <a:r>
              <a:rPr lang="en-US" sz="1400" b="0" i="0" dirty="0">
                <a:solidFill>
                  <a:schemeClr val="bg1"/>
                </a:solidFill>
                <a:effectLst/>
                <a:latin typeface="Poppins" panose="00000500000000000000" pitchFamily="2" charset="0"/>
                <a:cs typeface="Poppins" panose="00000500000000000000" pitchFamily="2" charset="0"/>
              </a:rPr>
              <a:t>Increase the percentage of parents completing the annual School Experience Survey to 60% (from 41% in 2021-22)</a:t>
            </a: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a:p>
            <a:pPr marR="0" algn="l">
              <a:spcBef>
                <a:spcPts val="0"/>
              </a:spcBef>
              <a:spcAft>
                <a:spcPts val="0"/>
              </a:spcAft>
            </a:pPr>
            <a:endParaRPr lang="en-US" sz="1400" b="0" i="1" dirty="0">
              <a:solidFill>
                <a:schemeClr val="bg1"/>
              </a:solidFill>
              <a:effectLst/>
              <a:latin typeface="Poppins" panose="00000500000000000000" pitchFamily="2" charset="0"/>
              <a:cs typeface="Poppins" panose="00000500000000000000" pitchFamily="2" charset="0"/>
            </a:endParaRPr>
          </a:p>
          <a:p>
            <a:pPr marR="0" algn="l">
              <a:spcBef>
                <a:spcPts val="0"/>
              </a:spcBef>
              <a:spcAft>
                <a:spcPts val="0"/>
              </a:spcAft>
            </a:pPr>
            <a:endParaRPr lang="en-US" sz="1400" dirty="0">
              <a:solidFill>
                <a:schemeClr val="bg1"/>
              </a:solidFill>
              <a:latin typeface="Poppins" panose="00000500000000000000" pitchFamily="2" charset="0"/>
              <a:cs typeface="Poppins" panose="00000500000000000000" pitchFamily="2" charset="0"/>
            </a:endParaRPr>
          </a:p>
        </p:txBody>
      </p:sp>
      <p:graphicFrame>
        <p:nvGraphicFramePr>
          <p:cNvPr id="7" name="Chart 6">
            <a:extLst>
              <a:ext uri="{FF2B5EF4-FFF2-40B4-BE49-F238E27FC236}">
                <a16:creationId xmlns:a16="http://schemas.microsoft.com/office/drawing/2014/main" id="{7A037BB4-8196-813C-EF2D-10FC1404091E}"/>
              </a:ext>
            </a:extLst>
          </p:cNvPr>
          <p:cNvGraphicFramePr>
            <a:graphicFrameLocks/>
          </p:cNvGraphicFramePr>
          <p:nvPr>
            <p:extLst>
              <p:ext uri="{D42A27DB-BD31-4B8C-83A1-F6EECF244321}">
                <p14:modId xmlns:p14="http://schemas.microsoft.com/office/powerpoint/2010/main" val="3367410938"/>
              </p:ext>
            </p:extLst>
          </p:nvPr>
        </p:nvGraphicFramePr>
        <p:xfrm>
          <a:off x="2183322" y="2443053"/>
          <a:ext cx="4237512" cy="221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9859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38</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Agenda</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298355" y="1964944"/>
            <a:ext cx="7818424" cy="2918363"/>
          </a:xfrm>
          <a:prstGeom prst="rect">
            <a:avLst/>
          </a:prstGeom>
          <a:noFill/>
        </p:spPr>
        <p:txBody>
          <a:bodyPr wrap="square">
            <a:spAutoFit/>
          </a:bodyPr>
          <a:lstStyle/>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DPAR team and services</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Overview of the New School Experience Survey Webpage</a:t>
            </a:r>
          </a:p>
          <a:p>
            <a:pPr marL="342900" lvl="0" indent="-342900" algn="l" rtl="0">
              <a:lnSpc>
                <a:spcPct val="75000"/>
              </a:lnSpc>
              <a:spcBef>
                <a:spcPts val="0"/>
              </a:spcBef>
              <a:spcAft>
                <a:spcPts val="0"/>
              </a:spcAft>
              <a:buClr>
                <a:schemeClr val="bg1"/>
              </a:buClr>
              <a:buAutoNum type="arabicParenR"/>
            </a:pP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SES Results – Overview and Walkthrough</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indent="-342900">
              <a:lnSpc>
                <a:spcPct val="75000"/>
              </a:lnSpc>
              <a:buClr>
                <a:schemeClr val="bg1"/>
              </a:buClr>
              <a:buFontTx/>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LAUSD 2026 Strategic Goals</a:t>
            </a:r>
          </a:p>
          <a:p>
            <a:pPr marL="342900" lvl="0" indent="-342900" algn="l" rtl="0">
              <a:lnSpc>
                <a:spcPct val="75000"/>
              </a:lnSpc>
              <a:spcBef>
                <a:spcPts val="0"/>
              </a:spcBef>
              <a:spcAft>
                <a:spcPts val="0"/>
              </a:spcAft>
              <a:buClr>
                <a:schemeClr val="bg1"/>
              </a:buClr>
              <a:buAutoNum type="arabicParenR"/>
            </a:pPr>
            <a:endParaRPr lang="en-US" b="1" dirty="0">
              <a:solidFill>
                <a:schemeClr val="bg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bg1"/>
                </a:solidFill>
                <a:latin typeface="Poppins" panose="00000500000000000000" pitchFamily="2" charset="0"/>
                <a:ea typeface="Lato"/>
                <a:cs typeface="Poppins" panose="00000500000000000000" pitchFamily="2" charset="0"/>
                <a:sym typeface="Lato"/>
              </a:rPr>
              <a:t>Strategies and tools to help meet our goals</a:t>
            </a:r>
          </a:p>
          <a:p>
            <a:pPr lvl="1">
              <a:lnSpc>
                <a:spcPct val="75000"/>
              </a:lnSpc>
              <a:buClr>
                <a:schemeClr val="bg1"/>
              </a:buClr>
            </a:pPr>
            <a:endParaRPr lang="en-US" b="1" dirty="0">
              <a:solidFill>
                <a:schemeClr val="bg1"/>
              </a:solidFill>
              <a:latin typeface="Poppins" panose="00000500000000000000" pitchFamily="2" charset="0"/>
              <a:ea typeface="Lato"/>
              <a:cs typeface="Poppins" panose="00000500000000000000" pitchFamily="2" charset="0"/>
              <a:sym typeface="Lato"/>
            </a:endParaRPr>
          </a:p>
          <a:p>
            <a:pPr marL="800100" lvl="1" indent="-342900">
              <a:lnSpc>
                <a:spcPct val="75000"/>
              </a:lnSpc>
              <a:buClr>
                <a:schemeClr val="bg1"/>
              </a:buClr>
              <a:buAutoNum type="alphaLcParenR"/>
            </a:pPr>
            <a:r>
              <a:rPr lang="en-US" b="1" dirty="0">
                <a:solidFill>
                  <a:schemeClr val="bg1"/>
                </a:solidFill>
                <a:latin typeface="Poppins" panose="00000500000000000000" pitchFamily="2" charset="0"/>
                <a:ea typeface="Lato"/>
                <a:cs typeface="Poppins" panose="00000500000000000000" pitchFamily="2" charset="0"/>
                <a:sym typeface="Lato"/>
              </a:rPr>
              <a:t>Group Activity – Brainstorm and Share</a:t>
            </a:r>
          </a:p>
          <a:p>
            <a:pPr marL="800100" lvl="1" indent="-342900">
              <a:lnSpc>
                <a:spcPct val="75000"/>
              </a:lnSpc>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3135007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38E3A2-49DA-986D-357F-2E20C832D14F}"/>
              </a:ext>
            </a:extLst>
          </p:cNvPr>
          <p:cNvSpPr/>
          <p:nvPr/>
        </p:nvSpPr>
        <p:spPr>
          <a:xfrm>
            <a:off x="193038" y="984203"/>
            <a:ext cx="8776458" cy="375522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rtl="0">
              <a:lnSpc>
                <a:spcPct val="75000"/>
              </a:lnSpc>
              <a:spcBef>
                <a:spcPts val="0"/>
              </a:spcBef>
              <a:spcAft>
                <a:spcPts val="0"/>
              </a:spcAft>
              <a:buClr>
                <a:schemeClr val="bg1"/>
              </a:buClr>
            </a:pPr>
            <a:endParaRPr lang="en-US" b="1" dirty="0">
              <a:solidFill>
                <a:schemeClr val="bg2">
                  <a:lumMod val="50000"/>
                </a:schemeClr>
              </a:solidFill>
              <a:latin typeface="Poppins" panose="00000500000000000000" pitchFamily="2" charset="0"/>
              <a:ea typeface="Lato"/>
              <a:cs typeface="Poppins" panose="00000500000000000000" pitchFamily="2" charset="0"/>
              <a:sym typeface="Lato"/>
            </a:endParaRPr>
          </a:p>
        </p:txBody>
      </p:sp>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39</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Strategies</a:t>
            </a:r>
            <a:endParaRPr lang="en-US" sz="3200" dirty="0"/>
          </a:p>
        </p:txBody>
      </p:sp>
      <p:pic>
        <p:nvPicPr>
          <p:cNvPr id="4" name="Picture 3" descr="Image result for what so what and now what model of reflection">
            <a:extLst>
              <a:ext uri="{FF2B5EF4-FFF2-40B4-BE49-F238E27FC236}">
                <a16:creationId xmlns:a16="http://schemas.microsoft.com/office/drawing/2014/main" id="{DD2BE137-E3C2-B6E9-BFCC-964BCF1ACE39}"/>
              </a:ext>
            </a:extLst>
          </p:cNvPr>
          <p:cNvPicPr>
            <a:picLocks noChangeAspect="1"/>
          </p:cNvPicPr>
          <p:nvPr/>
        </p:nvPicPr>
        <p:blipFill rotWithShape="1">
          <a:blip r:embed="rId4">
            <a:extLst>
              <a:ext uri="{28A0092B-C50C-407E-A947-70E740481C1C}">
                <a14:useLocalDpi xmlns:a14="http://schemas.microsoft.com/office/drawing/2010/main" val="0"/>
              </a:ext>
            </a:extLst>
          </a:blip>
          <a:srcRect l="6384" r="10617"/>
          <a:stretch/>
        </p:blipFill>
        <p:spPr bwMode="auto">
          <a:xfrm>
            <a:off x="3575968" y="3275189"/>
            <a:ext cx="1795455" cy="1441945"/>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9E1A414-67AF-FFB3-CC5B-EE36328DC229}"/>
              </a:ext>
            </a:extLst>
          </p:cNvPr>
          <p:cNvSpPr txBox="1"/>
          <p:nvPr/>
        </p:nvSpPr>
        <p:spPr>
          <a:xfrm>
            <a:off x="-183277" y="1081510"/>
            <a:ext cx="8566439" cy="656205"/>
          </a:xfrm>
          <a:prstGeom prst="rect">
            <a:avLst/>
          </a:prstGeom>
          <a:noFill/>
        </p:spPr>
        <p:txBody>
          <a:bodyPr wrap="square">
            <a:spAutoFit/>
          </a:bodyPr>
          <a:lstStyle/>
          <a:p>
            <a:pPr lvl="1">
              <a:lnSpc>
                <a:spcPct val="75000"/>
              </a:lnSpc>
              <a:buClr>
                <a:schemeClr val="bg1"/>
              </a:buClr>
            </a:pPr>
            <a:r>
              <a:rPr lang="en-US" sz="2000" b="1" dirty="0">
                <a:latin typeface="Poppins" panose="00000500000000000000" pitchFamily="2" charset="0"/>
                <a:ea typeface="Lato"/>
                <a:cs typeface="Poppins" panose="00000500000000000000" pitchFamily="2" charset="0"/>
                <a:sym typeface="Lato"/>
              </a:rPr>
              <a:t>Identify an area to focus on and begin asking questions: </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
        <p:nvSpPr>
          <p:cNvPr id="9" name="TextBox 8">
            <a:extLst>
              <a:ext uri="{FF2B5EF4-FFF2-40B4-BE49-F238E27FC236}">
                <a16:creationId xmlns:a16="http://schemas.microsoft.com/office/drawing/2014/main" id="{2B59E9BE-044A-9B8F-7B90-F8A9BBE71D6F}"/>
              </a:ext>
            </a:extLst>
          </p:cNvPr>
          <p:cNvSpPr txBox="1"/>
          <p:nvPr/>
        </p:nvSpPr>
        <p:spPr>
          <a:xfrm>
            <a:off x="-183277" y="1664056"/>
            <a:ext cx="3289445" cy="2064283"/>
          </a:xfrm>
          <a:prstGeom prst="rect">
            <a:avLst/>
          </a:prstGeom>
          <a:noFill/>
        </p:spPr>
        <p:txBody>
          <a:bodyPr wrap="square">
            <a:spAutoFit/>
          </a:bodyPr>
          <a:lstStyle/>
          <a:p>
            <a:pPr lvl="1">
              <a:lnSpc>
                <a:spcPct val="75000"/>
              </a:lnSpc>
              <a:buClr>
                <a:schemeClr val="bg1"/>
              </a:buClr>
            </a:pPr>
            <a:r>
              <a:rPr lang="en-US" b="1" dirty="0">
                <a:solidFill>
                  <a:srgbClr val="00B0F0"/>
                </a:solidFill>
                <a:latin typeface="Poppins" panose="00000500000000000000" pitchFamily="2" charset="0"/>
                <a:ea typeface="Lato"/>
                <a:cs typeface="Poppins" panose="00000500000000000000" pitchFamily="2" charset="0"/>
                <a:sym typeface="Lato"/>
              </a:rPr>
              <a:t>              What?</a:t>
            </a:r>
          </a:p>
          <a:p>
            <a:pPr lvl="1">
              <a:lnSpc>
                <a:spcPct val="75000"/>
              </a:lnSpc>
              <a:buClr>
                <a:schemeClr val="bg1"/>
              </a:buClr>
            </a:pPr>
            <a:endParaRPr lang="en-US" sz="1600" b="1" dirty="0">
              <a:solidFill>
                <a:srgbClr val="00B0F0"/>
              </a:solidFill>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is the issue?</a:t>
            </a:r>
          </a:p>
          <a:p>
            <a:pPr lvl="1">
              <a:lnSpc>
                <a:spcPct val="75000"/>
              </a:lnSpc>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were your initial expectations?</a:t>
            </a:r>
          </a:p>
          <a:p>
            <a:pPr marL="742950" lvl="1" indent="-285750">
              <a:lnSpc>
                <a:spcPct val="75000"/>
              </a:lnSpc>
              <a:buFont typeface="Arial" panose="020B0604020202020204" pitchFamily="34" charset="0"/>
              <a:buChar char="•"/>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outcome did you observe?</a:t>
            </a:r>
          </a:p>
          <a:p>
            <a:pPr marL="742950" lvl="1" indent="-285750">
              <a:lnSpc>
                <a:spcPct val="75000"/>
              </a:lnSpc>
              <a:buFont typeface="Arial" panose="020B0604020202020204" pitchFamily="34" charset="0"/>
              <a:buChar char="•"/>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population is impacted?</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
        <p:nvSpPr>
          <p:cNvPr id="10" name="TextBox 9">
            <a:extLst>
              <a:ext uri="{FF2B5EF4-FFF2-40B4-BE49-F238E27FC236}">
                <a16:creationId xmlns:a16="http://schemas.microsoft.com/office/drawing/2014/main" id="{FF3EE49D-16DA-D0DB-8B05-9FE604714F29}"/>
              </a:ext>
            </a:extLst>
          </p:cNvPr>
          <p:cNvSpPr txBox="1"/>
          <p:nvPr/>
        </p:nvSpPr>
        <p:spPr>
          <a:xfrm>
            <a:off x="2551778" y="1664056"/>
            <a:ext cx="3289445" cy="1925784"/>
          </a:xfrm>
          <a:prstGeom prst="rect">
            <a:avLst/>
          </a:prstGeom>
          <a:noFill/>
        </p:spPr>
        <p:txBody>
          <a:bodyPr wrap="square">
            <a:spAutoFit/>
          </a:bodyPr>
          <a:lstStyle/>
          <a:p>
            <a:pPr lvl="1">
              <a:lnSpc>
                <a:spcPct val="75000"/>
              </a:lnSpc>
              <a:buClr>
                <a:schemeClr val="bg1"/>
              </a:buClr>
            </a:pPr>
            <a:r>
              <a:rPr lang="en-US" b="1" dirty="0">
                <a:solidFill>
                  <a:srgbClr val="00B0F0"/>
                </a:solidFill>
                <a:latin typeface="Poppins" panose="00000500000000000000" pitchFamily="2" charset="0"/>
                <a:ea typeface="Lato"/>
                <a:cs typeface="Poppins" panose="00000500000000000000" pitchFamily="2" charset="0"/>
                <a:sym typeface="Lato"/>
              </a:rPr>
              <a:t>              So What?</a:t>
            </a:r>
          </a:p>
          <a:p>
            <a:pPr lvl="1">
              <a:lnSpc>
                <a:spcPct val="75000"/>
              </a:lnSpc>
              <a:buClr>
                <a:schemeClr val="bg1"/>
              </a:buClr>
            </a:pPr>
            <a:endParaRPr lang="en-US" sz="1600" b="1" dirty="0">
              <a:solidFill>
                <a:srgbClr val="00B0F0"/>
              </a:solidFill>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Why is finding important?</a:t>
            </a:r>
          </a:p>
          <a:p>
            <a:pPr lvl="1">
              <a:lnSpc>
                <a:spcPct val="75000"/>
              </a:lnSpc>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How is the finding different from what you expected?</a:t>
            </a:r>
          </a:p>
          <a:p>
            <a:pPr marL="742950" lvl="1" indent="-285750">
              <a:lnSpc>
                <a:spcPct val="75000"/>
              </a:lnSpc>
              <a:buFont typeface="Arial" panose="020B0604020202020204" pitchFamily="34" charset="0"/>
              <a:buChar char="•"/>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impacts the way you view the findings?</a:t>
            </a:r>
          </a:p>
          <a:p>
            <a:pPr marL="742950" lvl="1" indent="-285750">
              <a:lnSpc>
                <a:spcPct val="75000"/>
              </a:lnSpc>
              <a:buFont typeface="Arial" panose="020B0604020202020204" pitchFamily="34" charset="0"/>
              <a:buChar char="•"/>
            </a:pPr>
            <a:endParaRPr lang="en-US" sz="1200" b="1" dirty="0">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
        <p:nvSpPr>
          <p:cNvPr id="11" name="TextBox 10">
            <a:extLst>
              <a:ext uri="{FF2B5EF4-FFF2-40B4-BE49-F238E27FC236}">
                <a16:creationId xmlns:a16="http://schemas.microsoft.com/office/drawing/2014/main" id="{73CC7467-77EB-1334-A9AC-83CA90CF3E17}"/>
              </a:ext>
            </a:extLst>
          </p:cNvPr>
          <p:cNvSpPr txBox="1"/>
          <p:nvPr/>
        </p:nvSpPr>
        <p:spPr>
          <a:xfrm>
            <a:off x="5287764" y="1733305"/>
            <a:ext cx="3289445" cy="3310778"/>
          </a:xfrm>
          <a:prstGeom prst="rect">
            <a:avLst/>
          </a:prstGeom>
          <a:noFill/>
        </p:spPr>
        <p:txBody>
          <a:bodyPr wrap="square">
            <a:spAutoFit/>
          </a:bodyPr>
          <a:lstStyle/>
          <a:p>
            <a:pPr lvl="1">
              <a:lnSpc>
                <a:spcPct val="75000"/>
              </a:lnSpc>
              <a:buClr>
                <a:schemeClr val="bg1"/>
              </a:buClr>
            </a:pPr>
            <a:r>
              <a:rPr lang="en-US" b="1" dirty="0">
                <a:solidFill>
                  <a:srgbClr val="00B0F0"/>
                </a:solidFill>
                <a:latin typeface="Poppins" panose="00000500000000000000" pitchFamily="2" charset="0"/>
                <a:ea typeface="Lato"/>
                <a:cs typeface="Poppins" panose="00000500000000000000" pitchFamily="2" charset="0"/>
                <a:sym typeface="Lato"/>
              </a:rPr>
              <a:t>             Now What?</a:t>
            </a:r>
          </a:p>
          <a:p>
            <a:pPr lvl="1">
              <a:lnSpc>
                <a:spcPct val="75000"/>
              </a:lnSpc>
              <a:buClr>
                <a:schemeClr val="bg1"/>
              </a:buClr>
            </a:pPr>
            <a:endParaRPr lang="en-US" sz="1600" b="1" dirty="0">
              <a:solidFill>
                <a:srgbClr val="00B0F0"/>
              </a:solidFill>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How can we address the issue?</a:t>
            </a:r>
          </a:p>
          <a:p>
            <a:pPr lvl="1">
              <a:lnSpc>
                <a:spcPct val="75000"/>
              </a:lnSpc>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seems to be the root cause(s) of the issue?</a:t>
            </a:r>
          </a:p>
          <a:p>
            <a:pPr marL="742950" lvl="1" indent="-285750">
              <a:lnSpc>
                <a:spcPct val="75000"/>
              </a:lnSpc>
              <a:buFont typeface="Arial" panose="020B0604020202020204" pitchFamily="34" charset="0"/>
              <a:buChar char="•"/>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other work is currently happening to address the issue?</a:t>
            </a:r>
          </a:p>
          <a:p>
            <a:pPr marL="742950" lvl="1" indent="-285750">
              <a:lnSpc>
                <a:spcPct val="75000"/>
              </a:lnSpc>
              <a:buFont typeface="Arial" panose="020B0604020202020204" pitchFamily="34" charset="0"/>
              <a:buChar char="•"/>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would you need to learn more about related to this issue?</a:t>
            </a:r>
          </a:p>
          <a:p>
            <a:pPr marL="742950" lvl="1" indent="-285750">
              <a:lnSpc>
                <a:spcPct val="75000"/>
              </a:lnSpc>
              <a:buFont typeface="Arial" panose="020B0604020202020204" pitchFamily="34" charset="0"/>
              <a:buChar char="•"/>
            </a:pPr>
            <a:endParaRPr lang="en-US" sz="1200" b="1" dirty="0">
              <a:latin typeface="Poppins" panose="00000500000000000000" pitchFamily="2" charset="0"/>
              <a:ea typeface="Lato"/>
              <a:cs typeface="Poppins" panose="00000500000000000000" pitchFamily="2" charset="0"/>
              <a:sym typeface="Lato"/>
            </a:endParaRPr>
          </a:p>
          <a:p>
            <a:pPr marL="742950" lvl="1" indent="-285750">
              <a:lnSpc>
                <a:spcPct val="75000"/>
              </a:lnSpc>
              <a:buFont typeface="Arial" panose="020B0604020202020204" pitchFamily="34" charset="0"/>
              <a:buChar char="•"/>
            </a:pPr>
            <a:r>
              <a:rPr lang="en-US" sz="1200" b="1" dirty="0">
                <a:latin typeface="Poppins" panose="00000500000000000000" pitchFamily="2" charset="0"/>
                <a:ea typeface="Lato"/>
                <a:cs typeface="Poppins" panose="00000500000000000000" pitchFamily="2" charset="0"/>
                <a:sym typeface="Lato"/>
              </a:rPr>
              <a:t>What follow-up is needed to address any challenges or difficulties? </a:t>
            </a:r>
          </a:p>
          <a:p>
            <a:pPr marL="742950" lvl="1" indent="-285750">
              <a:lnSpc>
                <a:spcPct val="75000"/>
              </a:lnSpc>
              <a:buFont typeface="Arial" panose="020B0604020202020204" pitchFamily="34" charset="0"/>
              <a:buChar char="•"/>
            </a:pPr>
            <a:endParaRPr lang="en-US" sz="1200" b="1" dirty="0">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229179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pic>
        <p:nvPicPr>
          <p:cNvPr id="10" name="Picture 9" descr="A poster for a survey window&#10;&#10;Description automatically generated">
            <a:extLst>
              <a:ext uri="{FF2B5EF4-FFF2-40B4-BE49-F238E27FC236}">
                <a16:creationId xmlns:a16="http://schemas.microsoft.com/office/drawing/2014/main" id="{5E2DD32B-21B3-8431-B682-425F4007D661}"/>
              </a:ext>
            </a:extLst>
          </p:cNvPr>
          <p:cNvPicPr>
            <a:picLocks noChangeAspect="1"/>
          </p:cNvPicPr>
          <p:nvPr/>
        </p:nvPicPr>
        <p:blipFill>
          <a:blip r:embed="rId4"/>
          <a:stretch>
            <a:fillRect/>
          </a:stretch>
        </p:blipFill>
        <p:spPr>
          <a:xfrm>
            <a:off x="2331583" y="925976"/>
            <a:ext cx="6812418" cy="3813450"/>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a:t>
            </a:r>
            <a:endParaRPr lang="en-US" sz="3200" dirty="0"/>
          </a:p>
        </p:txBody>
      </p:sp>
      <p:sp>
        <p:nvSpPr>
          <p:cNvPr id="4" name="TextBox 3">
            <a:extLst>
              <a:ext uri="{FF2B5EF4-FFF2-40B4-BE49-F238E27FC236}">
                <a16:creationId xmlns:a16="http://schemas.microsoft.com/office/drawing/2014/main" id="{A529E853-6D8E-68FC-5B2C-B1FF09667C58}"/>
              </a:ext>
            </a:extLst>
          </p:cNvPr>
          <p:cNvSpPr txBox="1"/>
          <p:nvPr/>
        </p:nvSpPr>
        <p:spPr>
          <a:xfrm>
            <a:off x="40101" y="1530945"/>
            <a:ext cx="2222339" cy="1487908"/>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1500" b="1" dirty="0">
                <a:solidFill>
                  <a:schemeClr val="bg1"/>
                </a:solidFill>
                <a:latin typeface="Poppins" panose="00000500000000000000" pitchFamily="2" charset="0"/>
                <a:ea typeface="Lato"/>
                <a:cs typeface="Poppins" panose="00000500000000000000" pitchFamily="2" charset="0"/>
                <a:sym typeface="Lato"/>
              </a:rPr>
              <a:t>School Experience</a:t>
            </a:r>
          </a:p>
          <a:p>
            <a:pPr lvl="0" algn="l" rtl="0">
              <a:lnSpc>
                <a:spcPct val="75000"/>
              </a:lnSpc>
              <a:spcBef>
                <a:spcPts val="0"/>
              </a:spcBef>
              <a:spcAft>
                <a:spcPts val="0"/>
              </a:spcAft>
              <a:buClr>
                <a:schemeClr val="bg1"/>
              </a:buClr>
            </a:pPr>
            <a:endParaRPr lang="en-US" sz="500" b="1" dirty="0">
              <a:solidFill>
                <a:schemeClr val="bg1"/>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r>
              <a:rPr lang="en-US" sz="1500" b="1" dirty="0">
                <a:solidFill>
                  <a:schemeClr val="bg1"/>
                </a:solidFill>
                <a:latin typeface="Poppins" panose="00000500000000000000" pitchFamily="2" charset="0"/>
                <a:ea typeface="Lato"/>
                <a:cs typeface="Poppins" panose="00000500000000000000" pitchFamily="2" charset="0"/>
                <a:sym typeface="Lato"/>
              </a:rPr>
              <a:t>Survey will be</a:t>
            </a:r>
          </a:p>
          <a:p>
            <a:pPr lvl="0" algn="l" rtl="0">
              <a:lnSpc>
                <a:spcPct val="75000"/>
              </a:lnSpc>
              <a:spcBef>
                <a:spcPts val="0"/>
              </a:spcBef>
              <a:spcAft>
                <a:spcPts val="0"/>
              </a:spcAft>
              <a:buClr>
                <a:schemeClr val="bg1"/>
              </a:buClr>
            </a:pPr>
            <a:endParaRPr lang="en-US" sz="500" b="1" dirty="0">
              <a:solidFill>
                <a:schemeClr val="bg1"/>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r>
              <a:rPr lang="en-US" sz="1500" b="1" dirty="0">
                <a:solidFill>
                  <a:schemeClr val="bg1"/>
                </a:solidFill>
                <a:latin typeface="Poppins" panose="00000500000000000000" pitchFamily="2" charset="0"/>
                <a:ea typeface="Lato"/>
                <a:cs typeface="Poppins" panose="00000500000000000000" pitchFamily="2" charset="0"/>
                <a:sym typeface="Lato"/>
              </a:rPr>
              <a:t>administered on:</a:t>
            </a:r>
          </a:p>
          <a:p>
            <a:pPr lvl="0" algn="l" rtl="0">
              <a:lnSpc>
                <a:spcPct val="75000"/>
              </a:lnSpc>
              <a:spcBef>
                <a:spcPts val="0"/>
              </a:spcBef>
              <a:spcAft>
                <a:spcPts val="0"/>
              </a:spcAft>
              <a:buClr>
                <a:schemeClr val="bg1"/>
              </a:buClr>
            </a:pPr>
            <a:endParaRPr lang="en-US" sz="1500" b="1" dirty="0">
              <a:solidFill>
                <a:schemeClr val="bg1"/>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endParaRPr lang="en-US" sz="1500" b="1" dirty="0">
              <a:solidFill>
                <a:srgbClr val="FFFF00"/>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r>
              <a:rPr lang="en-US" sz="1500" b="1" dirty="0">
                <a:solidFill>
                  <a:srgbClr val="FFFF00"/>
                </a:solidFill>
                <a:latin typeface="Poppins" panose="00000500000000000000" pitchFamily="2" charset="0"/>
                <a:ea typeface="Lato"/>
                <a:cs typeface="Poppins" panose="00000500000000000000" pitchFamily="2" charset="0"/>
                <a:sym typeface="Lato"/>
              </a:rPr>
              <a:t>February 12</a:t>
            </a:r>
            <a:r>
              <a:rPr lang="en-US" sz="1500" b="1" baseline="30000" dirty="0">
                <a:solidFill>
                  <a:srgbClr val="FFFF00"/>
                </a:solidFill>
                <a:latin typeface="Poppins" panose="00000500000000000000" pitchFamily="2" charset="0"/>
                <a:ea typeface="Lato"/>
                <a:cs typeface="Poppins" panose="00000500000000000000" pitchFamily="2" charset="0"/>
                <a:sym typeface="Lato"/>
              </a:rPr>
              <a:t>th</a:t>
            </a:r>
            <a:r>
              <a:rPr lang="en-US" sz="1500" b="1" dirty="0">
                <a:solidFill>
                  <a:srgbClr val="FFFF00"/>
                </a:solidFill>
                <a:latin typeface="Poppins" panose="00000500000000000000" pitchFamily="2" charset="0"/>
                <a:ea typeface="Lato"/>
                <a:cs typeface="Poppins" panose="00000500000000000000" pitchFamily="2" charset="0"/>
                <a:sym typeface="Lato"/>
              </a:rPr>
              <a:t> to</a:t>
            </a:r>
          </a:p>
          <a:p>
            <a:pPr lvl="0" algn="l" rtl="0">
              <a:lnSpc>
                <a:spcPct val="75000"/>
              </a:lnSpc>
              <a:spcBef>
                <a:spcPts val="0"/>
              </a:spcBef>
              <a:spcAft>
                <a:spcPts val="0"/>
              </a:spcAft>
              <a:buClr>
                <a:schemeClr val="bg1"/>
              </a:buClr>
            </a:pPr>
            <a:endParaRPr lang="en-US" sz="500" b="1" dirty="0">
              <a:solidFill>
                <a:srgbClr val="FFFF00"/>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r>
              <a:rPr lang="en-US" sz="1500" b="1" dirty="0">
                <a:solidFill>
                  <a:srgbClr val="FFFF00"/>
                </a:solidFill>
                <a:latin typeface="Poppins" panose="00000500000000000000" pitchFamily="2" charset="0"/>
                <a:ea typeface="Lato"/>
                <a:cs typeface="Poppins" panose="00000500000000000000" pitchFamily="2" charset="0"/>
                <a:sym typeface="Lato"/>
              </a:rPr>
              <a:t>March 22</a:t>
            </a:r>
            <a:r>
              <a:rPr lang="en-US" sz="1500" b="1" baseline="30000" dirty="0">
                <a:solidFill>
                  <a:srgbClr val="FFFF00"/>
                </a:solidFill>
                <a:latin typeface="Poppins" panose="00000500000000000000" pitchFamily="2" charset="0"/>
                <a:ea typeface="Lato"/>
                <a:cs typeface="Poppins" panose="00000500000000000000" pitchFamily="2" charset="0"/>
                <a:sym typeface="Lato"/>
              </a:rPr>
              <a:t>nd</a:t>
            </a:r>
            <a:r>
              <a:rPr lang="en-US" sz="1500" b="1" dirty="0">
                <a:solidFill>
                  <a:srgbClr val="FFFF00"/>
                </a:solidFill>
                <a:latin typeface="Poppins" panose="00000500000000000000" pitchFamily="2" charset="0"/>
                <a:ea typeface="Lato"/>
                <a:cs typeface="Poppins" panose="00000500000000000000" pitchFamily="2" charset="0"/>
                <a:sym typeface="Lato"/>
              </a:rPr>
              <a:t>, 2024</a:t>
            </a:r>
          </a:p>
        </p:txBody>
      </p:sp>
    </p:spTree>
    <p:extLst>
      <p:ext uri="{BB962C8B-B14F-4D97-AF65-F5344CB8AC3E}">
        <p14:creationId xmlns:p14="http://schemas.microsoft.com/office/powerpoint/2010/main" val="2823701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38E3A2-49DA-986D-357F-2E20C832D14F}"/>
              </a:ext>
            </a:extLst>
          </p:cNvPr>
          <p:cNvSpPr/>
          <p:nvPr/>
        </p:nvSpPr>
        <p:spPr>
          <a:xfrm>
            <a:off x="193038" y="984203"/>
            <a:ext cx="8776458" cy="375522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rtl="0">
              <a:lnSpc>
                <a:spcPct val="75000"/>
              </a:lnSpc>
              <a:spcBef>
                <a:spcPts val="0"/>
              </a:spcBef>
              <a:spcAft>
                <a:spcPts val="0"/>
              </a:spcAft>
              <a:buClr>
                <a:schemeClr val="bg1"/>
              </a:buClr>
            </a:pPr>
            <a:endParaRPr lang="en-US" b="1" dirty="0">
              <a:solidFill>
                <a:schemeClr val="bg2">
                  <a:lumMod val="50000"/>
                </a:schemeClr>
              </a:solidFill>
              <a:latin typeface="Poppins" panose="00000500000000000000" pitchFamily="2" charset="0"/>
              <a:ea typeface="Lato"/>
              <a:cs typeface="Poppins" panose="00000500000000000000" pitchFamily="2" charset="0"/>
              <a:sym typeface="Lato"/>
            </a:endParaRPr>
          </a:p>
        </p:txBody>
      </p:sp>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40</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Strategies</a:t>
            </a:r>
            <a:endParaRPr lang="en-US" sz="3200" dirty="0"/>
          </a:p>
        </p:txBody>
      </p:sp>
      <p:sp>
        <p:nvSpPr>
          <p:cNvPr id="5" name="TextBox 4">
            <a:extLst>
              <a:ext uri="{FF2B5EF4-FFF2-40B4-BE49-F238E27FC236}">
                <a16:creationId xmlns:a16="http://schemas.microsoft.com/office/drawing/2014/main" id="{89E1A414-67AF-FFB3-CC5B-EE36328DC229}"/>
              </a:ext>
            </a:extLst>
          </p:cNvPr>
          <p:cNvSpPr txBox="1"/>
          <p:nvPr/>
        </p:nvSpPr>
        <p:spPr>
          <a:xfrm>
            <a:off x="-183277" y="1081510"/>
            <a:ext cx="8566439" cy="656205"/>
          </a:xfrm>
          <a:prstGeom prst="rect">
            <a:avLst/>
          </a:prstGeom>
          <a:noFill/>
        </p:spPr>
        <p:txBody>
          <a:bodyPr wrap="square">
            <a:spAutoFit/>
          </a:bodyPr>
          <a:lstStyle/>
          <a:p>
            <a:pPr lvl="1">
              <a:lnSpc>
                <a:spcPct val="75000"/>
              </a:lnSpc>
              <a:buClr>
                <a:schemeClr val="bg1"/>
              </a:buClr>
            </a:pPr>
            <a:r>
              <a:rPr lang="en-US" sz="2000" b="1" dirty="0">
                <a:latin typeface="Poppins" panose="00000500000000000000" pitchFamily="2" charset="0"/>
                <a:ea typeface="Lato"/>
                <a:cs typeface="Poppins" panose="00000500000000000000" pitchFamily="2" charset="0"/>
                <a:sym typeface="Lato"/>
              </a:rPr>
              <a:t>Identify an area to focus on and begin asking questions: </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graphicFrame>
        <p:nvGraphicFramePr>
          <p:cNvPr id="7" name="Table 6">
            <a:extLst>
              <a:ext uri="{FF2B5EF4-FFF2-40B4-BE49-F238E27FC236}">
                <a16:creationId xmlns:a16="http://schemas.microsoft.com/office/drawing/2014/main" id="{0A613DF6-F2D5-4EB4-875F-28C4B69B5D28}"/>
              </a:ext>
            </a:extLst>
          </p:cNvPr>
          <p:cNvGraphicFramePr>
            <a:graphicFrameLocks noGrp="1"/>
          </p:cNvGraphicFramePr>
          <p:nvPr>
            <p:extLst>
              <p:ext uri="{D42A27DB-BD31-4B8C-83A1-F6EECF244321}">
                <p14:modId xmlns:p14="http://schemas.microsoft.com/office/powerpoint/2010/main" val="4050119324"/>
              </p:ext>
            </p:extLst>
          </p:nvPr>
        </p:nvGraphicFramePr>
        <p:xfrm>
          <a:off x="614252" y="1619394"/>
          <a:ext cx="7859653" cy="2785080"/>
        </p:xfrm>
        <a:graphic>
          <a:graphicData uri="http://schemas.openxmlformats.org/drawingml/2006/table">
            <a:tbl>
              <a:tblPr firstRow="1" bandRow="1">
                <a:tableStyleId>{2D5ABB26-0587-4C30-8999-92F81FD0307C}</a:tableStyleId>
              </a:tblPr>
              <a:tblGrid>
                <a:gridCol w="1418936">
                  <a:extLst>
                    <a:ext uri="{9D8B030D-6E8A-4147-A177-3AD203B41FA5}">
                      <a16:colId xmlns:a16="http://schemas.microsoft.com/office/drawing/2014/main" val="151442256"/>
                    </a:ext>
                  </a:extLst>
                </a:gridCol>
                <a:gridCol w="6440717">
                  <a:extLst>
                    <a:ext uri="{9D8B030D-6E8A-4147-A177-3AD203B41FA5}">
                      <a16:colId xmlns:a16="http://schemas.microsoft.com/office/drawing/2014/main" val="3075663159"/>
                    </a:ext>
                  </a:extLst>
                </a:gridCol>
              </a:tblGrid>
              <a:tr h="928360">
                <a:tc>
                  <a:txBody>
                    <a:bodyPr/>
                    <a:lstStyle/>
                    <a:p>
                      <a:pPr algn="ctr"/>
                      <a:endParaRPr lang="en-US" b="1" dirty="0">
                        <a:latin typeface="Poppins" panose="00000500000000000000" pitchFamily="2" charset="0"/>
                        <a:cs typeface="Poppins" panose="00000500000000000000" pitchFamily="2" charset="0"/>
                      </a:endParaRPr>
                    </a:p>
                    <a:p>
                      <a:pPr algn="ctr"/>
                      <a:r>
                        <a:rPr lang="en-US" b="1" dirty="0">
                          <a:latin typeface="Poppins" panose="00000500000000000000" pitchFamily="2" charset="0"/>
                          <a:cs typeface="Poppins" panose="00000500000000000000" pitchFamily="2" charset="0"/>
                        </a:rPr>
                        <a:t>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0877925"/>
                  </a:ext>
                </a:extLst>
              </a:tr>
              <a:tr h="928360">
                <a:tc>
                  <a:txBody>
                    <a:bodyPr/>
                    <a:lstStyle/>
                    <a:p>
                      <a:pPr algn="ctr"/>
                      <a:endParaRPr lang="en-US" b="1" dirty="0">
                        <a:latin typeface="Poppins" panose="00000500000000000000" pitchFamily="2" charset="0"/>
                        <a:cs typeface="Poppins" panose="00000500000000000000" pitchFamily="2" charset="0"/>
                      </a:endParaRPr>
                    </a:p>
                    <a:p>
                      <a:pPr algn="ctr"/>
                      <a:r>
                        <a:rPr lang="en-US" b="1" dirty="0">
                          <a:latin typeface="Poppins" panose="00000500000000000000" pitchFamily="2" charset="0"/>
                          <a:cs typeface="Poppins" panose="00000500000000000000" pitchFamily="2" charset="0"/>
                        </a:rPr>
                        <a:t>So 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3365921"/>
                  </a:ext>
                </a:extLst>
              </a:tr>
              <a:tr h="928360">
                <a:tc>
                  <a:txBody>
                    <a:bodyPr/>
                    <a:lstStyle/>
                    <a:p>
                      <a:pPr algn="ctr"/>
                      <a:endParaRPr lang="en-US" b="1" dirty="0">
                        <a:latin typeface="Poppins" panose="00000500000000000000" pitchFamily="2" charset="0"/>
                        <a:cs typeface="Poppins" panose="00000500000000000000" pitchFamily="2" charset="0"/>
                      </a:endParaRPr>
                    </a:p>
                    <a:p>
                      <a:pPr algn="ctr"/>
                      <a:r>
                        <a:rPr lang="en-US" b="1" dirty="0">
                          <a:latin typeface="Poppins" panose="00000500000000000000" pitchFamily="2" charset="0"/>
                          <a:cs typeface="Poppins" panose="00000500000000000000" pitchFamily="2" charset="0"/>
                        </a:rPr>
                        <a:t>Now What?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1972776"/>
                  </a:ext>
                </a:extLst>
              </a:tr>
            </a:tbl>
          </a:graphicData>
        </a:graphic>
      </p:graphicFrame>
    </p:spTree>
    <p:extLst>
      <p:ext uri="{BB962C8B-B14F-4D97-AF65-F5344CB8AC3E}">
        <p14:creationId xmlns:p14="http://schemas.microsoft.com/office/powerpoint/2010/main" val="291792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41</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Strategies</a:t>
            </a:r>
            <a:endParaRPr lang="en-US" sz="3200" dirty="0"/>
          </a:p>
        </p:txBody>
      </p:sp>
      <p:sp>
        <p:nvSpPr>
          <p:cNvPr id="5" name="TextBox 4">
            <a:extLst>
              <a:ext uri="{FF2B5EF4-FFF2-40B4-BE49-F238E27FC236}">
                <a16:creationId xmlns:a16="http://schemas.microsoft.com/office/drawing/2014/main" id="{89E1A414-67AF-FFB3-CC5B-EE36328DC229}"/>
              </a:ext>
            </a:extLst>
          </p:cNvPr>
          <p:cNvSpPr txBox="1"/>
          <p:nvPr/>
        </p:nvSpPr>
        <p:spPr>
          <a:xfrm>
            <a:off x="1176183" y="1915545"/>
            <a:ext cx="5901408" cy="1348703"/>
          </a:xfrm>
          <a:prstGeom prst="rect">
            <a:avLst/>
          </a:prstGeom>
          <a:noFill/>
        </p:spPr>
        <p:txBody>
          <a:bodyPr wrap="square">
            <a:spAutoFit/>
          </a:bodyPr>
          <a:lstStyle/>
          <a:p>
            <a:pPr lvl="1" algn="ctr">
              <a:lnSpc>
                <a:spcPct val="75000"/>
              </a:lnSpc>
              <a:buClr>
                <a:schemeClr val="bg1"/>
              </a:buClr>
            </a:pPr>
            <a:r>
              <a:rPr lang="en-US" sz="2000" b="1" dirty="0">
                <a:solidFill>
                  <a:schemeClr val="bg1"/>
                </a:solidFill>
                <a:latin typeface="Poppins" panose="00000500000000000000" pitchFamily="2" charset="0"/>
                <a:ea typeface="Lato"/>
                <a:cs typeface="Poppins" panose="00000500000000000000" pitchFamily="2" charset="0"/>
                <a:sym typeface="Lato"/>
              </a:rPr>
              <a:t>Breakout Room Discussion - </a:t>
            </a:r>
            <a:r>
              <a:rPr lang="en-US" sz="2000" b="1" dirty="0">
                <a:solidFill>
                  <a:srgbClr val="00B0F0"/>
                </a:solidFill>
                <a:latin typeface="Poppins" panose="00000500000000000000" pitchFamily="2" charset="0"/>
                <a:ea typeface="Lato"/>
                <a:cs typeface="Poppins" panose="00000500000000000000" pitchFamily="2" charset="0"/>
                <a:sym typeface="Lato"/>
              </a:rPr>
              <a:t>15 Minutes</a:t>
            </a:r>
          </a:p>
          <a:p>
            <a:pPr lvl="1" algn="ctr">
              <a:lnSpc>
                <a:spcPct val="75000"/>
              </a:lnSpc>
              <a:buClr>
                <a:schemeClr val="bg1"/>
              </a:buClr>
            </a:pPr>
            <a:endParaRPr lang="en-US" sz="2000" b="1" dirty="0">
              <a:solidFill>
                <a:schemeClr val="bg1"/>
              </a:solidFill>
              <a:latin typeface="Poppins" panose="00000500000000000000" pitchFamily="2" charset="0"/>
              <a:ea typeface="Lato"/>
              <a:cs typeface="Poppins" panose="00000500000000000000" pitchFamily="2" charset="0"/>
              <a:sym typeface="Lato"/>
            </a:endParaRPr>
          </a:p>
          <a:p>
            <a:pPr lvl="1" algn="ctr">
              <a:lnSpc>
                <a:spcPct val="75000"/>
              </a:lnSpc>
              <a:buClr>
                <a:schemeClr val="bg1"/>
              </a:buClr>
            </a:pPr>
            <a:endParaRPr lang="en-US" sz="2000" b="1" dirty="0">
              <a:solidFill>
                <a:schemeClr val="bg1"/>
              </a:solidFill>
              <a:latin typeface="Poppins" panose="00000500000000000000" pitchFamily="2" charset="0"/>
              <a:ea typeface="Lato"/>
              <a:cs typeface="Poppins" panose="00000500000000000000" pitchFamily="2" charset="0"/>
              <a:sym typeface="Lato"/>
            </a:endParaRPr>
          </a:p>
          <a:p>
            <a:pPr lvl="1" algn="ctr">
              <a:lnSpc>
                <a:spcPct val="75000"/>
              </a:lnSpc>
              <a:buClr>
                <a:schemeClr val="bg1"/>
              </a:buClr>
            </a:pPr>
            <a:r>
              <a:rPr lang="en-US" sz="2000" b="1" dirty="0">
                <a:solidFill>
                  <a:schemeClr val="bg1"/>
                </a:solidFill>
                <a:latin typeface="Poppins" panose="00000500000000000000" pitchFamily="2" charset="0"/>
                <a:ea typeface="Lato"/>
                <a:cs typeface="Poppins" panose="00000500000000000000" pitchFamily="2" charset="0"/>
                <a:sym typeface="Lato"/>
              </a:rPr>
              <a:t>Share and Discuss – </a:t>
            </a:r>
            <a:r>
              <a:rPr lang="en-US" sz="2000" b="1" dirty="0">
                <a:solidFill>
                  <a:srgbClr val="00B0F0"/>
                </a:solidFill>
                <a:latin typeface="Poppins" panose="00000500000000000000" pitchFamily="2" charset="0"/>
                <a:ea typeface="Lato"/>
                <a:cs typeface="Poppins" panose="00000500000000000000" pitchFamily="2" charset="0"/>
                <a:sym typeface="Lato"/>
              </a:rPr>
              <a:t>10 Minutes</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2609927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42</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Guide and Documents</a:t>
            </a:r>
          </a:p>
        </p:txBody>
      </p:sp>
      <p:sp>
        <p:nvSpPr>
          <p:cNvPr id="7" name="TextBox 6">
            <a:extLst>
              <a:ext uri="{FF2B5EF4-FFF2-40B4-BE49-F238E27FC236}">
                <a16:creationId xmlns:a16="http://schemas.microsoft.com/office/drawing/2014/main" id="{3E653099-8A16-3C92-E7B8-2A0C0775D262}"/>
              </a:ext>
            </a:extLst>
          </p:cNvPr>
          <p:cNvSpPr txBox="1"/>
          <p:nvPr/>
        </p:nvSpPr>
        <p:spPr>
          <a:xfrm>
            <a:off x="-81280" y="1360520"/>
            <a:ext cx="7714827" cy="568104"/>
          </a:xfrm>
          <a:prstGeom prst="rect">
            <a:avLst/>
          </a:prstGeom>
          <a:noFill/>
        </p:spPr>
        <p:txBody>
          <a:bodyPr wrap="square">
            <a:spAutoFit/>
          </a:bodyPr>
          <a:lstStyle/>
          <a:p>
            <a:pPr lvl="1">
              <a:lnSpc>
                <a:spcPct val="75000"/>
              </a:lnSpc>
              <a:buClr>
                <a:schemeClr val="bg1"/>
              </a:buClr>
            </a:pPr>
            <a:r>
              <a:rPr lang="en-US" sz="2000" b="1" i="1" dirty="0">
                <a:solidFill>
                  <a:schemeClr val="accent2"/>
                </a:solidFill>
                <a:latin typeface="Poppins" panose="00000500000000000000" pitchFamily="2" charset="0"/>
                <a:ea typeface="Lato"/>
                <a:cs typeface="Poppins" panose="00000500000000000000" pitchFamily="2" charset="0"/>
                <a:sym typeface="Lato"/>
                <a:hlinkClick r:id="rId3">
                  <a:extLst>
                    <a:ext uri="{A12FA001-AC4F-418D-AE19-62706E023703}">
                      <ahyp:hlinkClr xmlns:ahyp="http://schemas.microsoft.com/office/drawing/2018/hyperlinkcolor" val="tx"/>
                    </a:ext>
                  </a:extLst>
                </a:hlinkClick>
              </a:rPr>
              <a:t>SES Guide and Documents – Link</a:t>
            </a:r>
            <a:r>
              <a:rPr lang="en-US" sz="2000" b="1" i="1" dirty="0">
                <a:solidFill>
                  <a:schemeClr val="accent2"/>
                </a:solidFill>
                <a:latin typeface="Poppins" panose="00000500000000000000" pitchFamily="2" charset="0"/>
                <a:ea typeface="Lato"/>
                <a:cs typeface="Poppins" panose="00000500000000000000" pitchFamily="2" charset="0"/>
                <a:sym typeface="Lato"/>
              </a:rPr>
              <a:t> </a:t>
            </a:r>
          </a:p>
          <a:p>
            <a:pPr lvl="1">
              <a:lnSpc>
                <a:spcPct val="75000"/>
              </a:lnSpc>
              <a:buClr>
                <a:schemeClr val="bg1"/>
              </a:buClr>
            </a:pPr>
            <a:endParaRPr lang="en-US" sz="2000" b="1" i="1" dirty="0">
              <a:solidFill>
                <a:schemeClr val="accent2"/>
              </a:solidFill>
              <a:latin typeface="Poppins" panose="00000500000000000000" pitchFamily="2" charset="0"/>
              <a:ea typeface="Lato"/>
              <a:cs typeface="Poppins" panose="00000500000000000000" pitchFamily="2" charset="0"/>
              <a:sym typeface="Lato"/>
            </a:endParaRPr>
          </a:p>
        </p:txBody>
      </p:sp>
      <p:pic>
        <p:nvPicPr>
          <p:cNvPr id="27" name="Picture 26">
            <a:extLst>
              <a:ext uri="{FF2B5EF4-FFF2-40B4-BE49-F238E27FC236}">
                <a16:creationId xmlns:a16="http://schemas.microsoft.com/office/drawing/2014/main" id="{565FE747-B1EC-E5EA-EA7B-AE64CFB34548}"/>
              </a:ext>
            </a:extLst>
          </p:cNvPr>
          <p:cNvPicPr>
            <a:picLocks noChangeAspect="1"/>
          </p:cNvPicPr>
          <p:nvPr/>
        </p:nvPicPr>
        <p:blipFill>
          <a:blip r:embed="rId4"/>
          <a:stretch>
            <a:fillRect/>
          </a:stretch>
        </p:blipFill>
        <p:spPr>
          <a:xfrm>
            <a:off x="333367" y="1928624"/>
            <a:ext cx="7266313" cy="2864604"/>
          </a:xfrm>
          <a:prstGeom prst="rect">
            <a:avLst/>
          </a:prstGeom>
        </p:spPr>
      </p:pic>
      <p:sp>
        <p:nvSpPr>
          <p:cNvPr id="33" name="Arrow: Down 32">
            <a:extLst>
              <a:ext uri="{FF2B5EF4-FFF2-40B4-BE49-F238E27FC236}">
                <a16:creationId xmlns:a16="http://schemas.microsoft.com/office/drawing/2014/main" id="{48CCEEB2-ADF0-48F4-EA7B-9FB39F767E81}"/>
              </a:ext>
            </a:extLst>
          </p:cNvPr>
          <p:cNvSpPr/>
          <p:nvPr/>
        </p:nvSpPr>
        <p:spPr>
          <a:xfrm>
            <a:off x="5900311" y="2939627"/>
            <a:ext cx="636693" cy="129370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1CDAE31-676D-2A79-AE11-9B9F86C5F86D}"/>
              </a:ext>
            </a:extLst>
          </p:cNvPr>
          <p:cNvSpPr/>
          <p:nvPr/>
        </p:nvSpPr>
        <p:spPr>
          <a:xfrm>
            <a:off x="5777653" y="4368800"/>
            <a:ext cx="968587" cy="4244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813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43</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Guide and Documents</a:t>
            </a:r>
          </a:p>
        </p:txBody>
      </p:sp>
      <p:sp>
        <p:nvSpPr>
          <p:cNvPr id="7" name="TextBox 6">
            <a:extLst>
              <a:ext uri="{FF2B5EF4-FFF2-40B4-BE49-F238E27FC236}">
                <a16:creationId xmlns:a16="http://schemas.microsoft.com/office/drawing/2014/main" id="{3E653099-8A16-3C92-E7B8-2A0C0775D262}"/>
              </a:ext>
            </a:extLst>
          </p:cNvPr>
          <p:cNvSpPr txBox="1"/>
          <p:nvPr/>
        </p:nvSpPr>
        <p:spPr>
          <a:xfrm>
            <a:off x="-81280" y="1360520"/>
            <a:ext cx="7714827" cy="568104"/>
          </a:xfrm>
          <a:prstGeom prst="rect">
            <a:avLst/>
          </a:prstGeom>
          <a:noFill/>
        </p:spPr>
        <p:txBody>
          <a:bodyPr wrap="square">
            <a:spAutoFit/>
          </a:bodyPr>
          <a:lstStyle/>
          <a:p>
            <a:pPr lvl="1">
              <a:lnSpc>
                <a:spcPct val="75000"/>
              </a:lnSpc>
              <a:buClr>
                <a:schemeClr val="bg1"/>
              </a:buClr>
            </a:pPr>
            <a:r>
              <a:rPr lang="en-US" sz="2000" b="1" i="1" dirty="0">
                <a:solidFill>
                  <a:schemeClr val="accent2"/>
                </a:solidFill>
                <a:latin typeface="Poppins" panose="00000500000000000000" pitchFamily="2" charset="0"/>
                <a:ea typeface="Lato"/>
                <a:cs typeface="Poppins" panose="00000500000000000000" pitchFamily="2" charset="0"/>
                <a:sym typeface="Lato"/>
                <a:hlinkClick r:id="rId2">
                  <a:extLst>
                    <a:ext uri="{A12FA001-AC4F-418D-AE19-62706E023703}">
                      <ahyp:hlinkClr xmlns:ahyp="http://schemas.microsoft.com/office/drawing/2018/hyperlinkcolor" val="tx"/>
                    </a:ext>
                  </a:extLst>
                </a:hlinkClick>
              </a:rPr>
              <a:t>SES Guide and Documents – Link</a:t>
            </a:r>
            <a:r>
              <a:rPr lang="en-US" sz="2000" b="1" i="1" dirty="0">
                <a:solidFill>
                  <a:schemeClr val="accent2"/>
                </a:solidFill>
                <a:latin typeface="Poppins" panose="00000500000000000000" pitchFamily="2" charset="0"/>
                <a:ea typeface="Lato"/>
                <a:cs typeface="Poppins" panose="00000500000000000000" pitchFamily="2" charset="0"/>
                <a:sym typeface="Lato"/>
              </a:rPr>
              <a:t> </a:t>
            </a:r>
          </a:p>
          <a:p>
            <a:pPr lvl="1">
              <a:lnSpc>
                <a:spcPct val="75000"/>
              </a:lnSpc>
              <a:buClr>
                <a:schemeClr val="bg1"/>
              </a:buClr>
            </a:pPr>
            <a:endParaRPr lang="en-US" sz="2000" b="1" i="1" dirty="0">
              <a:solidFill>
                <a:schemeClr val="accent2"/>
              </a:solidFill>
              <a:latin typeface="Poppins" panose="00000500000000000000" pitchFamily="2" charset="0"/>
              <a:ea typeface="Lato"/>
              <a:cs typeface="Poppins" panose="00000500000000000000" pitchFamily="2" charset="0"/>
              <a:sym typeface="Lato"/>
            </a:endParaRPr>
          </a:p>
        </p:txBody>
      </p:sp>
      <p:pic>
        <p:nvPicPr>
          <p:cNvPr id="19" name="Picture 18">
            <a:extLst>
              <a:ext uri="{FF2B5EF4-FFF2-40B4-BE49-F238E27FC236}">
                <a16:creationId xmlns:a16="http://schemas.microsoft.com/office/drawing/2014/main" id="{5A27DFED-62D9-F842-BEE3-4BDE857947A9}"/>
              </a:ext>
            </a:extLst>
          </p:cNvPr>
          <p:cNvPicPr>
            <a:picLocks noChangeAspect="1"/>
          </p:cNvPicPr>
          <p:nvPr/>
        </p:nvPicPr>
        <p:blipFill>
          <a:blip r:embed="rId3"/>
          <a:stretch>
            <a:fillRect/>
          </a:stretch>
        </p:blipFill>
        <p:spPr>
          <a:xfrm>
            <a:off x="381302" y="2517563"/>
            <a:ext cx="4737343" cy="2324219"/>
          </a:xfrm>
          <a:prstGeom prst="rect">
            <a:avLst/>
          </a:prstGeom>
        </p:spPr>
      </p:pic>
      <p:pic>
        <p:nvPicPr>
          <p:cNvPr id="10" name="Picture 9">
            <a:extLst>
              <a:ext uri="{FF2B5EF4-FFF2-40B4-BE49-F238E27FC236}">
                <a16:creationId xmlns:a16="http://schemas.microsoft.com/office/drawing/2014/main" id="{11BC5504-EFC7-8CC9-9ADD-EE162B1B8638}"/>
              </a:ext>
            </a:extLst>
          </p:cNvPr>
          <p:cNvPicPr>
            <a:picLocks noChangeAspect="1"/>
          </p:cNvPicPr>
          <p:nvPr/>
        </p:nvPicPr>
        <p:blipFill>
          <a:blip r:embed="rId4"/>
          <a:stretch>
            <a:fillRect/>
          </a:stretch>
        </p:blipFill>
        <p:spPr>
          <a:xfrm>
            <a:off x="367755" y="2000104"/>
            <a:ext cx="5670841" cy="355618"/>
          </a:xfrm>
          <a:prstGeom prst="rect">
            <a:avLst/>
          </a:prstGeom>
        </p:spPr>
      </p:pic>
    </p:spTree>
    <p:extLst>
      <p:ext uri="{BB962C8B-B14F-4D97-AF65-F5344CB8AC3E}">
        <p14:creationId xmlns:p14="http://schemas.microsoft.com/office/powerpoint/2010/main" val="545648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5F0D2-B318-1626-7A41-096BCE181A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44</a:t>
            </a:fld>
            <a:endParaRPr lang="en"/>
          </a:p>
        </p:txBody>
      </p:sp>
      <p:sp>
        <p:nvSpPr>
          <p:cNvPr id="3" name="Title 2">
            <a:extLst>
              <a:ext uri="{FF2B5EF4-FFF2-40B4-BE49-F238E27FC236}">
                <a16:creationId xmlns:a16="http://schemas.microsoft.com/office/drawing/2014/main" id="{ADEE41E1-EB61-B872-A9D7-5CC0763648C9}"/>
              </a:ext>
            </a:extLst>
          </p:cNvPr>
          <p:cNvSpPr>
            <a:spLocks noGrp="1"/>
          </p:cNvSpPr>
          <p:nvPr>
            <p:ph type="title"/>
          </p:nvPr>
        </p:nvSpPr>
        <p:spPr>
          <a:xfrm>
            <a:off x="52650" y="128843"/>
            <a:ext cx="9038700" cy="773400"/>
          </a:xfrm>
        </p:spPr>
        <p:txBody>
          <a:bodyPr/>
          <a:lstStyle/>
          <a:p>
            <a:r>
              <a:rPr lang="en-US" dirty="0"/>
              <a:t>School Experience Survey – Guide and Documents</a:t>
            </a:r>
          </a:p>
        </p:txBody>
      </p:sp>
      <p:sp>
        <p:nvSpPr>
          <p:cNvPr id="7" name="TextBox 6">
            <a:extLst>
              <a:ext uri="{FF2B5EF4-FFF2-40B4-BE49-F238E27FC236}">
                <a16:creationId xmlns:a16="http://schemas.microsoft.com/office/drawing/2014/main" id="{3E653099-8A16-3C92-E7B8-2A0C0775D262}"/>
              </a:ext>
            </a:extLst>
          </p:cNvPr>
          <p:cNvSpPr txBox="1"/>
          <p:nvPr/>
        </p:nvSpPr>
        <p:spPr>
          <a:xfrm>
            <a:off x="-81280" y="1360520"/>
            <a:ext cx="7714827" cy="568104"/>
          </a:xfrm>
          <a:prstGeom prst="rect">
            <a:avLst/>
          </a:prstGeom>
          <a:noFill/>
        </p:spPr>
        <p:txBody>
          <a:bodyPr wrap="square">
            <a:spAutoFit/>
          </a:bodyPr>
          <a:lstStyle/>
          <a:p>
            <a:pPr lvl="1">
              <a:lnSpc>
                <a:spcPct val="75000"/>
              </a:lnSpc>
              <a:buClr>
                <a:schemeClr val="bg1"/>
              </a:buClr>
            </a:pPr>
            <a:r>
              <a:rPr lang="en-US" sz="2000" b="1" i="1" dirty="0">
                <a:solidFill>
                  <a:schemeClr val="accent2"/>
                </a:solidFill>
                <a:latin typeface="Poppins" panose="00000500000000000000" pitchFamily="2" charset="0"/>
                <a:ea typeface="Lato"/>
                <a:cs typeface="Poppins" panose="00000500000000000000" pitchFamily="2" charset="0"/>
                <a:sym typeface="Lato"/>
                <a:hlinkClick r:id="rId2">
                  <a:extLst>
                    <a:ext uri="{A12FA001-AC4F-418D-AE19-62706E023703}">
                      <ahyp:hlinkClr xmlns:ahyp="http://schemas.microsoft.com/office/drawing/2018/hyperlinkcolor" val="tx"/>
                    </a:ext>
                  </a:extLst>
                </a:hlinkClick>
              </a:rPr>
              <a:t>SES Guide and Documents – Link</a:t>
            </a:r>
            <a:r>
              <a:rPr lang="en-US" sz="2000" b="1" i="1" dirty="0">
                <a:solidFill>
                  <a:schemeClr val="accent2"/>
                </a:solidFill>
                <a:latin typeface="Poppins" panose="00000500000000000000" pitchFamily="2" charset="0"/>
                <a:ea typeface="Lato"/>
                <a:cs typeface="Poppins" panose="00000500000000000000" pitchFamily="2" charset="0"/>
                <a:sym typeface="Lato"/>
              </a:rPr>
              <a:t> </a:t>
            </a:r>
          </a:p>
          <a:p>
            <a:pPr lvl="1">
              <a:lnSpc>
                <a:spcPct val="75000"/>
              </a:lnSpc>
              <a:buClr>
                <a:schemeClr val="bg1"/>
              </a:buClr>
            </a:pPr>
            <a:endParaRPr lang="en-US" sz="2000" b="1" i="1" dirty="0">
              <a:solidFill>
                <a:schemeClr val="accent2"/>
              </a:solidFill>
              <a:latin typeface="Poppins" panose="00000500000000000000" pitchFamily="2" charset="0"/>
              <a:ea typeface="Lato"/>
              <a:cs typeface="Poppins" panose="00000500000000000000" pitchFamily="2" charset="0"/>
              <a:sym typeface="Lato"/>
            </a:endParaRPr>
          </a:p>
        </p:txBody>
      </p:sp>
      <p:pic>
        <p:nvPicPr>
          <p:cNvPr id="5" name="Picture 4">
            <a:extLst>
              <a:ext uri="{FF2B5EF4-FFF2-40B4-BE49-F238E27FC236}">
                <a16:creationId xmlns:a16="http://schemas.microsoft.com/office/drawing/2014/main" id="{06BF74C6-C86D-716F-A1AC-9C8A5BED80DB}"/>
              </a:ext>
            </a:extLst>
          </p:cNvPr>
          <p:cNvPicPr>
            <a:picLocks noChangeAspect="1"/>
          </p:cNvPicPr>
          <p:nvPr/>
        </p:nvPicPr>
        <p:blipFill>
          <a:blip r:embed="rId3"/>
          <a:stretch>
            <a:fillRect/>
          </a:stretch>
        </p:blipFill>
        <p:spPr>
          <a:xfrm>
            <a:off x="404432" y="1928624"/>
            <a:ext cx="2482978" cy="361969"/>
          </a:xfrm>
          <a:prstGeom prst="rect">
            <a:avLst/>
          </a:prstGeom>
        </p:spPr>
      </p:pic>
      <p:pic>
        <p:nvPicPr>
          <p:cNvPr id="8" name="Picture 7">
            <a:extLst>
              <a:ext uri="{FF2B5EF4-FFF2-40B4-BE49-F238E27FC236}">
                <a16:creationId xmlns:a16="http://schemas.microsoft.com/office/drawing/2014/main" id="{94D2697B-EA90-CB8B-9BBB-AA6C96F0C25D}"/>
              </a:ext>
            </a:extLst>
          </p:cNvPr>
          <p:cNvPicPr>
            <a:picLocks noChangeAspect="1"/>
          </p:cNvPicPr>
          <p:nvPr/>
        </p:nvPicPr>
        <p:blipFill>
          <a:blip r:embed="rId4"/>
          <a:stretch>
            <a:fillRect/>
          </a:stretch>
        </p:blipFill>
        <p:spPr>
          <a:xfrm>
            <a:off x="404432" y="2714372"/>
            <a:ext cx="2622685" cy="1638384"/>
          </a:xfrm>
          <a:prstGeom prst="rect">
            <a:avLst/>
          </a:prstGeom>
        </p:spPr>
      </p:pic>
    </p:spTree>
    <p:extLst>
      <p:ext uri="{BB962C8B-B14F-4D97-AF65-F5344CB8AC3E}">
        <p14:creationId xmlns:p14="http://schemas.microsoft.com/office/powerpoint/2010/main" val="2043896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7" name="Rectangle 6">
            <a:extLst>
              <a:ext uri="{FF2B5EF4-FFF2-40B4-BE49-F238E27FC236}">
                <a16:creationId xmlns:a16="http://schemas.microsoft.com/office/drawing/2014/main" id="{682B1279-785C-0468-ECD6-75AC7DFEB69E}"/>
              </a:ext>
            </a:extLst>
          </p:cNvPr>
          <p:cNvSpPr/>
          <p:nvPr/>
        </p:nvSpPr>
        <p:spPr>
          <a:xfrm>
            <a:off x="0" y="0"/>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Google Shape;392;g2293e18c0cc_0_79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45</a:t>
            </a:fld>
            <a:endParaRPr dirty="0"/>
          </a:p>
        </p:txBody>
      </p:sp>
      <p:sp>
        <p:nvSpPr>
          <p:cNvPr id="393" name="Google Shape;393;g2293e18c0cc_0_791"/>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3200" b="1" dirty="0">
                <a:solidFill>
                  <a:schemeClr val="lt1"/>
                </a:solidFill>
                <a:latin typeface="Lato"/>
                <a:ea typeface="Lato"/>
                <a:cs typeface="Lato"/>
                <a:sym typeface="Lato"/>
              </a:rPr>
              <a:t>School Experience Survey Team</a:t>
            </a:r>
            <a:endParaRPr dirty="0"/>
          </a:p>
        </p:txBody>
      </p:sp>
      <p:sp>
        <p:nvSpPr>
          <p:cNvPr id="2" name="Google Shape;276;g2296cd4aec7_0_698">
            <a:extLst>
              <a:ext uri="{FF2B5EF4-FFF2-40B4-BE49-F238E27FC236}">
                <a16:creationId xmlns:a16="http://schemas.microsoft.com/office/drawing/2014/main" id="{A1EB8BEA-126C-2AC8-B377-ED83550F379D}"/>
              </a:ext>
            </a:extLst>
          </p:cNvPr>
          <p:cNvSpPr txBox="1"/>
          <p:nvPr/>
        </p:nvSpPr>
        <p:spPr>
          <a:xfrm>
            <a:off x="646854" y="2268786"/>
            <a:ext cx="7827741" cy="652610"/>
          </a:xfrm>
          <a:prstGeom prst="rect">
            <a:avLst/>
          </a:prstGeom>
          <a:noFill/>
          <a:ln>
            <a:noFill/>
          </a:ln>
        </p:spPr>
        <p:txBody>
          <a:bodyPr spcFirstLastPara="1" wrap="square" lIns="91425" tIns="91425" rIns="91425" bIns="91425" anchor="t" anchorCtr="0">
            <a:noAutofit/>
          </a:bodyPr>
          <a:lstStyle/>
          <a:p>
            <a:pPr marL="0" lvl="0" indent="0" algn="ctr" rtl="0">
              <a:lnSpc>
                <a:spcPct val="75000"/>
              </a:lnSpc>
              <a:spcBef>
                <a:spcPts val="0"/>
              </a:spcBef>
              <a:spcAft>
                <a:spcPts val="0"/>
              </a:spcAft>
              <a:buNone/>
            </a:pPr>
            <a:r>
              <a:rPr lang="en-US" sz="2500" b="1" dirty="0">
                <a:solidFill>
                  <a:schemeClr val="lt1"/>
                </a:solidFill>
                <a:latin typeface="Lato"/>
                <a:ea typeface="Lato"/>
                <a:cs typeface="Lato"/>
                <a:sym typeface="Lato"/>
              </a:rPr>
              <a:t>Data Privacy, Analysis and Reporting (DPAR)</a:t>
            </a:r>
          </a:p>
          <a:p>
            <a:pPr marL="0" lvl="0" indent="0" algn="ctr" rtl="0">
              <a:lnSpc>
                <a:spcPct val="75000"/>
              </a:lnSpc>
              <a:spcBef>
                <a:spcPts val="0"/>
              </a:spcBef>
              <a:spcAft>
                <a:spcPts val="0"/>
              </a:spcAft>
              <a:buNone/>
            </a:pPr>
            <a:endParaRPr lang="en-US" sz="2500" b="1" dirty="0">
              <a:solidFill>
                <a:schemeClr val="lt1"/>
              </a:solidFill>
              <a:latin typeface="Lato"/>
              <a:ea typeface="Lato"/>
              <a:cs typeface="Lato"/>
              <a:sym typeface="Lato"/>
            </a:endParaRPr>
          </a:p>
          <a:p>
            <a:pPr marL="0" lvl="0" indent="0" algn="ctr" rtl="0">
              <a:lnSpc>
                <a:spcPct val="75000"/>
              </a:lnSpc>
              <a:spcBef>
                <a:spcPts val="0"/>
              </a:spcBef>
              <a:spcAft>
                <a:spcPts val="0"/>
              </a:spcAft>
              <a:buNone/>
            </a:pPr>
            <a:r>
              <a:rPr lang="en-US" sz="2500" b="1" dirty="0">
                <a:solidFill>
                  <a:srgbClr val="FFFF00"/>
                </a:solidFill>
                <a:latin typeface="Lato"/>
                <a:ea typeface="Lato"/>
                <a:cs typeface="Lato"/>
                <a:sym typeface="Lato"/>
              </a:rPr>
              <a:t>School Experience Survey Team</a:t>
            </a:r>
          </a:p>
        </p:txBody>
      </p:sp>
      <p:sp>
        <p:nvSpPr>
          <p:cNvPr id="4" name="Google Shape;276;g2296cd4aec7_0_698">
            <a:extLst>
              <a:ext uri="{FF2B5EF4-FFF2-40B4-BE49-F238E27FC236}">
                <a16:creationId xmlns:a16="http://schemas.microsoft.com/office/drawing/2014/main" id="{DAB33585-AFBF-035F-6424-FE3BD7F170CD}"/>
              </a:ext>
            </a:extLst>
          </p:cNvPr>
          <p:cNvSpPr txBox="1"/>
          <p:nvPr/>
        </p:nvSpPr>
        <p:spPr>
          <a:xfrm>
            <a:off x="393939" y="3971978"/>
            <a:ext cx="4966856" cy="65261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1000"/>
              </a:spcBef>
              <a:spcAft>
                <a:spcPts val="0"/>
              </a:spcAft>
              <a:buNone/>
            </a:pPr>
            <a:r>
              <a:rPr lang="en" sz="2000" b="1" dirty="0">
                <a:solidFill>
                  <a:schemeClr val="bg1"/>
                </a:solidFill>
                <a:latin typeface="Lato" panose="020F0502020204030203" pitchFamily="34" charset="0"/>
                <a:ea typeface="Lato" panose="020F0502020204030203" pitchFamily="34" charset="0"/>
                <a:cs typeface="Lato" panose="020F0502020204030203" pitchFamily="34" charset="0"/>
                <a:sym typeface="Poppins Light"/>
              </a:rPr>
              <a:t>Phone: 213-241-5600</a:t>
            </a:r>
          </a:p>
          <a:p>
            <a:pPr marL="0" lvl="0" indent="0" algn="l" rtl="0">
              <a:lnSpc>
                <a:spcPct val="75000"/>
              </a:lnSpc>
              <a:spcBef>
                <a:spcPts val="1000"/>
              </a:spcBef>
              <a:spcAft>
                <a:spcPts val="0"/>
              </a:spcAft>
              <a:buNone/>
            </a:pPr>
            <a:r>
              <a:rPr lang="en" sz="2000" b="1" dirty="0">
                <a:solidFill>
                  <a:schemeClr val="bg1"/>
                </a:solidFill>
                <a:latin typeface="Lato" panose="020F0502020204030203" pitchFamily="34" charset="0"/>
                <a:ea typeface="Lato" panose="020F0502020204030203" pitchFamily="34" charset="0"/>
                <a:cs typeface="Lato" panose="020F0502020204030203" pitchFamily="34" charset="0"/>
                <a:sym typeface="Poppins Light"/>
              </a:rPr>
              <a:t>Email: schoolexperiencesurvey@lausd.net</a:t>
            </a:r>
            <a:endParaRPr sz="2000" b="1" dirty="0">
              <a:solidFill>
                <a:schemeClr val="bg1"/>
              </a:solidFill>
              <a:latin typeface="Lato" panose="020F0502020204030203" pitchFamily="34" charset="0"/>
              <a:ea typeface="Lato" panose="020F0502020204030203" pitchFamily="34" charset="0"/>
              <a:cs typeface="Lato" panose="020F0502020204030203" pitchFamily="34" charset="0"/>
              <a:sym typeface="Lato"/>
            </a:endParaRPr>
          </a:p>
        </p:txBody>
      </p:sp>
      <p:pic>
        <p:nvPicPr>
          <p:cNvPr id="3" name="Picture 2" descr="A red and black text&#10;&#10;Description automatically generated">
            <a:extLst>
              <a:ext uri="{FF2B5EF4-FFF2-40B4-BE49-F238E27FC236}">
                <a16:creationId xmlns:a16="http://schemas.microsoft.com/office/drawing/2014/main" id="{8D561C3A-2D46-D501-8B73-2C905B0DEA6D}"/>
              </a:ext>
            </a:extLst>
          </p:cNvPr>
          <p:cNvPicPr>
            <a:picLocks noChangeAspect="1"/>
          </p:cNvPicPr>
          <p:nvPr/>
        </p:nvPicPr>
        <p:blipFill>
          <a:blip r:embed="rId3"/>
          <a:stretch>
            <a:fillRect/>
          </a:stretch>
        </p:blipFill>
        <p:spPr>
          <a:xfrm>
            <a:off x="7093528" y="4739425"/>
            <a:ext cx="1751020" cy="382548"/>
          </a:xfrm>
          <a:prstGeom prst="rect">
            <a:avLst/>
          </a:prstGeom>
        </p:spPr>
      </p:pic>
      <p:sp>
        <p:nvSpPr>
          <p:cNvPr id="5" name="Google Shape;276;g2296cd4aec7_0_698">
            <a:extLst>
              <a:ext uri="{FF2B5EF4-FFF2-40B4-BE49-F238E27FC236}">
                <a16:creationId xmlns:a16="http://schemas.microsoft.com/office/drawing/2014/main" id="{225412BD-0A37-97E2-467F-EBCDC36C56C9}"/>
              </a:ext>
            </a:extLst>
          </p:cNvPr>
          <p:cNvSpPr txBox="1"/>
          <p:nvPr/>
        </p:nvSpPr>
        <p:spPr>
          <a:xfrm>
            <a:off x="393939" y="1171522"/>
            <a:ext cx="7827741" cy="652610"/>
          </a:xfrm>
          <a:prstGeom prst="rect">
            <a:avLst/>
          </a:prstGeom>
          <a:noFill/>
          <a:ln>
            <a:noFill/>
          </a:ln>
        </p:spPr>
        <p:txBody>
          <a:bodyPr spcFirstLastPara="1" wrap="square" lIns="91425" tIns="91425" rIns="91425" bIns="91425" anchor="t" anchorCtr="0">
            <a:noAutofit/>
          </a:bodyPr>
          <a:lstStyle/>
          <a:p>
            <a:pPr marL="0" lvl="0" indent="0" algn="l" rtl="0">
              <a:lnSpc>
                <a:spcPct val="75000"/>
              </a:lnSpc>
              <a:spcBef>
                <a:spcPts val="1000"/>
              </a:spcBef>
              <a:spcAft>
                <a:spcPts val="0"/>
              </a:spcAft>
              <a:buNone/>
            </a:pPr>
            <a:r>
              <a:rPr lang="en" sz="1000" b="1" dirty="0">
                <a:solidFill>
                  <a:schemeClr val="bg1"/>
                </a:solidFill>
                <a:latin typeface="Poppins Light"/>
                <a:ea typeface="Poppins Light"/>
                <a:cs typeface="Poppins Light"/>
                <a:sym typeface="Poppins Light"/>
              </a:rPr>
              <a:t> </a:t>
            </a:r>
            <a:r>
              <a:rPr lang="en" sz="3000" dirty="0">
                <a:solidFill>
                  <a:schemeClr val="bg1"/>
                </a:solidFill>
                <a:latin typeface="Lato" panose="020F0502020204030203" pitchFamily="34" charset="0"/>
                <a:ea typeface="Lato" panose="020F0502020204030203" pitchFamily="34" charset="0"/>
                <a:cs typeface="Lato" panose="020F0502020204030203" pitchFamily="34" charset="0"/>
                <a:sym typeface="Poppins Light"/>
              </a:rPr>
              <a:t>Contact Us</a:t>
            </a:r>
            <a:endParaRPr sz="3000" dirty="0">
              <a:solidFill>
                <a:schemeClr val="bg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224573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Agenda</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298355" y="1964944"/>
            <a:ext cx="7818424" cy="2295115"/>
          </a:xfrm>
          <a:prstGeom prst="rect">
            <a:avLst/>
          </a:prstGeom>
          <a:noFill/>
        </p:spPr>
        <p:txBody>
          <a:bodyPr wrap="square">
            <a:spAutoFit/>
          </a:bodyPr>
          <a:lstStyle/>
          <a:p>
            <a:pPr marL="342900" lvl="0" indent="-342900" algn="l" rtl="0">
              <a:lnSpc>
                <a:spcPct val="75000"/>
              </a:lnSpc>
              <a:spcBef>
                <a:spcPts val="0"/>
              </a:spcBef>
              <a:spcAft>
                <a:spcPts val="0"/>
              </a:spcAft>
              <a:buClr>
                <a:schemeClr val="bg1"/>
              </a:buClr>
              <a:buAutoNum type="arabicParenR"/>
            </a:pPr>
            <a:r>
              <a:rPr lang="en-US" b="1" dirty="0">
                <a:solidFill>
                  <a:schemeClr val="lt1"/>
                </a:solidFill>
                <a:latin typeface="Poppins" panose="00000500000000000000" pitchFamily="2" charset="0"/>
                <a:ea typeface="Lato"/>
                <a:cs typeface="Poppins" panose="00000500000000000000" pitchFamily="2" charset="0"/>
                <a:sym typeface="Lato"/>
              </a:rPr>
              <a:t>DPAR team and services</a:t>
            </a:r>
          </a:p>
          <a:p>
            <a:pPr marL="342900" lvl="0" indent="-342900" algn="l" rtl="0">
              <a:lnSpc>
                <a:spcPct val="75000"/>
              </a:lnSpc>
              <a:spcBef>
                <a:spcPts val="0"/>
              </a:spcBef>
              <a:spcAft>
                <a:spcPts val="0"/>
              </a:spcAft>
              <a:buClr>
                <a:schemeClr val="bg1"/>
              </a:buClr>
              <a:buAutoNum type="arabicParenR"/>
            </a:pP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lt1"/>
                </a:solidFill>
                <a:latin typeface="Poppins" panose="00000500000000000000" pitchFamily="2" charset="0"/>
                <a:ea typeface="Lato"/>
                <a:cs typeface="Poppins" panose="00000500000000000000" pitchFamily="2" charset="0"/>
                <a:sym typeface="Lato"/>
              </a:rPr>
              <a:t>Overview of the New School Experience Survey Webpage</a:t>
            </a:r>
          </a:p>
          <a:p>
            <a:pPr marL="342900" lvl="0" indent="-342900" algn="l" rtl="0">
              <a:lnSpc>
                <a:spcPct val="75000"/>
              </a:lnSpc>
              <a:spcBef>
                <a:spcPts val="0"/>
              </a:spcBef>
              <a:spcAft>
                <a:spcPts val="0"/>
              </a:spcAft>
              <a:buClr>
                <a:schemeClr val="bg1"/>
              </a:buClr>
              <a:buAutoNum type="arabicParenR"/>
            </a:pP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bg1"/>
                </a:solidFill>
                <a:latin typeface="Poppins" panose="00000500000000000000" pitchFamily="2" charset="0"/>
                <a:ea typeface="Lato"/>
                <a:cs typeface="Poppins" panose="00000500000000000000" pitchFamily="2" charset="0"/>
                <a:sym typeface="Lato"/>
              </a:rPr>
              <a:t>SES Results – Overview and Walkthrough</a:t>
            </a:r>
          </a:p>
          <a:p>
            <a:pPr marL="342900" lvl="0" indent="-342900" algn="l" rtl="0">
              <a:lnSpc>
                <a:spcPct val="75000"/>
              </a:lnSpc>
              <a:spcBef>
                <a:spcPts val="0"/>
              </a:spcBef>
              <a:spcAft>
                <a:spcPts val="0"/>
              </a:spcAft>
              <a:buClr>
                <a:schemeClr val="bg1"/>
              </a:buClr>
              <a:buAutoNum type="arabicParenR"/>
            </a:pP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indent="-342900">
              <a:lnSpc>
                <a:spcPct val="75000"/>
              </a:lnSpc>
              <a:buClr>
                <a:schemeClr val="bg1"/>
              </a:buClr>
              <a:buFontTx/>
              <a:buAutoNum type="arabicParenR"/>
            </a:pPr>
            <a:r>
              <a:rPr lang="en-US" b="1" dirty="0">
                <a:solidFill>
                  <a:schemeClr val="lt1"/>
                </a:solidFill>
                <a:latin typeface="Poppins" panose="00000500000000000000" pitchFamily="2" charset="0"/>
                <a:ea typeface="Lato"/>
                <a:cs typeface="Poppins" panose="00000500000000000000" pitchFamily="2" charset="0"/>
                <a:sym typeface="Lato"/>
              </a:rPr>
              <a:t>LAUSD 2026 Strategic Goals</a:t>
            </a:r>
          </a:p>
          <a:p>
            <a:pPr marL="342900" lvl="0" indent="-342900" algn="l" rtl="0">
              <a:lnSpc>
                <a:spcPct val="75000"/>
              </a:lnSpc>
              <a:spcBef>
                <a:spcPts val="0"/>
              </a:spcBef>
              <a:spcAft>
                <a:spcPts val="0"/>
              </a:spcAft>
              <a:buClr>
                <a:schemeClr val="bg1"/>
              </a:buClr>
              <a:buAutoNum type="arabicParenR"/>
            </a:pP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lt1"/>
                </a:solidFill>
                <a:latin typeface="Poppins" panose="00000500000000000000" pitchFamily="2" charset="0"/>
                <a:ea typeface="Lato"/>
                <a:cs typeface="Poppins" panose="00000500000000000000" pitchFamily="2" charset="0"/>
                <a:sym typeface="Lato"/>
              </a:rPr>
              <a:t>Strategies and tools to help meet our goals</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77140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 Agenda</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298355" y="1964944"/>
            <a:ext cx="7818424" cy="2295115"/>
          </a:xfrm>
          <a:prstGeom prst="rect">
            <a:avLst/>
          </a:prstGeom>
          <a:noFill/>
        </p:spPr>
        <p:txBody>
          <a:bodyPr wrap="square">
            <a:spAutoFit/>
          </a:bodyPr>
          <a:lstStyle/>
          <a:p>
            <a:pPr marL="342900" lvl="0" indent="-342900" algn="l" rtl="0">
              <a:lnSpc>
                <a:spcPct val="75000"/>
              </a:lnSpc>
              <a:spcBef>
                <a:spcPts val="0"/>
              </a:spcBef>
              <a:spcAft>
                <a:spcPts val="0"/>
              </a:spcAft>
              <a:buClr>
                <a:schemeClr val="bg1"/>
              </a:buClr>
              <a:buAutoNum type="arabicParenR"/>
            </a:pPr>
            <a:r>
              <a:rPr lang="en-US" b="1" dirty="0">
                <a:solidFill>
                  <a:schemeClr val="lt1"/>
                </a:solidFill>
                <a:latin typeface="Poppins" panose="00000500000000000000" pitchFamily="2" charset="0"/>
                <a:ea typeface="Lato"/>
                <a:cs typeface="Poppins" panose="00000500000000000000" pitchFamily="2" charset="0"/>
                <a:sym typeface="Lato"/>
              </a:rPr>
              <a:t>DPAR team and services</a:t>
            </a:r>
          </a:p>
          <a:p>
            <a:pPr marL="342900" lvl="0" indent="-342900" algn="l" rtl="0">
              <a:lnSpc>
                <a:spcPct val="75000"/>
              </a:lnSpc>
              <a:spcBef>
                <a:spcPts val="0"/>
              </a:spcBef>
              <a:spcAft>
                <a:spcPts val="0"/>
              </a:spcAft>
              <a:buClr>
                <a:schemeClr val="bg1"/>
              </a:buClr>
              <a:buAutoNum type="arabicParenR"/>
            </a:pPr>
            <a:endParaRPr lang="en-US"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Overview of the New School Experience Survey Webpage</a:t>
            </a:r>
          </a:p>
          <a:p>
            <a:pPr marL="342900" lvl="0" indent="-342900" algn="l" rtl="0">
              <a:lnSpc>
                <a:spcPct val="75000"/>
              </a:lnSpc>
              <a:spcBef>
                <a:spcPts val="0"/>
              </a:spcBef>
              <a:spcAft>
                <a:spcPts val="0"/>
              </a:spcAft>
              <a:buClr>
                <a:schemeClr val="bg1"/>
              </a:buClr>
              <a:buAutoNum type="arabicParenR"/>
            </a:pPr>
            <a:endParaRPr lang="en-US" b="1" dirty="0">
              <a:solidFill>
                <a:schemeClr val="bg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SES Results – Overview and Walkthrough</a:t>
            </a:r>
          </a:p>
          <a:p>
            <a:pPr lvl="0" algn="l" rtl="0">
              <a:lnSpc>
                <a:spcPct val="75000"/>
              </a:lnSpc>
              <a:spcBef>
                <a:spcPts val="0"/>
              </a:spcBef>
              <a:spcAft>
                <a:spcPts val="0"/>
              </a:spcAft>
              <a:buClr>
                <a:schemeClr val="bg1"/>
              </a:buCl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indent="-342900">
              <a:lnSpc>
                <a:spcPct val="75000"/>
              </a:lnSpc>
              <a:buClr>
                <a:schemeClr val="bg1"/>
              </a:buClr>
              <a:buFontTx/>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LAUSD 2026 Strategic Goals</a:t>
            </a:r>
          </a:p>
          <a:p>
            <a:pPr marL="342900" lvl="0" indent="-342900" algn="l" rtl="0">
              <a:lnSpc>
                <a:spcPct val="75000"/>
              </a:lnSpc>
              <a:spcBef>
                <a:spcPts val="0"/>
              </a:spcBef>
              <a:spcAft>
                <a:spcPts val="0"/>
              </a:spcAft>
              <a:buClr>
                <a:schemeClr val="bg1"/>
              </a:buClr>
              <a:buAutoNum type="arabicParenR"/>
            </a:pPr>
            <a:endPar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a:pPr>
            <a:r>
              <a:rPr lang="en-US" b="1" dirty="0">
                <a:solidFill>
                  <a:schemeClr val="tx1">
                    <a:lumMod val="65000"/>
                    <a:lumOff val="35000"/>
                  </a:schemeClr>
                </a:solidFill>
                <a:latin typeface="Poppins" panose="00000500000000000000" pitchFamily="2" charset="0"/>
                <a:ea typeface="Lato"/>
                <a:cs typeface="Poppins" panose="00000500000000000000" pitchFamily="2" charset="0"/>
                <a:sym typeface="Lato"/>
              </a:rPr>
              <a:t>Strategies and tools to help meet our goals</a:t>
            </a: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AutoNum type="arabicParenR" startAt="2"/>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Tree>
    <p:extLst>
      <p:ext uri="{BB962C8B-B14F-4D97-AF65-F5344CB8AC3E}">
        <p14:creationId xmlns:p14="http://schemas.microsoft.com/office/powerpoint/2010/main" val="23090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lt1"/>
                </a:solidFill>
                <a:latin typeface="Lato"/>
                <a:ea typeface="Lato"/>
                <a:cs typeface="Lato"/>
                <a:sym typeface="Lato"/>
              </a:rPr>
              <a:t>School Experience Survey Team</a:t>
            </a:r>
            <a:endParaRPr lang="en-US" sz="3200" dirty="0"/>
          </a:p>
        </p:txBody>
      </p:sp>
      <p:sp>
        <p:nvSpPr>
          <p:cNvPr id="12" name="TextBox 11">
            <a:extLst>
              <a:ext uri="{FF2B5EF4-FFF2-40B4-BE49-F238E27FC236}">
                <a16:creationId xmlns:a16="http://schemas.microsoft.com/office/drawing/2014/main" id="{FA47CEC1-6383-9053-BA86-5D1E45F46C98}"/>
              </a:ext>
            </a:extLst>
          </p:cNvPr>
          <p:cNvSpPr txBox="1"/>
          <p:nvPr/>
        </p:nvSpPr>
        <p:spPr>
          <a:xfrm>
            <a:off x="314683" y="1970387"/>
            <a:ext cx="8686909" cy="2664447"/>
          </a:xfrm>
          <a:prstGeom prst="rect">
            <a:avLst/>
          </a:prstGeom>
          <a:noFill/>
        </p:spPr>
        <p:txBody>
          <a:bodyPr wrap="square" lIns="91440" tIns="45720" rIns="91440" bIns="45720" anchor="t">
            <a:spAutoFit/>
          </a:bodyPr>
          <a:lstStyle/>
          <a:p>
            <a:pPr lvl="0" algn="l" rtl="0">
              <a:lnSpc>
                <a:spcPct val="75000"/>
              </a:lnSpc>
              <a:spcBef>
                <a:spcPts val="0"/>
              </a:spcBef>
              <a:spcAft>
                <a:spcPts val="0"/>
              </a:spcAft>
              <a:buClr>
                <a:schemeClr val="bg1"/>
              </a:buClr>
            </a:pPr>
            <a:r>
              <a:rPr lang="en-US" sz="1600" b="1" dirty="0">
                <a:solidFill>
                  <a:schemeClr val="lt1"/>
                </a:solidFill>
                <a:latin typeface="Poppins" panose="00000500000000000000" pitchFamily="2" charset="0"/>
                <a:ea typeface="Lato"/>
                <a:cs typeface="Poppins" panose="00000500000000000000" pitchFamily="2" charset="0"/>
                <a:sym typeface="Lato"/>
              </a:rPr>
              <a:t>Dr. Kevon Tucker-Seeley - </a:t>
            </a:r>
            <a:r>
              <a:rPr lang="en-US" sz="1600" b="1" dirty="0">
                <a:solidFill>
                  <a:schemeClr val="accent2"/>
                </a:solidFill>
                <a:latin typeface="Poppins" panose="00000500000000000000" pitchFamily="2" charset="0"/>
                <a:ea typeface="Lato"/>
                <a:cs typeface="Poppins" panose="00000500000000000000" pitchFamily="2" charset="0"/>
                <a:sym typeface="Lato"/>
              </a:rPr>
              <a:t>Director of DPAR</a:t>
            </a:r>
          </a:p>
          <a:p>
            <a:pPr lvl="0" algn="l" rtl="0">
              <a:lnSpc>
                <a:spcPct val="75000"/>
              </a:lnSpc>
              <a:spcBef>
                <a:spcPts val="0"/>
              </a:spcBef>
              <a:spcAft>
                <a:spcPts val="0"/>
              </a:spcAft>
              <a:buClr>
                <a:schemeClr val="bg1"/>
              </a:buClr>
            </a:pPr>
            <a:endParaRPr lang="en-US" sz="1600" b="1" dirty="0">
              <a:solidFill>
                <a:schemeClr val="lt1"/>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r>
              <a:rPr lang="en-US" sz="1600" b="1" dirty="0">
                <a:solidFill>
                  <a:schemeClr val="lt1"/>
                </a:solidFill>
                <a:latin typeface="Poppins" panose="00000500000000000000" pitchFamily="2" charset="0"/>
                <a:ea typeface="Lato"/>
                <a:cs typeface="Poppins" panose="00000500000000000000" pitchFamily="2" charset="0"/>
                <a:sym typeface="Lato"/>
              </a:rPr>
              <a:t>Dr. Jesus Renteria - </a:t>
            </a:r>
            <a:r>
              <a:rPr lang="en-US" sz="1600" b="1" dirty="0">
                <a:solidFill>
                  <a:schemeClr val="accent2"/>
                </a:solidFill>
                <a:latin typeface="Poppins" panose="00000500000000000000" pitchFamily="2" charset="0"/>
                <a:ea typeface="Lato"/>
                <a:cs typeface="Poppins" panose="00000500000000000000" pitchFamily="2" charset="0"/>
                <a:sym typeface="Lato"/>
              </a:rPr>
              <a:t>Coordinator of Policy, Research, and Development</a:t>
            </a:r>
          </a:p>
          <a:p>
            <a:pPr lvl="0" algn="l" rtl="0">
              <a:lnSpc>
                <a:spcPct val="75000"/>
              </a:lnSpc>
              <a:spcBef>
                <a:spcPts val="0"/>
              </a:spcBef>
              <a:spcAft>
                <a:spcPts val="0"/>
              </a:spcAft>
              <a:buClr>
                <a:schemeClr val="bg1"/>
              </a:buClr>
            </a:pPr>
            <a:endParaRPr lang="en-US" sz="1600" b="1" dirty="0">
              <a:solidFill>
                <a:schemeClr val="accent2"/>
              </a:solidFill>
              <a:latin typeface="Poppins" panose="00000500000000000000" pitchFamily="2" charset="0"/>
              <a:ea typeface="Lato"/>
              <a:cs typeface="Poppins" panose="00000500000000000000" pitchFamily="2" charset="0"/>
              <a:sym typeface="Lato"/>
            </a:endParaRPr>
          </a:p>
          <a:p>
            <a:pPr>
              <a:lnSpc>
                <a:spcPct val="75000"/>
              </a:lnSpc>
              <a:buClr>
                <a:schemeClr val="bg1"/>
              </a:buClr>
            </a:pPr>
            <a:r>
              <a:rPr lang="en-US" sz="1600" b="1" dirty="0">
                <a:solidFill>
                  <a:schemeClr val="lt1"/>
                </a:solidFill>
                <a:latin typeface="Poppins" panose="00000500000000000000" pitchFamily="2" charset="0"/>
                <a:ea typeface="Lato"/>
                <a:cs typeface="Poppins" panose="00000500000000000000" pitchFamily="2" charset="0"/>
                <a:sym typeface="Lato"/>
              </a:rPr>
              <a:t>Paolo Tandoc – </a:t>
            </a:r>
            <a:r>
              <a:rPr lang="en-US" sz="1600" b="1" dirty="0">
                <a:solidFill>
                  <a:schemeClr val="accent2"/>
                </a:solidFill>
                <a:latin typeface="Poppins" panose="00000500000000000000" pitchFamily="2" charset="0"/>
                <a:ea typeface="Lato"/>
                <a:cs typeface="Poppins" panose="00000500000000000000" pitchFamily="2" charset="0"/>
                <a:sym typeface="Lato"/>
              </a:rPr>
              <a:t>Strategic Data Analyst</a:t>
            </a:r>
          </a:p>
          <a:p>
            <a:pPr>
              <a:lnSpc>
                <a:spcPct val="75000"/>
              </a:lnSpc>
            </a:pPr>
            <a:endParaRPr lang="en-US" sz="1600" b="1" dirty="0">
              <a:solidFill>
                <a:schemeClr val="bg1"/>
              </a:solidFill>
              <a:latin typeface="Poppins" panose="00000500000000000000" pitchFamily="2" charset="0"/>
              <a:ea typeface="Lato"/>
              <a:cs typeface="Poppins" panose="00000500000000000000" pitchFamily="2" charset="0"/>
            </a:endParaRPr>
          </a:p>
          <a:p>
            <a:pPr>
              <a:lnSpc>
                <a:spcPct val="75000"/>
              </a:lnSpc>
            </a:pPr>
            <a:r>
              <a:rPr lang="en-US" sz="1600" b="1" dirty="0">
                <a:solidFill>
                  <a:schemeClr val="bg1"/>
                </a:solidFill>
                <a:latin typeface="Poppins"/>
                <a:ea typeface="Lato"/>
                <a:cs typeface="Poppins"/>
              </a:rPr>
              <a:t>Declan Chin -</a:t>
            </a:r>
            <a:r>
              <a:rPr lang="en-US" sz="1600" b="1" dirty="0">
                <a:solidFill>
                  <a:schemeClr val="accent2"/>
                </a:solidFill>
                <a:latin typeface="Poppins"/>
                <a:ea typeface="Lato"/>
                <a:cs typeface="Poppins"/>
              </a:rPr>
              <a:t> Data Analyst</a:t>
            </a:r>
            <a:endParaRPr lang="en-US" sz="1600" b="1" dirty="0">
              <a:solidFill>
                <a:schemeClr val="accent2"/>
              </a:solidFill>
              <a:latin typeface="Poppins" panose="00000500000000000000" pitchFamily="2" charset="0"/>
              <a:ea typeface="Lato"/>
              <a:cs typeface="Poppins" panose="00000500000000000000" pitchFamily="2" charset="0"/>
            </a:endParaRPr>
          </a:p>
          <a:p>
            <a:pPr>
              <a:lnSpc>
                <a:spcPct val="75000"/>
              </a:lnSpc>
              <a:buClr>
                <a:schemeClr val="bg1"/>
              </a:buClr>
            </a:pPr>
            <a:endParaRPr lang="en-US" sz="1600" b="1" dirty="0">
              <a:solidFill>
                <a:schemeClr val="accent2"/>
              </a:solidFill>
              <a:latin typeface="Poppins" panose="00000500000000000000" pitchFamily="2" charset="0"/>
              <a:ea typeface="Lato"/>
              <a:cs typeface="Poppins" panose="00000500000000000000" pitchFamily="2" charset="0"/>
              <a:sym typeface="Lato"/>
            </a:endParaRPr>
          </a:p>
          <a:p>
            <a:pPr>
              <a:lnSpc>
                <a:spcPct val="75000"/>
              </a:lnSpc>
              <a:buClr>
                <a:schemeClr val="bg1"/>
              </a:buClr>
            </a:pPr>
            <a:endParaRPr lang="en-US" sz="1600" b="1" dirty="0">
              <a:solidFill>
                <a:srgbClr val="ED7D31"/>
              </a:solidFill>
              <a:latin typeface="Poppins" panose="00000500000000000000" pitchFamily="2" charset="0"/>
              <a:ea typeface="Lato"/>
              <a:cs typeface="Poppins" panose="00000500000000000000" pitchFamily="2" charset="0"/>
              <a:sym typeface="Lato"/>
            </a:endParaRPr>
          </a:p>
          <a:p>
            <a:pPr>
              <a:lnSpc>
                <a:spcPct val="75000"/>
              </a:lnSpc>
              <a:buClr>
                <a:schemeClr val="bg1"/>
              </a:buClr>
            </a:pPr>
            <a:r>
              <a:rPr lang="en-US" sz="1600" b="1" dirty="0">
                <a:solidFill>
                  <a:srgbClr val="FFFF00"/>
                </a:solidFill>
                <a:latin typeface="Poppins" panose="00000500000000000000" pitchFamily="2" charset="0"/>
                <a:ea typeface="Lato"/>
                <a:cs typeface="Poppins" panose="00000500000000000000" pitchFamily="2" charset="0"/>
                <a:sym typeface="Lato"/>
              </a:rPr>
              <a:t>Additional Support</a:t>
            </a:r>
          </a:p>
          <a:p>
            <a:pPr>
              <a:lnSpc>
                <a:spcPct val="75000"/>
              </a:lnSpc>
              <a:buClr>
                <a:schemeClr val="bg1"/>
              </a:buClr>
            </a:pPr>
            <a:endParaRPr lang="en-US" sz="1600" b="1" dirty="0">
              <a:solidFill>
                <a:schemeClr val="accent2"/>
              </a:solidFill>
              <a:latin typeface="Poppins" panose="00000500000000000000" pitchFamily="2" charset="0"/>
              <a:ea typeface="Lato"/>
              <a:cs typeface="Poppins" panose="00000500000000000000" pitchFamily="2" charset="0"/>
              <a:sym typeface="Lato"/>
            </a:endParaRPr>
          </a:p>
          <a:p>
            <a:pPr>
              <a:lnSpc>
                <a:spcPct val="75000"/>
              </a:lnSpc>
              <a:buClr>
                <a:schemeClr val="bg1"/>
              </a:buClr>
            </a:pPr>
            <a:r>
              <a:rPr lang="en-US" sz="1600" b="1" dirty="0">
                <a:solidFill>
                  <a:schemeClr val="bg1"/>
                </a:solidFill>
                <a:latin typeface="Poppins" panose="00000500000000000000" pitchFamily="2" charset="0"/>
                <a:ea typeface="Lato"/>
                <a:cs typeface="Poppins" panose="00000500000000000000" pitchFamily="2" charset="0"/>
                <a:sym typeface="Lato"/>
              </a:rPr>
              <a:t>Rakesh Kumar </a:t>
            </a:r>
            <a:r>
              <a:rPr lang="en-US" sz="1600" b="1" dirty="0">
                <a:solidFill>
                  <a:schemeClr val="accent2"/>
                </a:solidFill>
                <a:latin typeface="Poppins" panose="00000500000000000000" pitchFamily="2" charset="0"/>
                <a:ea typeface="Lato"/>
                <a:cs typeface="Poppins" panose="00000500000000000000" pitchFamily="2" charset="0"/>
                <a:sym typeface="Lato"/>
              </a:rPr>
              <a:t>– Administrative Coordinator</a:t>
            </a:r>
          </a:p>
          <a:p>
            <a:pPr>
              <a:lnSpc>
                <a:spcPct val="75000"/>
              </a:lnSpc>
              <a:buClr>
                <a:schemeClr val="bg1"/>
              </a:buClr>
            </a:pPr>
            <a:endParaRPr lang="en-US" sz="1600" b="1" dirty="0">
              <a:solidFill>
                <a:schemeClr val="accent2"/>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
        <p:nvSpPr>
          <p:cNvPr id="6" name="TextBox 5">
            <a:extLst>
              <a:ext uri="{FF2B5EF4-FFF2-40B4-BE49-F238E27FC236}">
                <a16:creationId xmlns:a16="http://schemas.microsoft.com/office/drawing/2014/main" id="{9F4AF9BF-2ACD-6F70-4043-0609B57E2F31}"/>
              </a:ext>
            </a:extLst>
          </p:cNvPr>
          <p:cNvSpPr txBox="1"/>
          <p:nvPr/>
        </p:nvSpPr>
        <p:spPr>
          <a:xfrm>
            <a:off x="314684" y="4286554"/>
            <a:ext cx="2146968" cy="910121"/>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1400" b="1" i="1" dirty="0">
                <a:solidFill>
                  <a:schemeClr val="bg1"/>
                </a:solidFill>
                <a:latin typeface="Poppins" panose="00000500000000000000" pitchFamily="2" charset="0"/>
                <a:ea typeface="Lato"/>
                <a:cs typeface="Poppins" panose="00000500000000000000" pitchFamily="2" charset="0"/>
                <a:sym typeface="Lato"/>
              </a:rPr>
              <a:t>3 Data Analysts</a:t>
            </a:r>
          </a:p>
          <a:p>
            <a:pPr lvl="0" algn="l" rtl="0">
              <a:lnSpc>
                <a:spcPct val="75000"/>
              </a:lnSpc>
              <a:spcBef>
                <a:spcPts val="0"/>
              </a:spcBef>
              <a:spcAft>
                <a:spcPts val="0"/>
              </a:spcAft>
              <a:buClr>
                <a:schemeClr val="bg1"/>
              </a:buClr>
            </a:pPr>
            <a:endParaRPr lang="en-US" sz="1400" b="1" i="1" dirty="0">
              <a:solidFill>
                <a:schemeClr val="bg1"/>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r>
              <a:rPr lang="en-US" sz="1400" b="1" i="1" dirty="0">
                <a:solidFill>
                  <a:schemeClr val="bg1"/>
                </a:solidFill>
                <a:latin typeface="Poppins" panose="00000500000000000000" pitchFamily="2" charset="0"/>
                <a:ea typeface="Lato"/>
                <a:cs typeface="Poppins" panose="00000500000000000000" pitchFamily="2" charset="0"/>
                <a:sym typeface="Lato"/>
              </a:rPr>
              <a:t>2 Data Coordinators</a:t>
            </a:r>
          </a:p>
          <a:p>
            <a:pPr lvl="0" algn="l" rtl="0">
              <a:lnSpc>
                <a:spcPct val="75000"/>
              </a:lnSpc>
              <a:spcBef>
                <a:spcPts val="0"/>
              </a:spcBef>
              <a:spcAft>
                <a:spcPts val="0"/>
              </a:spcAft>
              <a:buClr>
                <a:schemeClr val="bg1"/>
              </a:buClr>
            </a:pPr>
            <a:endParaRPr lang="en-US" sz="1400" b="1" dirty="0">
              <a:solidFill>
                <a:schemeClr val="bg1"/>
              </a:solidFill>
              <a:latin typeface="Poppins" panose="00000500000000000000" pitchFamily="2" charset="0"/>
              <a:ea typeface="Lato"/>
              <a:cs typeface="Poppins" panose="00000500000000000000" pitchFamily="2" charset="0"/>
              <a:sym typeface="Lato"/>
            </a:endParaRPr>
          </a:p>
          <a:p>
            <a:pPr lvl="0" algn="l" rtl="0">
              <a:lnSpc>
                <a:spcPct val="75000"/>
              </a:lnSpc>
              <a:spcBef>
                <a:spcPts val="0"/>
              </a:spcBef>
              <a:spcAft>
                <a:spcPts val="0"/>
              </a:spcAft>
              <a:buClr>
                <a:schemeClr val="bg1"/>
              </a:buClr>
            </a:pPr>
            <a:endParaRPr lang="en-US" sz="1400" b="1" dirty="0">
              <a:solidFill>
                <a:schemeClr val="lt1"/>
              </a:solidFill>
              <a:latin typeface="Poppins" panose="00000500000000000000" pitchFamily="2" charset="0"/>
              <a:ea typeface="Lato"/>
              <a:cs typeface="Poppins" panose="00000500000000000000" pitchFamily="2" charset="0"/>
              <a:sym typeface="Lato"/>
            </a:endParaRPr>
          </a:p>
        </p:txBody>
      </p:sp>
      <p:sp>
        <p:nvSpPr>
          <p:cNvPr id="10" name="TextBox 9">
            <a:extLst>
              <a:ext uri="{FF2B5EF4-FFF2-40B4-BE49-F238E27FC236}">
                <a16:creationId xmlns:a16="http://schemas.microsoft.com/office/drawing/2014/main" id="{A20E8EBD-9B19-8B35-7FDA-11CB33D56521}"/>
              </a:ext>
            </a:extLst>
          </p:cNvPr>
          <p:cNvSpPr txBox="1"/>
          <p:nvPr/>
        </p:nvSpPr>
        <p:spPr>
          <a:xfrm>
            <a:off x="314684" y="1325630"/>
            <a:ext cx="7818424" cy="312778"/>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b="1" dirty="0">
                <a:solidFill>
                  <a:schemeClr val="lt1"/>
                </a:solidFill>
                <a:latin typeface="Poppins" panose="00000500000000000000" pitchFamily="2" charset="0"/>
                <a:ea typeface="Lato"/>
                <a:cs typeface="Poppins" panose="00000500000000000000" pitchFamily="2" charset="0"/>
                <a:sym typeface="Lato"/>
              </a:rPr>
              <a:t>Our team has grown…</a:t>
            </a:r>
          </a:p>
        </p:txBody>
      </p:sp>
    </p:spTree>
    <p:extLst>
      <p:ext uri="{BB962C8B-B14F-4D97-AF65-F5344CB8AC3E}">
        <p14:creationId xmlns:p14="http://schemas.microsoft.com/office/powerpoint/2010/main" val="209847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A70B3-8188-BE57-0871-76A5B346F86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8" name="Picture 7" descr="A red and black text&#10;&#10;Description automatically generated">
            <a:extLst>
              <a:ext uri="{FF2B5EF4-FFF2-40B4-BE49-F238E27FC236}">
                <a16:creationId xmlns:a16="http://schemas.microsoft.com/office/drawing/2014/main" id="{E6CC0D11-2652-0BE5-7FE8-4CB419812648}"/>
              </a:ext>
            </a:extLst>
          </p:cNvPr>
          <p:cNvPicPr>
            <a:picLocks noChangeAspect="1"/>
          </p:cNvPicPr>
          <p:nvPr/>
        </p:nvPicPr>
        <p:blipFill>
          <a:blip r:embed="rId3"/>
          <a:stretch>
            <a:fillRect/>
          </a:stretch>
        </p:blipFill>
        <p:spPr>
          <a:xfrm>
            <a:off x="7077591" y="4762647"/>
            <a:ext cx="1743264" cy="380853"/>
          </a:xfrm>
          <a:prstGeom prst="rect">
            <a:avLst/>
          </a:prstGeom>
        </p:spPr>
      </p:pic>
      <p:sp>
        <p:nvSpPr>
          <p:cNvPr id="3" name="Rectangle 2">
            <a:extLst>
              <a:ext uri="{FF2B5EF4-FFF2-40B4-BE49-F238E27FC236}">
                <a16:creationId xmlns:a16="http://schemas.microsoft.com/office/drawing/2014/main" id="{E60192B3-E23F-BAE6-68F5-CA094FCBCF8F}"/>
              </a:ext>
            </a:extLst>
          </p:cNvPr>
          <p:cNvSpPr/>
          <p:nvPr/>
        </p:nvSpPr>
        <p:spPr>
          <a:xfrm>
            <a:off x="0" y="10475"/>
            <a:ext cx="8964386"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lt1"/>
                </a:solidFill>
                <a:latin typeface="Poppins" panose="00000500000000000000" pitchFamily="2" charset="0"/>
                <a:ea typeface="Lato"/>
                <a:cs typeface="Poppins" panose="00000500000000000000" pitchFamily="2" charset="0"/>
                <a:sym typeface="Lato"/>
              </a:rPr>
              <a:t>School Experience Survey – Support and Services</a:t>
            </a:r>
            <a:endParaRPr lang="en-US" sz="2800" b="1" dirty="0"/>
          </a:p>
        </p:txBody>
      </p:sp>
      <p:sp>
        <p:nvSpPr>
          <p:cNvPr id="9" name="TextBox 8">
            <a:extLst>
              <a:ext uri="{FF2B5EF4-FFF2-40B4-BE49-F238E27FC236}">
                <a16:creationId xmlns:a16="http://schemas.microsoft.com/office/drawing/2014/main" id="{BEB7BEBC-0320-CC96-2786-C28EF29314DE}"/>
              </a:ext>
            </a:extLst>
          </p:cNvPr>
          <p:cNvSpPr txBox="1"/>
          <p:nvPr/>
        </p:nvSpPr>
        <p:spPr>
          <a:xfrm>
            <a:off x="400290" y="2766954"/>
            <a:ext cx="2619736" cy="1494255"/>
          </a:xfrm>
          <a:prstGeom prst="rect">
            <a:avLst/>
          </a:prstGeom>
          <a:noFill/>
        </p:spPr>
        <p:txBody>
          <a:bodyPr wrap="square">
            <a:spAutoFit/>
          </a:bodyPr>
          <a:lstStyle/>
          <a:p>
            <a:pPr marL="342900" lvl="0" indent="-342900" algn="l" rtl="0">
              <a:lnSpc>
                <a:spcPct val="75000"/>
              </a:lnSpc>
              <a:spcBef>
                <a:spcPts val="0"/>
              </a:spcBef>
              <a:spcAft>
                <a:spcPts val="0"/>
              </a:spcAft>
              <a:buClr>
                <a:schemeClr val="bg1"/>
              </a:buClr>
              <a:buFont typeface="Arial" panose="020B0604020202020204" pitchFamily="34" charset="0"/>
              <a:buChar char="•"/>
            </a:pPr>
            <a:r>
              <a:rPr lang="en-US" sz="2400" b="1" dirty="0">
                <a:solidFill>
                  <a:schemeClr val="lt1"/>
                </a:solidFill>
                <a:latin typeface="Poppins" panose="00000500000000000000" pitchFamily="2" charset="0"/>
                <a:ea typeface="Lato"/>
                <a:cs typeface="Poppins" panose="00000500000000000000" pitchFamily="2" charset="0"/>
                <a:sym typeface="Lato"/>
              </a:rPr>
              <a:t>Distribute</a:t>
            </a:r>
          </a:p>
          <a:p>
            <a:pPr lvl="0" algn="l" rtl="0">
              <a:lnSpc>
                <a:spcPct val="75000"/>
              </a:lnSpc>
              <a:spcBef>
                <a:spcPts val="0"/>
              </a:spcBef>
              <a:spcAft>
                <a:spcPts val="0"/>
              </a:spcAft>
              <a:buClr>
                <a:schemeClr val="bg1"/>
              </a:buClr>
            </a:pPr>
            <a:endParaRPr lang="en-US" sz="2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Font typeface="Arial" panose="020B0604020202020204" pitchFamily="34" charset="0"/>
              <a:buChar char="•"/>
            </a:pPr>
            <a:r>
              <a:rPr lang="en-US" sz="2400" b="1" dirty="0">
                <a:solidFill>
                  <a:schemeClr val="lt1"/>
                </a:solidFill>
                <a:latin typeface="Poppins" panose="00000500000000000000" pitchFamily="2" charset="0"/>
                <a:ea typeface="Lato"/>
                <a:cs typeface="Poppins" panose="00000500000000000000" pitchFamily="2" charset="0"/>
                <a:sym typeface="Lato"/>
              </a:rPr>
              <a:t>Collect</a:t>
            </a:r>
          </a:p>
          <a:p>
            <a:pPr lvl="0" algn="l" rtl="0">
              <a:lnSpc>
                <a:spcPct val="75000"/>
              </a:lnSpc>
              <a:spcBef>
                <a:spcPts val="0"/>
              </a:spcBef>
              <a:spcAft>
                <a:spcPts val="0"/>
              </a:spcAft>
              <a:buClr>
                <a:schemeClr val="bg1"/>
              </a:buClr>
            </a:pPr>
            <a:endParaRPr lang="en-US" sz="2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Font typeface="Arial" panose="020B0604020202020204" pitchFamily="34" charset="0"/>
              <a:buChar char="•"/>
            </a:pPr>
            <a:r>
              <a:rPr lang="en-US" sz="2400" b="1" dirty="0">
                <a:solidFill>
                  <a:schemeClr val="lt1"/>
                </a:solidFill>
                <a:latin typeface="Poppins" panose="00000500000000000000" pitchFamily="2" charset="0"/>
                <a:ea typeface="Lato"/>
                <a:cs typeface="Poppins" panose="00000500000000000000" pitchFamily="2" charset="0"/>
                <a:sym typeface="Lato"/>
              </a:rPr>
              <a:t>Analyze</a:t>
            </a:r>
          </a:p>
        </p:txBody>
      </p:sp>
      <p:sp>
        <p:nvSpPr>
          <p:cNvPr id="11" name="TextBox 10">
            <a:extLst>
              <a:ext uri="{FF2B5EF4-FFF2-40B4-BE49-F238E27FC236}">
                <a16:creationId xmlns:a16="http://schemas.microsoft.com/office/drawing/2014/main" id="{9F678D50-D38C-9AF4-4802-3F1708C289C4}"/>
              </a:ext>
            </a:extLst>
          </p:cNvPr>
          <p:cNvSpPr txBox="1"/>
          <p:nvPr/>
        </p:nvSpPr>
        <p:spPr>
          <a:xfrm>
            <a:off x="148196" y="2152844"/>
            <a:ext cx="2372810" cy="386260"/>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400" b="1" dirty="0">
                <a:solidFill>
                  <a:schemeClr val="lt1"/>
                </a:solidFill>
                <a:latin typeface="Poppins" panose="00000500000000000000" pitchFamily="2" charset="0"/>
                <a:ea typeface="Lato"/>
                <a:cs typeface="Poppins" panose="00000500000000000000" pitchFamily="2" charset="0"/>
                <a:sym typeface="Lato"/>
              </a:rPr>
              <a:t>SES Logistics</a:t>
            </a:r>
          </a:p>
        </p:txBody>
      </p:sp>
      <p:sp>
        <p:nvSpPr>
          <p:cNvPr id="4" name="TextBox 3">
            <a:extLst>
              <a:ext uri="{FF2B5EF4-FFF2-40B4-BE49-F238E27FC236}">
                <a16:creationId xmlns:a16="http://schemas.microsoft.com/office/drawing/2014/main" id="{9163CD15-172F-C74E-0A60-873AF39AC838}"/>
              </a:ext>
            </a:extLst>
          </p:cNvPr>
          <p:cNvSpPr txBox="1"/>
          <p:nvPr/>
        </p:nvSpPr>
        <p:spPr>
          <a:xfrm>
            <a:off x="130799" y="1326041"/>
            <a:ext cx="7818424" cy="459741"/>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3000" b="1" i="1" dirty="0">
                <a:solidFill>
                  <a:schemeClr val="accent2"/>
                </a:solidFill>
                <a:latin typeface="Poppins" panose="00000500000000000000" pitchFamily="2" charset="0"/>
                <a:ea typeface="Lato"/>
                <a:cs typeface="Poppins" panose="00000500000000000000" pitchFamily="2" charset="0"/>
                <a:sym typeface="Lato"/>
              </a:rPr>
              <a:t>What we do</a:t>
            </a:r>
          </a:p>
        </p:txBody>
      </p:sp>
      <p:sp>
        <p:nvSpPr>
          <p:cNvPr id="5" name="TextBox 4">
            <a:extLst>
              <a:ext uri="{FF2B5EF4-FFF2-40B4-BE49-F238E27FC236}">
                <a16:creationId xmlns:a16="http://schemas.microsoft.com/office/drawing/2014/main" id="{DECED674-F018-BCD1-4FEA-92B695B485DD}"/>
              </a:ext>
            </a:extLst>
          </p:cNvPr>
          <p:cNvSpPr txBox="1"/>
          <p:nvPr/>
        </p:nvSpPr>
        <p:spPr>
          <a:xfrm>
            <a:off x="3908142" y="2152844"/>
            <a:ext cx="4813964" cy="663258"/>
          </a:xfrm>
          <a:prstGeom prst="rect">
            <a:avLst/>
          </a:prstGeom>
          <a:noFill/>
        </p:spPr>
        <p:txBody>
          <a:bodyPr wrap="square">
            <a:spAutoFit/>
          </a:bodyPr>
          <a:lstStyle/>
          <a:p>
            <a:pPr lvl="0" algn="l" rtl="0">
              <a:lnSpc>
                <a:spcPct val="75000"/>
              </a:lnSpc>
              <a:spcBef>
                <a:spcPts val="0"/>
              </a:spcBef>
              <a:spcAft>
                <a:spcPts val="0"/>
              </a:spcAft>
              <a:buClr>
                <a:schemeClr val="bg1"/>
              </a:buClr>
            </a:pPr>
            <a:r>
              <a:rPr lang="en-US" sz="2400" b="1" dirty="0">
                <a:solidFill>
                  <a:schemeClr val="lt1"/>
                </a:solidFill>
                <a:latin typeface="Poppins" panose="00000500000000000000" pitchFamily="2" charset="0"/>
                <a:ea typeface="Lato"/>
                <a:cs typeface="Poppins" panose="00000500000000000000" pitchFamily="2" charset="0"/>
                <a:sym typeface="Lato"/>
              </a:rPr>
              <a:t>District/School Collaboration and Support</a:t>
            </a:r>
          </a:p>
        </p:txBody>
      </p:sp>
      <p:sp>
        <p:nvSpPr>
          <p:cNvPr id="6" name="TextBox 5">
            <a:extLst>
              <a:ext uri="{FF2B5EF4-FFF2-40B4-BE49-F238E27FC236}">
                <a16:creationId xmlns:a16="http://schemas.microsoft.com/office/drawing/2014/main" id="{8367F765-DAEF-1155-A8F2-A30A3AD5A240}"/>
              </a:ext>
            </a:extLst>
          </p:cNvPr>
          <p:cNvSpPr txBox="1"/>
          <p:nvPr/>
        </p:nvSpPr>
        <p:spPr>
          <a:xfrm>
            <a:off x="4118380" y="2921336"/>
            <a:ext cx="2196744" cy="940257"/>
          </a:xfrm>
          <a:prstGeom prst="rect">
            <a:avLst/>
          </a:prstGeom>
          <a:noFill/>
        </p:spPr>
        <p:txBody>
          <a:bodyPr wrap="square">
            <a:spAutoFit/>
          </a:bodyPr>
          <a:lstStyle/>
          <a:p>
            <a:pPr marL="342900" lvl="0" indent="-342900" algn="l" rtl="0">
              <a:lnSpc>
                <a:spcPct val="75000"/>
              </a:lnSpc>
              <a:spcBef>
                <a:spcPts val="0"/>
              </a:spcBef>
              <a:spcAft>
                <a:spcPts val="0"/>
              </a:spcAft>
              <a:buClr>
                <a:schemeClr val="bg1"/>
              </a:buClr>
              <a:buFont typeface="Arial" panose="020B0604020202020204" pitchFamily="34" charset="0"/>
              <a:buChar char="•"/>
            </a:pPr>
            <a:r>
              <a:rPr lang="en-US" sz="2400" b="1" dirty="0">
                <a:solidFill>
                  <a:schemeClr val="lt1"/>
                </a:solidFill>
                <a:latin typeface="Poppins" panose="00000500000000000000" pitchFamily="2" charset="0"/>
                <a:ea typeface="Lato"/>
                <a:cs typeface="Poppins" panose="00000500000000000000" pitchFamily="2" charset="0"/>
                <a:sym typeface="Lato"/>
              </a:rPr>
              <a:t>Resources</a:t>
            </a:r>
          </a:p>
          <a:p>
            <a:pPr lvl="0" algn="l" rtl="0">
              <a:lnSpc>
                <a:spcPct val="75000"/>
              </a:lnSpc>
              <a:spcBef>
                <a:spcPts val="0"/>
              </a:spcBef>
              <a:spcAft>
                <a:spcPts val="0"/>
              </a:spcAft>
              <a:buClr>
                <a:schemeClr val="bg1"/>
              </a:buClr>
            </a:pPr>
            <a:endParaRPr lang="en-US" sz="2400" b="1" dirty="0">
              <a:solidFill>
                <a:schemeClr val="lt1"/>
              </a:solidFill>
              <a:latin typeface="Poppins" panose="00000500000000000000" pitchFamily="2" charset="0"/>
              <a:ea typeface="Lato"/>
              <a:cs typeface="Poppins" panose="00000500000000000000" pitchFamily="2" charset="0"/>
              <a:sym typeface="Lato"/>
            </a:endParaRPr>
          </a:p>
          <a:p>
            <a:pPr marL="342900" lvl="0" indent="-342900" algn="l" rtl="0">
              <a:lnSpc>
                <a:spcPct val="75000"/>
              </a:lnSpc>
              <a:spcBef>
                <a:spcPts val="0"/>
              </a:spcBef>
              <a:spcAft>
                <a:spcPts val="0"/>
              </a:spcAft>
              <a:buClr>
                <a:schemeClr val="bg1"/>
              </a:buClr>
              <a:buFont typeface="Arial" panose="020B0604020202020204" pitchFamily="34" charset="0"/>
              <a:buChar char="•"/>
            </a:pPr>
            <a:r>
              <a:rPr lang="en-US" sz="2400" b="1" dirty="0">
                <a:solidFill>
                  <a:schemeClr val="lt1"/>
                </a:solidFill>
                <a:latin typeface="Poppins" panose="00000500000000000000" pitchFamily="2" charset="0"/>
                <a:ea typeface="Lato"/>
                <a:cs typeface="Poppins" panose="00000500000000000000" pitchFamily="2" charset="0"/>
                <a:sym typeface="Lato"/>
              </a:rPr>
              <a:t>Services</a:t>
            </a:r>
          </a:p>
        </p:txBody>
      </p:sp>
    </p:spTree>
    <p:extLst>
      <p:ext uri="{BB962C8B-B14F-4D97-AF65-F5344CB8AC3E}">
        <p14:creationId xmlns:p14="http://schemas.microsoft.com/office/powerpoint/2010/main" val="1829420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7" name="Rectangle 6">
            <a:extLst>
              <a:ext uri="{FF2B5EF4-FFF2-40B4-BE49-F238E27FC236}">
                <a16:creationId xmlns:a16="http://schemas.microsoft.com/office/drawing/2014/main" id="{682B1279-785C-0468-ECD6-75AC7DFEB69E}"/>
              </a:ext>
            </a:extLst>
          </p:cNvPr>
          <p:cNvSpPr/>
          <p:nvPr/>
        </p:nvSpPr>
        <p:spPr>
          <a:xfrm>
            <a:off x="0" y="0"/>
            <a:ext cx="9144000" cy="8243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Google Shape;392;g2293e18c0cc_0_79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393" name="Google Shape;393;g2293e18c0cc_0_791"/>
          <p:cNvSpPr txBox="1">
            <a:spLocks noGrp="1"/>
          </p:cNvSpPr>
          <p:nvPr>
            <p:ph type="title"/>
          </p:nvPr>
        </p:nvSpPr>
        <p:spPr>
          <a:prstGeom prst="rect">
            <a:avLst/>
          </a:prstGeom>
        </p:spPr>
        <p:txBody>
          <a:bodyPr spcFirstLastPara="1" wrap="square" lIns="91425" tIns="91425" rIns="91425" bIns="91425" anchor="ctr" anchorCtr="0">
            <a:noAutofit/>
          </a:bodyPr>
          <a:lstStyle/>
          <a:p>
            <a:r>
              <a:rPr lang="en-US" sz="2800" b="1" dirty="0">
                <a:solidFill>
                  <a:schemeClr val="lt1"/>
                </a:solidFill>
                <a:latin typeface="Poppins" panose="00000500000000000000" pitchFamily="2" charset="0"/>
                <a:ea typeface="Lato"/>
                <a:cs typeface="Poppins" panose="00000500000000000000" pitchFamily="2" charset="0"/>
                <a:sym typeface="Lato"/>
              </a:rPr>
              <a:t>School Experience Survey </a:t>
            </a:r>
            <a:r>
              <a:rPr lang="en-US" sz="2800" dirty="0">
                <a:solidFill>
                  <a:schemeClr val="lt1"/>
                </a:solidFill>
                <a:latin typeface="Poppins" panose="00000500000000000000" pitchFamily="2" charset="0"/>
                <a:ea typeface="Lato"/>
                <a:cs typeface="Poppins" panose="00000500000000000000" pitchFamily="2" charset="0"/>
                <a:sym typeface="Lato"/>
              </a:rPr>
              <a:t>– Support and Services</a:t>
            </a:r>
            <a:endParaRPr sz="2800" dirty="0">
              <a:latin typeface="Poppins" panose="00000500000000000000" pitchFamily="2" charset="0"/>
              <a:cs typeface="Poppins" panose="00000500000000000000" pitchFamily="2" charset="0"/>
            </a:endParaRPr>
          </a:p>
        </p:txBody>
      </p:sp>
      <p:sp>
        <p:nvSpPr>
          <p:cNvPr id="4" name="Google Shape;276;g2296cd4aec7_0_698">
            <a:extLst>
              <a:ext uri="{FF2B5EF4-FFF2-40B4-BE49-F238E27FC236}">
                <a16:creationId xmlns:a16="http://schemas.microsoft.com/office/drawing/2014/main" id="{DAB33585-AFBF-035F-6424-FE3BD7F170CD}"/>
              </a:ext>
            </a:extLst>
          </p:cNvPr>
          <p:cNvSpPr txBox="1"/>
          <p:nvPr/>
        </p:nvSpPr>
        <p:spPr>
          <a:xfrm>
            <a:off x="442924" y="1346083"/>
            <a:ext cx="7827741" cy="652610"/>
          </a:xfrm>
          <a:prstGeom prst="rect">
            <a:avLst/>
          </a:prstGeom>
          <a:noFill/>
          <a:ln>
            <a:noFill/>
          </a:ln>
        </p:spPr>
        <p:txBody>
          <a:bodyPr spcFirstLastPara="1" wrap="square" lIns="91425" tIns="91425" rIns="91425" bIns="91425" anchor="t" anchorCtr="0">
            <a:noAutofit/>
          </a:bodyPr>
          <a:lstStyle/>
          <a:p>
            <a:pPr marL="342900" lvl="0" indent="-342900" algn="l" rtl="0">
              <a:lnSpc>
                <a:spcPct val="75000"/>
              </a:lnSpc>
              <a:spcBef>
                <a:spcPts val="0"/>
              </a:spcBef>
              <a:spcAft>
                <a:spcPts val="0"/>
              </a:spcAft>
              <a:buClr>
                <a:schemeClr val="bg1"/>
              </a:buClr>
              <a:buFont typeface="Arial" panose="020B0604020202020204" pitchFamily="34" charset="0"/>
              <a:buChar char="•"/>
            </a:pPr>
            <a:r>
              <a:rPr lang="en-US" sz="2500" b="1" dirty="0">
                <a:solidFill>
                  <a:srgbClr val="FFC000"/>
                </a:solidFill>
                <a:latin typeface="Poppins" panose="00000500000000000000" pitchFamily="2" charset="0"/>
                <a:ea typeface="Lato"/>
                <a:cs typeface="Poppins" panose="00000500000000000000" pitchFamily="2" charset="0"/>
                <a:sym typeface="Lato"/>
              </a:rPr>
              <a:t>SES Online Resource Toolkit for Schools</a:t>
            </a:r>
          </a:p>
          <a:p>
            <a:pPr lvl="0" algn="l" rtl="0">
              <a:lnSpc>
                <a:spcPct val="75000"/>
              </a:lnSpc>
              <a:spcBef>
                <a:spcPts val="0"/>
              </a:spcBef>
              <a:spcAft>
                <a:spcPts val="0"/>
              </a:spcAft>
              <a:buClr>
                <a:schemeClr val="bg1"/>
              </a:buClr>
            </a:pPr>
            <a:endParaRPr lang="en-US" sz="500" b="1" dirty="0">
              <a:solidFill>
                <a:srgbClr val="FFC000"/>
              </a:solidFill>
              <a:latin typeface="Poppins" panose="00000500000000000000" pitchFamily="2" charset="0"/>
              <a:ea typeface="Lato"/>
              <a:cs typeface="Poppins" panose="00000500000000000000" pitchFamily="2" charset="0"/>
              <a:sym typeface="Lato"/>
            </a:endParaRPr>
          </a:p>
          <a:p>
            <a:pPr marL="1371600" lvl="2" indent="-457200">
              <a:lnSpc>
                <a:spcPct val="75000"/>
              </a:lnSpc>
              <a:buClr>
                <a:schemeClr val="bg1"/>
              </a:buClr>
              <a:buFont typeface="Arial" panose="020B0604020202020204" pitchFamily="34" charset="0"/>
              <a:buChar char="•"/>
            </a:pPr>
            <a:r>
              <a:rPr lang="en-US" sz="2000" b="1" i="1" dirty="0">
                <a:solidFill>
                  <a:schemeClr val="lt1"/>
                </a:solidFill>
                <a:latin typeface="Poppins" panose="00000500000000000000" pitchFamily="2" charset="0"/>
                <a:ea typeface="Lato"/>
                <a:cs typeface="Poppins" panose="00000500000000000000" pitchFamily="2" charset="0"/>
                <a:sym typeface="Lato"/>
              </a:rPr>
              <a:t>Supporting Documents</a:t>
            </a:r>
          </a:p>
          <a:p>
            <a:pPr marL="1371600" lvl="2" indent="-457200">
              <a:lnSpc>
                <a:spcPct val="75000"/>
              </a:lnSpc>
              <a:buClr>
                <a:schemeClr val="bg1"/>
              </a:buClr>
              <a:buFont typeface="Arial" panose="020B0604020202020204" pitchFamily="34" charset="0"/>
              <a:buChar char="•"/>
            </a:pPr>
            <a:endParaRPr lang="en-US" sz="500" b="1" i="1" dirty="0">
              <a:solidFill>
                <a:schemeClr val="lt1"/>
              </a:solidFill>
              <a:latin typeface="Poppins" panose="00000500000000000000" pitchFamily="2" charset="0"/>
              <a:ea typeface="Lato"/>
              <a:cs typeface="Poppins" panose="00000500000000000000" pitchFamily="2" charset="0"/>
              <a:sym typeface="Lato"/>
            </a:endParaRPr>
          </a:p>
          <a:p>
            <a:pPr marL="1371600" lvl="2" indent="-457200">
              <a:lnSpc>
                <a:spcPct val="75000"/>
              </a:lnSpc>
              <a:buClr>
                <a:schemeClr val="bg1"/>
              </a:buClr>
              <a:buFont typeface="Arial" panose="020B0604020202020204" pitchFamily="34" charset="0"/>
              <a:buChar char="•"/>
            </a:pPr>
            <a:r>
              <a:rPr lang="en-US" sz="2000" b="1" i="1" dirty="0">
                <a:solidFill>
                  <a:schemeClr val="lt1"/>
                </a:solidFill>
                <a:latin typeface="Poppins" panose="00000500000000000000" pitchFamily="2" charset="0"/>
                <a:ea typeface="Lato"/>
                <a:cs typeface="Poppins" panose="00000500000000000000" pitchFamily="2" charset="0"/>
                <a:sym typeface="Lato"/>
              </a:rPr>
              <a:t>Recruitment and participation strategies</a:t>
            </a:r>
          </a:p>
          <a:p>
            <a:pPr>
              <a:lnSpc>
                <a:spcPct val="75000"/>
              </a:lnSpc>
              <a:buClr>
                <a:schemeClr val="bg1"/>
              </a:buClr>
            </a:pPr>
            <a:endParaRPr lang="en-US" sz="2000" b="1" i="1" dirty="0">
              <a:solidFill>
                <a:schemeClr val="lt1"/>
              </a:solidFill>
              <a:latin typeface="Poppins" panose="00000500000000000000" pitchFamily="2" charset="0"/>
              <a:ea typeface="Lato"/>
              <a:cs typeface="Poppins" panose="00000500000000000000" pitchFamily="2" charset="0"/>
              <a:sym typeface="Lato"/>
            </a:endParaRPr>
          </a:p>
          <a:p>
            <a:pPr marL="457200" indent="-457200">
              <a:lnSpc>
                <a:spcPct val="75000"/>
              </a:lnSpc>
              <a:buClr>
                <a:schemeClr val="bg1"/>
              </a:buClr>
              <a:buFont typeface="Arial" panose="020B0604020202020204" pitchFamily="34" charset="0"/>
              <a:buChar char="•"/>
            </a:pPr>
            <a:r>
              <a:rPr lang="en-US" sz="2500" b="1" dirty="0">
                <a:solidFill>
                  <a:srgbClr val="FFFF00"/>
                </a:solidFill>
                <a:latin typeface="Poppins" panose="00000500000000000000" pitchFamily="2" charset="0"/>
                <a:ea typeface="Lato"/>
                <a:cs typeface="Poppins" panose="00000500000000000000" pitchFamily="2" charset="0"/>
                <a:sym typeface="Lato"/>
              </a:rPr>
              <a:t>Support</a:t>
            </a:r>
          </a:p>
          <a:p>
            <a:pPr>
              <a:lnSpc>
                <a:spcPct val="75000"/>
              </a:lnSpc>
              <a:buClr>
                <a:schemeClr val="bg1"/>
              </a:buClr>
            </a:pPr>
            <a:endParaRPr lang="en-US" sz="500" b="1" dirty="0">
              <a:solidFill>
                <a:srgbClr val="FFFF00"/>
              </a:solidFill>
              <a:latin typeface="Poppins" panose="00000500000000000000" pitchFamily="2" charset="0"/>
              <a:ea typeface="Lato"/>
              <a:cs typeface="Poppins" panose="00000500000000000000" pitchFamily="2" charset="0"/>
              <a:sym typeface="Lato"/>
            </a:endParaRPr>
          </a:p>
          <a:p>
            <a:pPr marL="1371600" lvl="2" indent="-457200">
              <a:lnSpc>
                <a:spcPct val="75000"/>
              </a:lnSpc>
              <a:buClr>
                <a:schemeClr val="bg1"/>
              </a:buClr>
              <a:buFont typeface="Arial" panose="020B0604020202020204" pitchFamily="34" charset="0"/>
              <a:buChar char="•"/>
            </a:pPr>
            <a:r>
              <a:rPr lang="en-US" sz="2000" b="1" i="1" dirty="0">
                <a:solidFill>
                  <a:schemeClr val="lt1"/>
                </a:solidFill>
                <a:latin typeface="Poppins" panose="00000500000000000000" pitchFamily="2" charset="0"/>
                <a:ea typeface="Lato"/>
                <a:cs typeface="Poppins" panose="00000500000000000000" pitchFamily="2" charset="0"/>
                <a:sym typeface="Lato"/>
              </a:rPr>
              <a:t>Timely email responses and weekly updates</a:t>
            </a:r>
          </a:p>
          <a:p>
            <a:pPr lvl="2">
              <a:lnSpc>
                <a:spcPct val="75000"/>
              </a:lnSpc>
              <a:buClr>
                <a:schemeClr val="bg1"/>
              </a:buClr>
            </a:pPr>
            <a:endParaRPr lang="en-US" sz="2000" b="1" i="1" dirty="0">
              <a:solidFill>
                <a:schemeClr val="lt1"/>
              </a:solidFill>
              <a:latin typeface="Poppins" panose="00000500000000000000" pitchFamily="2" charset="0"/>
              <a:ea typeface="Lato"/>
              <a:cs typeface="Poppins" panose="00000500000000000000" pitchFamily="2" charset="0"/>
              <a:sym typeface="Lato"/>
            </a:endParaRPr>
          </a:p>
          <a:p>
            <a:pPr lvl="2">
              <a:lnSpc>
                <a:spcPct val="75000"/>
              </a:lnSpc>
              <a:buClr>
                <a:schemeClr val="bg1"/>
              </a:buClr>
            </a:pPr>
            <a:endParaRPr lang="en-US" sz="2000" b="1" i="1" dirty="0">
              <a:solidFill>
                <a:schemeClr val="lt1"/>
              </a:solidFill>
              <a:latin typeface="Poppins" panose="00000500000000000000" pitchFamily="2" charset="0"/>
              <a:ea typeface="Lato"/>
              <a:cs typeface="Poppins" panose="00000500000000000000" pitchFamily="2" charset="0"/>
              <a:sym typeface="Lato"/>
            </a:endParaRPr>
          </a:p>
          <a:p>
            <a:pPr marL="457200" indent="-457200">
              <a:lnSpc>
                <a:spcPct val="75000"/>
              </a:lnSpc>
              <a:buClr>
                <a:schemeClr val="bg1"/>
              </a:buClr>
              <a:buFont typeface="Arial" panose="020B0604020202020204" pitchFamily="34" charset="0"/>
              <a:buChar char="•"/>
            </a:pPr>
            <a:r>
              <a:rPr lang="en-US" sz="2500" b="1" dirty="0">
                <a:solidFill>
                  <a:srgbClr val="00B050"/>
                </a:solidFill>
                <a:latin typeface="Poppins" panose="00000500000000000000" pitchFamily="2" charset="0"/>
                <a:ea typeface="Lato"/>
                <a:cs typeface="Poppins" panose="00000500000000000000" pitchFamily="2" charset="0"/>
                <a:sym typeface="Lato"/>
              </a:rPr>
              <a:t>SES Results/Information</a:t>
            </a:r>
          </a:p>
          <a:p>
            <a:pPr>
              <a:lnSpc>
                <a:spcPct val="75000"/>
              </a:lnSpc>
              <a:buClr>
                <a:schemeClr val="bg1"/>
              </a:buClr>
            </a:pPr>
            <a:endParaRPr lang="en-US" sz="500" b="1" dirty="0">
              <a:solidFill>
                <a:srgbClr val="00B050"/>
              </a:solidFill>
              <a:latin typeface="Poppins" panose="00000500000000000000" pitchFamily="2" charset="0"/>
              <a:ea typeface="Lato"/>
              <a:cs typeface="Poppins" panose="00000500000000000000" pitchFamily="2" charset="0"/>
              <a:sym typeface="Lato"/>
            </a:endParaRPr>
          </a:p>
          <a:p>
            <a:pPr marL="1371600" lvl="2" indent="-457200">
              <a:lnSpc>
                <a:spcPct val="75000"/>
              </a:lnSpc>
              <a:buClr>
                <a:schemeClr val="bg1"/>
              </a:buClr>
              <a:buFont typeface="Arial" panose="020B0604020202020204" pitchFamily="34" charset="0"/>
              <a:buChar char="•"/>
            </a:pPr>
            <a:r>
              <a:rPr lang="en-US" sz="2000" b="1" i="1" dirty="0">
                <a:solidFill>
                  <a:schemeClr val="lt1"/>
                </a:solidFill>
                <a:latin typeface="Poppins" panose="00000500000000000000" pitchFamily="2" charset="0"/>
                <a:ea typeface="Lato"/>
                <a:cs typeface="Poppins" panose="00000500000000000000" pitchFamily="2" charset="0"/>
                <a:sym typeface="Lato"/>
              </a:rPr>
              <a:t>More transparent and accessible</a:t>
            </a:r>
          </a:p>
          <a:p>
            <a:pPr marL="0" lvl="0" indent="0" algn="l" rtl="0">
              <a:lnSpc>
                <a:spcPct val="75000"/>
              </a:lnSpc>
              <a:spcBef>
                <a:spcPts val="1000"/>
              </a:spcBef>
              <a:spcAft>
                <a:spcPts val="0"/>
              </a:spcAft>
              <a:buNone/>
            </a:pPr>
            <a:r>
              <a:rPr lang="en" sz="1000" dirty="0">
                <a:solidFill>
                  <a:srgbClr val="F1C232"/>
                </a:solidFill>
                <a:latin typeface="Poppins Light"/>
                <a:ea typeface="Poppins Light"/>
                <a:cs typeface="Poppins Light"/>
                <a:sym typeface="Poppins Light"/>
              </a:rPr>
              <a:t> </a:t>
            </a:r>
            <a:endParaRPr sz="5000" b="1" dirty="0">
              <a:solidFill>
                <a:srgbClr val="F1C232"/>
              </a:solidFill>
              <a:latin typeface="Lato"/>
              <a:ea typeface="Lato"/>
              <a:cs typeface="Lato"/>
              <a:sym typeface="Lato"/>
            </a:endParaRPr>
          </a:p>
        </p:txBody>
      </p:sp>
      <p:pic>
        <p:nvPicPr>
          <p:cNvPr id="8" name="Picture 7" descr="A red and black text&#10;&#10;Description automatically generated">
            <a:extLst>
              <a:ext uri="{FF2B5EF4-FFF2-40B4-BE49-F238E27FC236}">
                <a16:creationId xmlns:a16="http://schemas.microsoft.com/office/drawing/2014/main" id="{CBBD669E-FDC2-58B1-B221-2D338362E76B}"/>
              </a:ext>
            </a:extLst>
          </p:cNvPr>
          <p:cNvPicPr>
            <a:picLocks noChangeAspect="1"/>
          </p:cNvPicPr>
          <p:nvPr/>
        </p:nvPicPr>
        <p:blipFill>
          <a:blip r:embed="rId3"/>
          <a:stretch>
            <a:fillRect/>
          </a:stretch>
        </p:blipFill>
        <p:spPr>
          <a:xfrm>
            <a:off x="7093528" y="4739425"/>
            <a:ext cx="1751020" cy="382548"/>
          </a:xfrm>
          <a:prstGeom prst="rect">
            <a:avLst/>
          </a:prstGeom>
        </p:spPr>
      </p:pic>
    </p:spTree>
    <p:extLst>
      <p:ext uri="{BB962C8B-B14F-4D97-AF65-F5344CB8AC3E}">
        <p14:creationId xmlns:p14="http://schemas.microsoft.com/office/powerpoint/2010/main" val="1922379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7c6168-7b34-4967-b8a0-cf0e91f2343a" xsi:nil="true"/>
    <lcf76f155ced4ddcb4097134ff3c332f xmlns="580bc5d4-5407-4ab4-be3c-8d0488a671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591AD94336DA428E6CB44E827B6A29" ma:contentTypeVersion="14" ma:contentTypeDescription="Create a new document." ma:contentTypeScope="" ma:versionID="970f43610f024abd20e175df728ccea6">
  <xsd:schema xmlns:xsd="http://www.w3.org/2001/XMLSchema" xmlns:xs="http://www.w3.org/2001/XMLSchema" xmlns:p="http://schemas.microsoft.com/office/2006/metadata/properties" xmlns:ns2="580bc5d4-5407-4ab4-be3c-8d0488a67140" xmlns:ns3="0abc6e79-c2ec-4c7b-8af9-8ec6530c6c02" xmlns:ns4="f57c6168-7b34-4967-b8a0-cf0e91f2343a" targetNamespace="http://schemas.microsoft.com/office/2006/metadata/properties" ma:root="true" ma:fieldsID="4fae273759c3a9cfb6ccf3cdfe70750a" ns2:_="" ns3:_="" ns4:_="">
    <xsd:import namespace="580bc5d4-5407-4ab4-be3c-8d0488a67140"/>
    <xsd:import namespace="0abc6e79-c2ec-4c7b-8af9-8ec6530c6c02"/>
    <xsd:import namespace="f57c6168-7b34-4967-b8a0-cf0e91f23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bc5d4-5407-4ab4-be3c-8d0488a67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bc6e79-c2ec-4c7b-8af9-8ec6530c6c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c6168-7b34-4967-b8a0-cf0e91f234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f38307e-f21f-46c4-8fc6-0a690e846254}" ma:internalName="TaxCatchAll" ma:showField="CatchAllData" ma:web="f57c6168-7b34-4967-b8a0-cf0e91f23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D94802-8EF2-4D41-8298-2893001B66DE}">
  <ds:schemaRefs>
    <ds:schemaRef ds:uri="http://schemas.microsoft.com/sharepoint/v3/contenttype/forms"/>
  </ds:schemaRefs>
</ds:datastoreItem>
</file>

<file path=customXml/itemProps2.xml><?xml version="1.0" encoding="utf-8"?>
<ds:datastoreItem xmlns:ds="http://schemas.openxmlformats.org/officeDocument/2006/customXml" ds:itemID="{62DAF34A-E422-4FC5-85E0-EA7415E5CA25}">
  <ds:schemaRefs>
    <ds:schemaRef ds:uri="http://schemas.microsoft.com/office/2006/metadata/properties"/>
    <ds:schemaRef ds:uri="http://schemas.microsoft.com/office/infopath/2007/PartnerControls"/>
    <ds:schemaRef ds:uri="f57c6168-7b34-4967-b8a0-cf0e91f2343a"/>
    <ds:schemaRef ds:uri="580bc5d4-5407-4ab4-be3c-8d0488a67140"/>
  </ds:schemaRefs>
</ds:datastoreItem>
</file>

<file path=customXml/itemProps3.xml><?xml version="1.0" encoding="utf-8"?>
<ds:datastoreItem xmlns:ds="http://schemas.openxmlformats.org/officeDocument/2006/customXml" ds:itemID="{36C5C080-2A1D-400D-960C-ACFAAD17C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bc5d4-5407-4ab4-be3c-8d0488a67140"/>
    <ds:schemaRef ds:uri="0abc6e79-c2ec-4c7b-8af9-8ec6530c6c02"/>
    <ds:schemaRef ds:uri="f57c6168-7b34-4967-b8a0-cf0e91f23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1571</TotalTime>
  <Words>1815</Words>
  <Application>Microsoft Office PowerPoint</Application>
  <PresentationFormat>On-screen Show (16:9)</PresentationFormat>
  <Paragraphs>420</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Experience Survey – Support and Services</vt:lpstr>
      <vt:lpstr>PowerPoint Presentation</vt:lpstr>
      <vt:lpstr>School Experience Survey Team</vt:lpstr>
      <vt:lpstr>School Experience Survey Team</vt:lpstr>
      <vt:lpstr>School Experience Survey Team</vt:lpstr>
      <vt:lpstr>School Experience Survey Team</vt:lpstr>
      <vt:lpstr>PowerPoint Presentation</vt:lpstr>
      <vt:lpstr>School Experience Survey – Results</vt:lpstr>
      <vt:lpstr>School Experience Survey – Results</vt:lpstr>
      <vt:lpstr>School Experience Survey – Results</vt:lpstr>
      <vt:lpstr>School Experience Survey – Results</vt:lpstr>
      <vt:lpstr>School Experience Survey – Results</vt:lpstr>
      <vt:lpstr>School Experience Survey – Results</vt:lpstr>
      <vt:lpstr>School Experience Survey – Results</vt:lpstr>
      <vt:lpstr>School Experience Survey – Results</vt:lpstr>
      <vt:lpstr>School Experience Survey – Results</vt:lpstr>
      <vt:lpstr>School Experience Survey – Results</vt:lpstr>
      <vt:lpstr>School Experience Survey – Results</vt:lpstr>
      <vt:lpstr>School Experience Survey –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Experience Survey – Guide and Documents</vt:lpstr>
      <vt:lpstr>School Experience Survey – Guide and Documents</vt:lpstr>
      <vt:lpstr>School Experience Survey – Guide and Documents</vt:lpstr>
      <vt:lpstr>School Experience Survey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Renteria, Jesus</dc:creator>
  <cp:lastModifiedBy>Renteria, Jesus</cp:lastModifiedBy>
  <cp:revision>53</cp:revision>
  <dcterms:modified xsi:type="dcterms:W3CDTF">2024-01-11T21:56:07Z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0x010100F8591AD94336DA428E6CB44E827B6A29</vt:lpwstr>
  </property>
  <property fmtid="{D5CDD505-2E9C-101B-9397-08002B2CF9AE}" pid="3" name="MediaServiceImageTags">
    <vt:lpwstr/>
  </property>
</Properties>
</file>