
<file path=[Content_Types].xml><?xml version="1.0" encoding="utf-8"?>
<Types xmlns="http://schemas.openxmlformats.org/package/2006/content-types">
  <Default Extension="emf" ContentType="image/x-emf"/>
  <Default Extension="glb" ContentType="model/gltf.binary"/>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28.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4"/>
    <p:sldMasterId id="2147483665" r:id="rId5"/>
  </p:sldMasterIdLst>
  <p:notesMasterIdLst>
    <p:notesMasterId r:id="rId43"/>
  </p:notesMasterIdLst>
  <p:handoutMasterIdLst>
    <p:handoutMasterId r:id="rId44"/>
  </p:handoutMasterIdLst>
  <p:sldIdLst>
    <p:sldId id="257" r:id="rId6"/>
    <p:sldId id="347" r:id="rId7"/>
    <p:sldId id="267" r:id="rId8"/>
    <p:sldId id="314" r:id="rId9"/>
    <p:sldId id="348" r:id="rId10"/>
    <p:sldId id="349" r:id="rId11"/>
    <p:sldId id="306" r:id="rId12"/>
    <p:sldId id="331" r:id="rId13"/>
    <p:sldId id="333" r:id="rId14"/>
    <p:sldId id="335" r:id="rId15"/>
    <p:sldId id="337" r:id="rId16"/>
    <p:sldId id="318" r:id="rId17"/>
    <p:sldId id="323" r:id="rId18"/>
    <p:sldId id="350" r:id="rId19"/>
    <p:sldId id="351" r:id="rId20"/>
    <p:sldId id="352" r:id="rId21"/>
    <p:sldId id="353" r:id="rId22"/>
    <p:sldId id="354" r:id="rId23"/>
    <p:sldId id="355" r:id="rId24"/>
    <p:sldId id="356" r:id="rId25"/>
    <p:sldId id="357" r:id="rId26"/>
    <p:sldId id="358" r:id="rId27"/>
    <p:sldId id="359" r:id="rId28"/>
    <p:sldId id="361" r:id="rId29"/>
    <p:sldId id="360" r:id="rId30"/>
    <p:sldId id="362" r:id="rId31"/>
    <p:sldId id="363" r:id="rId32"/>
    <p:sldId id="364" r:id="rId33"/>
    <p:sldId id="365" r:id="rId34"/>
    <p:sldId id="366" r:id="rId35"/>
    <p:sldId id="367" r:id="rId36"/>
    <p:sldId id="368" r:id="rId37"/>
    <p:sldId id="369" r:id="rId38"/>
    <p:sldId id="370" r:id="rId39"/>
    <p:sldId id="371" r:id="rId40"/>
    <p:sldId id="373" r:id="rId41"/>
    <p:sldId id="374" r:id="rId4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48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714"/>
    <a:srgbClr val="000000"/>
    <a:srgbClr val="00030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78408" autoAdjust="0"/>
  </p:normalViewPr>
  <p:slideViewPr>
    <p:cSldViewPr snapToGrid="0" snapToObjects="1">
      <p:cViewPr varScale="1">
        <p:scale>
          <a:sx n="72" d="100"/>
          <a:sy n="72" d="100"/>
        </p:scale>
        <p:origin x="1531" y="53"/>
      </p:cViewPr>
      <p:guideLst>
        <p:guide orient="horz" pos="2184"/>
        <p:guide pos="480"/>
      </p:guideLst>
    </p:cSldViewPr>
  </p:slideViewPr>
  <p:outlineViewPr>
    <p:cViewPr>
      <p:scale>
        <a:sx n="33" d="100"/>
        <a:sy n="33" d="100"/>
      </p:scale>
      <p:origin x="0" y="888"/>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89" d="100"/>
          <a:sy n="89" d="100"/>
        </p:scale>
        <p:origin x="2500" y="-21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8A17FAA-1E96-4660-AE1D-AFF2A1A95EE7}" type="datetimeFigureOut">
              <a:rPr lang="en-US" smtClean="0"/>
              <a:pPr/>
              <a:t>9/17/2024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7BCA075-FF7F-42F3-BB19-526830F87290}" type="slidenum">
              <a:rPr lang="en-US" smtClean="0"/>
              <a:pPr/>
              <a:t>‹#›</a:t>
            </a:fld>
            <a:endParaRPr lang="en-US"/>
          </a:p>
        </p:txBody>
      </p:sp>
    </p:spTree>
    <p:extLst>
      <p:ext uri="{BB962C8B-B14F-4D97-AF65-F5344CB8AC3E}">
        <p14:creationId xmlns:p14="http://schemas.microsoft.com/office/powerpoint/2010/main" val="259743385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7T15:09:52.312"/>
    </inkml:context>
    <inkml:brush xml:id="br0">
      <inkml:brushProperty name="width" value="0.05" units="cm"/>
      <inkml:brushProperty name="height" value="0.3" units="cm"/>
      <inkml:brushProperty name="color" value="#004F8B"/>
      <inkml:brushProperty name="ignorePressure" value="1"/>
      <inkml:brushProperty name="inkEffects" value="pencil"/>
    </inkml:brush>
  </inkml:definitions>
  <inkml:trace contextRef="#ctx0" brushRef="#br0">1 0,'0'5,"0"2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7T15:09:44.359"/>
    </inkml:context>
    <inkml:brush xml:id="br0">
      <inkml:brushProperty name="width" value="0.05" units="cm"/>
      <inkml:brushProperty name="height" value="0.3" units="cm"/>
      <inkml:brushProperty name="color" value="#004F8B"/>
      <inkml:brushProperty name="ignorePressure" value="1"/>
      <inkml:brushProperty name="inkEffects" value="pencil"/>
    </inkml:brush>
  </inkml:definitions>
  <inkml:trace contextRef="#ctx0" brushRef="#br0">0 1,'0'0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7T15:09:46.811"/>
    </inkml:context>
    <inkml:brush xml:id="br0">
      <inkml:brushProperty name="width" value="0.05" units="cm"/>
      <inkml:brushProperty name="height" value="0.3" units="cm"/>
      <inkml:brushProperty name="color" value="#004F8B"/>
      <inkml:brushProperty name="ignorePressure" value="1"/>
      <inkml:brushProperty name="inkEffects" value="pencil"/>
    </inkml:brush>
  </inkml:definitions>
  <inkml:trace contextRef="#ctx0" brushRef="#br0">0 1,'0'5,"0"6,0 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7T15:11:05.228"/>
    </inkml:context>
    <inkml:brush xml:id="br0">
      <inkml:brushProperty name="width" value="0.05" units="cm"/>
      <inkml:brushProperty name="height" value="0.3" units="cm"/>
      <inkml:brushProperty name="color" value="#004F8B"/>
      <inkml:brushProperty name="ignorePressure" value="1"/>
      <inkml:brushProperty name="inkEffects" value="pencil"/>
    </inkml:brush>
  </inkml:definitions>
  <inkml:trace contextRef="#ctx0" brushRef="#br0">1 1,'0'0,"0"10,0 3,0 5,0 4,0-2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7T15:09:52.312"/>
    </inkml:context>
    <inkml:brush xml:id="br0">
      <inkml:brushProperty name="width" value="0.05" units="cm"/>
      <inkml:brushProperty name="height" value="0.3" units="cm"/>
      <inkml:brushProperty name="color" value="#004F8B"/>
      <inkml:brushProperty name="ignorePressure" value="1"/>
      <inkml:brushProperty name="inkEffects" value="pencil"/>
    </inkml:brush>
  </inkml:definitions>
  <inkml:trace contextRef="#ctx0" brushRef="#br0">1 0,'0'5,"0"2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7T15:09:57.195"/>
    </inkml:context>
    <inkml:brush xml:id="br0">
      <inkml:brushProperty name="width" value="0.05" units="cm"/>
      <inkml:brushProperty name="height" value="0.3" units="cm"/>
      <inkml:brushProperty name="color" value="#004F8B"/>
      <inkml:brushProperty name="ignorePressure" value="1"/>
      <inkml:brushProperty name="inkEffects" value="pencil"/>
    </inkml:brush>
  </inkml:definitions>
  <inkml:trace contextRef="#ctx0" brushRef="#br0">0 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7T15:10:18.669"/>
    </inkml:context>
    <inkml:brush xml:id="br0">
      <inkml:brushProperty name="width" value="0.05" units="cm"/>
      <inkml:brushProperty name="height" value="0.3" units="cm"/>
      <inkml:brushProperty name="color" value="#004F8B"/>
      <inkml:brushProperty name="ignorePressure" value="1"/>
      <inkml:brushProperty name="inkEffects" value="pencil"/>
    </inkml:brush>
  </inkml:definitions>
  <inkml:trace contextRef="#ctx0" brushRef="#br0">27 83,'0'0,"0"-5,-5-1,-2-6,1-5,1-5,1 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7T15:10:25.042"/>
    </inkml:context>
    <inkml:brush xml:id="br0">
      <inkml:brushProperty name="width" value="0.05" units="cm"/>
      <inkml:brushProperty name="height" value="0.3" units="cm"/>
      <inkml:brushProperty name="color" value="#004F8B"/>
      <inkml:brushProperty name="ignorePressure" value="1"/>
      <inkml:brushProperty name="inkEffects" value="pencil"/>
    </inkml:brush>
  </inkml:definitions>
  <inkml:trace contextRef="#ctx0" brushRef="#br0">0 54,'0'-5,"0"-7,0-6,0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7T15:10:32.290"/>
    </inkml:context>
    <inkml:brush xml:id="br0">
      <inkml:brushProperty name="width" value="0.05" units="cm"/>
      <inkml:brushProperty name="height" value="0.3" units="cm"/>
      <inkml:brushProperty name="color" value="#004F8B"/>
      <inkml:brushProperty name="ignorePressure" value="1"/>
      <inkml:brushProperty name="inkEffects" value="pencil"/>
    </inkml:brush>
  </inkml:definitions>
  <inkml:trace contextRef="#ctx0" brushRef="#br0">0 142,'0'-5,"0"-6,0-12,0-7,0-3,0 9,0 8</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7T15:10:38.076"/>
    </inkml:context>
    <inkml:brush xml:id="br0">
      <inkml:brushProperty name="width" value="0.05" units="cm"/>
      <inkml:brushProperty name="height" value="0.3" units="cm"/>
      <inkml:brushProperty name="color" value="#004F8B"/>
      <inkml:brushProperty name="ignorePressure" value="1"/>
      <inkml:brushProperty name="inkEffects" value="pencil"/>
    </inkml:brush>
  </inkml:definitions>
  <inkml:trace contextRef="#ctx0" brushRef="#br0">0 80,'0'-5,"0"-6,0-7,0-5,0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7T15:10:49.296"/>
    </inkml:context>
    <inkml:brush xml:id="br0">
      <inkml:brushProperty name="width" value="0.05" units="cm"/>
      <inkml:brushProperty name="height" value="0.3" units="cm"/>
      <inkml:brushProperty name="color" value="#004F8B"/>
      <inkml:brushProperty name="ignorePressure" value="1"/>
      <inkml:brushProperty name="inkEffects" value="pencil"/>
    </inkml:brush>
  </inkml:definitions>
  <inkml:trace contextRef="#ctx0" brushRef="#br0">0 1,'0'5,"0"12,0 7,0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7T15:09:57.195"/>
    </inkml:context>
    <inkml:brush xml:id="br0">
      <inkml:brushProperty name="width" value="0.05" units="cm"/>
      <inkml:brushProperty name="height" value="0.3" units="cm"/>
      <inkml:brushProperty name="color" value="#004F8B"/>
      <inkml:brushProperty name="ignorePressure" value="1"/>
      <inkml:brushProperty name="inkEffects" value="pencil"/>
    </inkml:brush>
  </inkml:definitions>
  <inkml:trace contextRef="#ctx0" brushRef="#br0">0 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7T15:09:40.420"/>
    </inkml:context>
    <inkml:brush xml:id="br0">
      <inkml:brushProperty name="width" value="0.05" units="cm"/>
      <inkml:brushProperty name="height" value="0.3" units="cm"/>
      <inkml:brushProperty name="color" value="#004F8B"/>
      <inkml:brushProperty name="ignorePressure" value="1"/>
      <inkml:brushProperty name="inkEffects" value="pencil"/>
    </inkml:brush>
  </inkml:definitions>
  <inkml:trace contextRef="#ctx0" brushRef="#br0">0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7T15:09:42.622"/>
    </inkml:context>
    <inkml:brush xml:id="br0">
      <inkml:brushProperty name="width" value="0.05" units="cm"/>
      <inkml:brushProperty name="height" value="0.3" units="cm"/>
      <inkml:brushProperty name="color" value="#004F8B"/>
      <inkml:brushProperty name="ignorePressure" value="1"/>
      <inkml:brushProperty name="inkEffects" value="pencil"/>
    </inkml:brush>
  </inkml:definitions>
  <inkml:trace contextRef="#ctx0" brushRef="#br0">0 1,'0'0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7T15:09:44.359"/>
    </inkml:context>
    <inkml:brush xml:id="br0">
      <inkml:brushProperty name="width" value="0.05" units="cm"/>
      <inkml:brushProperty name="height" value="0.3" units="cm"/>
      <inkml:brushProperty name="color" value="#004F8B"/>
      <inkml:brushProperty name="ignorePressure" value="1"/>
      <inkml:brushProperty name="inkEffects" value="pencil"/>
    </inkml:brush>
  </inkml:definitions>
  <inkml:trace contextRef="#ctx0" brushRef="#br0">0 1,'0'0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7T15:09:46.811"/>
    </inkml:context>
    <inkml:brush xml:id="br0">
      <inkml:brushProperty name="width" value="0.05" units="cm"/>
      <inkml:brushProperty name="height" value="0.3" units="cm"/>
      <inkml:brushProperty name="color" value="#004F8B"/>
      <inkml:brushProperty name="ignorePressure" value="1"/>
      <inkml:brushProperty name="inkEffects" value="pencil"/>
    </inkml:brush>
  </inkml:definitions>
  <inkml:trace contextRef="#ctx0" brushRef="#br0">0 1,'0'5,"0"6,0 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7T15:11:05.228"/>
    </inkml:context>
    <inkml:brush xml:id="br0">
      <inkml:brushProperty name="width" value="0.05" units="cm"/>
      <inkml:brushProperty name="height" value="0.3" units="cm"/>
      <inkml:brushProperty name="color" value="#004F8B"/>
      <inkml:brushProperty name="ignorePressure" value="1"/>
      <inkml:brushProperty name="inkEffects" value="pencil"/>
    </inkml:brush>
  </inkml:definitions>
  <inkml:trace contextRef="#ctx0" brushRef="#br0">1 1,'0'0,"0"10,0 3,0 5,0 4,0-2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7T15:10:18.669"/>
    </inkml:context>
    <inkml:brush xml:id="br0">
      <inkml:brushProperty name="width" value="0.05" units="cm"/>
      <inkml:brushProperty name="height" value="0.3" units="cm"/>
      <inkml:brushProperty name="color" value="#004F8B"/>
      <inkml:brushProperty name="ignorePressure" value="1"/>
      <inkml:brushProperty name="inkEffects" value="pencil"/>
    </inkml:brush>
  </inkml:definitions>
  <inkml:trace contextRef="#ctx0" brushRef="#br0">27 83,'0'0,"0"-5,-5-1,-2-6,1-5,1-5,1 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7T15:10:25.042"/>
    </inkml:context>
    <inkml:brush xml:id="br0">
      <inkml:brushProperty name="width" value="0.05" units="cm"/>
      <inkml:brushProperty name="height" value="0.3" units="cm"/>
      <inkml:brushProperty name="color" value="#004F8B"/>
      <inkml:brushProperty name="ignorePressure" value="1"/>
      <inkml:brushProperty name="inkEffects" value="pencil"/>
    </inkml:brush>
  </inkml:definitions>
  <inkml:trace contextRef="#ctx0" brushRef="#br0">0 54,'0'-5,"0"-7,0-6,0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7T15:10:32.290"/>
    </inkml:context>
    <inkml:brush xml:id="br0">
      <inkml:brushProperty name="width" value="0.05" units="cm"/>
      <inkml:brushProperty name="height" value="0.3" units="cm"/>
      <inkml:brushProperty name="color" value="#004F8B"/>
      <inkml:brushProperty name="ignorePressure" value="1"/>
      <inkml:brushProperty name="inkEffects" value="pencil"/>
    </inkml:brush>
  </inkml:definitions>
  <inkml:trace contextRef="#ctx0" brushRef="#br0">0 142,'0'-5,"0"-6,0-12,0-7,0-3,0 9,0 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7T15:10:38.076"/>
    </inkml:context>
    <inkml:brush xml:id="br0">
      <inkml:brushProperty name="width" value="0.05" units="cm"/>
      <inkml:brushProperty name="height" value="0.3" units="cm"/>
      <inkml:brushProperty name="color" value="#004F8B"/>
      <inkml:brushProperty name="ignorePressure" value="1"/>
      <inkml:brushProperty name="inkEffects" value="pencil"/>
    </inkml:brush>
  </inkml:definitions>
  <inkml:trace contextRef="#ctx0" brushRef="#br0">0 80,'0'-5,"0"-6,0-7,0-5,0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7T15:10:49.296"/>
    </inkml:context>
    <inkml:brush xml:id="br0">
      <inkml:brushProperty name="width" value="0.05" units="cm"/>
      <inkml:brushProperty name="height" value="0.3" units="cm"/>
      <inkml:brushProperty name="color" value="#004F8B"/>
      <inkml:brushProperty name="ignorePressure" value="1"/>
      <inkml:brushProperty name="inkEffects" value="pencil"/>
    </inkml:brush>
  </inkml:definitions>
  <inkml:trace contextRef="#ctx0" brushRef="#br0">0 1,'0'5,"0"12,0 7,0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7T15:09:40.420"/>
    </inkml:context>
    <inkml:brush xml:id="br0">
      <inkml:brushProperty name="width" value="0.05" units="cm"/>
      <inkml:brushProperty name="height" value="0.3" units="cm"/>
      <inkml:brushProperty name="color" value="#004F8B"/>
      <inkml:brushProperty name="ignorePressure" value="1"/>
      <inkml:brushProperty name="inkEffects" value="pencil"/>
    </inkml:brush>
  </inkml:definitions>
  <inkml:trace contextRef="#ctx0" brushRef="#br0">0 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7T15:09:42.622"/>
    </inkml:context>
    <inkml:brush xml:id="br0">
      <inkml:brushProperty name="width" value="0.05" units="cm"/>
      <inkml:brushProperty name="height" value="0.3" units="cm"/>
      <inkml:brushProperty name="color" value="#004F8B"/>
      <inkml:brushProperty name="ignorePressure" value="1"/>
      <inkml:brushProperty name="inkEffects" value="pencil"/>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31CBE6AC-9492-4292-8BDB-BD48EBBDE8D1}" type="datetimeFigureOut">
              <a:rPr lang="en-US" smtClean="0"/>
              <a:pPr/>
              <a:t>9/17/2024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6"/>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D516E0BC-51EE-4218-A209-CC610A508EDD}" type="slidenum">
              <a:rPr lang="en-US" smtClean="0"/>
              <a:pPr/>
              <a:t>‹#›</a:t>
            </a:fld>
            <a:endParaRPr lang="en-US"/>
          </a:p>
        </p:txBody>
      </p:sp>
    </p:spTree>
    <p:extLst>
      <p:ext uri="{BB962C8B-B14F-4D97-AF65-F5344CB8AC3E}">
        <p14:creationId xmlns:p14="http://schemas.microsoft.com/office/powerpoint/2010/main" val="3666376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1</a:t>
            </a:fld>
            <a:endParaRPr lang="en-US"/>
          </a:p>
        </p:txBody>
      </p:sp>
    </p:spTree>
    <p:extLst>
      <p:ext uri="{BB962C8B-B14F-4D97-AF65-F5344CB8AC3E}">
        <p14:creationId xmlns:p14="http://schemas.microsoft.com/office/powerpoint/2010/main" val="3995479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a:t>(Read slide)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9550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illustrates the Food Services Division website and where to find FMLA forms.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1409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rgbClr val="000308"/>
                </a:solidFill>
              </a:rPr>
              <a:t>Read Slide.</a:t>
            </a:r>
          </a:p>
          <a:p>
            <a:pPr algn="just"/>
            <a:endParaRPr lang="en-US" dirty="0">
              <a:solidFill>
                <a:srgbClr val="000308"/>
              </a:solidFill>
            </a:endParaRPr>
          </a:p>
          <a:p>
            <a:pPr algn="just"/>
            <a:r>
              <a:rPr lang="en-US" sz="1200" b="0" dirty="0">
                <a:solidFill>
                  <a:srgbClr val="000714"/>
                </a:solidFill>
                <a:latin typeface="+mj-lt"/>
              </a:rPr>
              <a:t>Definition of Serious Health Condition</a:t>
            </a:r>
            <a:endParaRPr lang="en-US" b="0" dirty="0">
              <a:solidFill>
                <a:srgbClr val="000308"/>
              </a:solidFill>
            </a:endParaRPr>
          </a:p>
          <a:p>
            <a:pPr algn="just"/>
            <a:endParaRPr lang="en-US" dirty="0">
              <a:solidFill>
                <a:srgbClr val="000308"/>
              </a:solidFill>
            </a:endParaRPr>
          </a:p>
          <a:p>
            <a:pPr algn="just"/>
            <a:r>
              <a:rPr lang="en-US" dirty="0">
                <a:solidFill>
                  <a:srgbClr val="000308"/>
                </a:solidFill>
              </a:rPr>
              <a:t>A Serious Health Condition is an illness, injury (including Workers’ Compensation), impairment, physical or mental condition that involves inpatient care or a regimen of continuing treatment by a health care provider, including the examples listed below:</a:t>
            </a:r>
          </a:p>
          <a:p>
            <a:pPr marL="171450" indent="-171450" algn="just">
              <a:buFont typeface="Arial" panose="020B0604020202020204" pitchFamily="34" charset="0"/>
              <a:buChar char="•"/>
            </a:pPr>
            <a:endParaRPr lang="en-US" dirty="0">
              <a:solidFill>
                <a:srgbClr val="000308"/>
              </a:solidFill>
            </a:endParaRPr>
          </a:p>
          <a:p>
            <a:pPr marL="171450" indent="-171450" algn="just">
              <a:spcBef>
                <a:spcPts val="0"/>
              </a:spcBef>
              <a:buFont typeface="Arial" panose="020B0604020202020204" pitchFamily="34" charset="0"/>
              <a:buChar char="•"/>
            </a:pPr>
            <a:r>
              <a:rPr lang="en-US" dirty="0">
                <a:solidFill>
                  <a:srgbClr val="000308"/>
                </a:solidFill>
              </a:rPr>
              <a:t>Inpatient Care</a:t>
            </a:r>
          </a:p>
          <a:p>
            <a:pPr marL="171450" indent="-171450" algn="just">
              <a:spcBef>
                <a:spcPts val="0"/>
              </a:spcBef>
              <a:buFont typeface="Arial" panose="020B0604020202020204" pitchFamily="34" charset="0"/>
              <a:buChar char="•"/>
            </a:pPr>
            <a:r>
              <a:rPr lang="en-US" dirty="0">
                <a:solidFill>
                  <a:srgbClr val="000308"/>
                </a:solidFill>
              </a:rPr>
              <a:t>Incapacity and Treatment</a:t>
            </a:r>
          </a:p>
          <a:p>
            <a:pPr marL="171450" indent="-171450" algn="just">
              <a:spcBef>
                <a:spcPts val="0"/>
              </a:spcBef>
              <a:buFont typeface="Arial" panose="020B0604020202020204" pitchFamily="34" charset="0"/>
              <a:buChar char="•"/>
            </a:pPr>
            <a:r>
              <a:rPr lang="en-US" dirty="0">
                <a:solidFill>
                  <a:srgbClr val="000308"/>
                </a:solidFill>
              </a:rPr>
              <a:t>Pregnancy or Prenatal Care</a:t>
            </a:r>
          </a:p>
          <a:p>
            <a:pPr marL="171450" indent="-171450" algn="just">
              <a:spcBef>
                <a:spcPts val="0"/>
              </a:spcBef>
              <a:buFont typeface="Arial" panose="020B0604020202020204" pitchFamily="34" charset="0"/>
              <a:buChar char="•"/>
            </a:pPr>
            <a:r>
              <a:rPr lang="en-US" dirty="0">
                <a:solidFill>
                  <a:srgbClr val="000308"/>
                </a:solidFill>
              </a:rPr>
              <a:t>Chronic Conditions</a:t>
            </a:r>
          </a:p>
          <a:p>
            <a:pPr marL="171450" indent="-171450" algn="just">
              <a:spcBef>
                <a:spcPts val="0"/>
              </a:spcBef>
              <a:buFont typeface="Arial" panose="020B0604020202020204" pitchFamily="34" charset="0"/>
              <a:buChar char="•"/>
            </a:pPr>
            <a:r>
              <a:rPr lang="en-US" dirty="0">
                <a:solidFill>
                  <a:srgbClr val="000308"/>
                </a:solidFill>
              </a:rPr>
              <a:t>Permanent or Long-term Conditions</a:t>
            </a:r>
          </a:p>
          <a:p>
            <a:pPr marL="171450" indent="-171450" algn="just">
              <a:spcBef>
                <a:spcPts val="0"/>
              </a:spcBef>
              <a:buFont typeface="Arial" panose="020B0604020202020204" pitchFamily="34" charset="0"/>
              <a:buChar char="•"/>
            </a:pPr>
            <a:r>
              <a:rPr lang="en-US" dirty="0">
                <a:solidFill>
                  <a:srgbClr val="000308"/>
                </a:solidFill>
              </a:rPr>
              <a:t>Conditions Requiring Multiple Treatments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12</a:t>
            </a:fld>
            <a:endParaRPr lang="en-US"/>
          </a:p>
        </p:txBody>
      </p:sp>
    </p:spTree>
    <p:extLst>
      <p:ext uri="{BB962C8B-B14F-4D97-AF65-F5344CB8AC3E}">
        <p14:creationId xmlns:p14="http://schemas.microsoft.com/office/powerpoint/2010/main" val="1956209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How to Apply for FMLA</a:t>
            </a:r>
          </a:p>
          <a:p>
            <a:endParaRPr lang="en-US" dirty="0"/>
          </a:p>
          <a:p>
            <a:pPr marL="0" indent="0">
              <a:buNone/>
            </a:pPr>
            <a:r>
              <a:rPr lang="en-US" sz="1200" dirty="0">
                <a:solidFill>
                  <a:srgbClr val="000308"/>
                </a:solidFill>
              </a:rPr>
              <a:t>When an employee requests FMLA, provide the employee a copy of the following documents:</a:t>
            </a:r>
          </a:p>
          <a:p>
            <a:pPr>
              <a:buFont typeface="Wingdings" panose="05000000000000000000" pitchFamily="2" charset="2"/>
              <a:buNone/>
            </a:pPr>
            <a:endParaRPr lang="en-US" sz="1200" dirty="0">
              <a:solidFill>
                <a:srgbClr val="000308"/>
              </a:solidFill>
            </a:endParaRPr>
          </a:p>
          <a:p>
            <a:pPr marL="171450" indent="-171450">
              <a:buFont typeface="Arial" panose="020B0604020202020204" pitchFamily="34" charset="0"/>
              <a:buChar char="•"/>
            </a:pPr>
            <a:r>
              <a:rPr lang="en-US" sz="1200" dirty="0">
                <a:solidFill>
                  <a:srgbClr val="000308"/>
                </a:solidFill>
              </a:rPr>
              <a:t>A Health Care Provider Certification Form, dated January 2021</a:t>
            </a:r>
          </a:p>
          <a:p>
            <a:pPr marL="171450" indent="-171450">
              <a:buFont typeface="Arial" panose="020B0604020202020204" pitchFamily="34" charset="0"/>
              <a:buChar char="•"/>
            </a:pPr>
            <a:r>
              <a:rPr lang="en-US" sz="1200" dirty="0">
                <a:solidFill>
                  <a:srgbClr val="000308"/>
                </a:solidFill>
              </a:rPr>
              <a:t>An Employee Eligibility and Entitlement &amp; Rights and Responsibilities Notice</a:t>
            </a:r>
          </a:p>
          <a:p>
            <a:pPr marL="171450" indent="-171450">
              <a:buFont typeface="Arial" panose="020B0604020202020204" pitchFamily="34" charset="0"/>
              <a:buChar char="•"/>
            </a:pPr>
            <a:r>
              <a:rPr lang="en-US" sz="1200" dirty="0">
                <a:solidFill>
                  <a:srgbClr val="000308"/>
                </a:solidFill>
              </a:rPr>
              <a:t>An Acknowledgement of Receipt of FMLA/CFRA </a:t>
            </a:r>
          </a:p>
          <a:p>
            <a:pPr marL="0" indent="0">
              <a:buNone/>
            </a:pPr>
            <a:endParaRPr lang="en-US" sz="1200" dirty="0">
              <a:solidFill>
                <a:srgbClr val="000308"/>
              </a:solidFill>
            </a:endParaRPr>
          </a:p>
          <a:p>
            <a:pPr marL="0" indent="0">
              <a:buNone/>
            </a:pPr>
            <a:r>
              <a:rPr lang="en-US" sz="1200" dirty="0">
                <a:solidFill>
                  <a:srgbClr val="000308"/>
                </a:solidFill>
              </a:rPr>
              <a:t>The Health Care Provider Certification Form needs to be completed by:</a:t>
            </a:r>
          </a:p>
          <a:p>
            <a:pPr marL="0" indent="0">
              <a:buNone/>
            </a:pPr>
            <a:endParaRPr lang="en-US" sz="1200" dirty="0">
              <a:solidFill>
                <a:srgbClr val="000308"/>
              </a:solidFill>
            </a:endParaRPr>
          </a:p>
          <a:p>
            <a:pPr marL="171450" indent="-171450">
              <a:buFont typeface="Arial" panose="020B0604020202020204" pitchFamily="34" charset="0"/>
              <a:buChar char="•"/>
            </a:pPr>
            <a:r>
              <a:rPr lang="en-US" sz="1200" dirty="0">
                <a:solidFill>
                  <a:srgbClr val="000308"/>
                </a:solidFill>
              </a:rPr>
              <a:t>The immediate supervisor or Food Service Manager</a:t>
            </a:r>
          </a:p>
          <a:p>
            <a:pPr marL="171450" indent="-171450">
              <a:buFont typeface="Arial" panose="020B0604020202020204" pitchFamily="34" charset="0"/>
              <a:buChar char="•"/>
            </a:pPr>
            <a:r>
              <a:rPr lang="en-US" sz="1200" dirty="0">
                <a:solidFill>
                  <a:srgbClr val="000308"/>
                </a:solidFill>
              </a:rPr>
              <a:t>The Employee</a:t>
            </a:r>
          </a:p>
          <a:p>
            <a:pPr marL="171450" indent="-171450">
              <a:buFont typeface="Arial" panose="020B0604020202020204" pitchFamily="34" charset="0"/>
              <a:buChar char="•"/>
            </a:pPr>
            <a:r>
              <a:rPr lang="en-US" sz="1200" dirty="0">
                <a:solidFill>
                  <a:srgbClr val="000308"/>
                </a:solidFill>
              </a:rPr>
              <a:t>The Employee’s Health Care Provider</a:t>
            </a:r>
          </a:p>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pPr/>
              <a:t>13</a:t>
            </a:fld>
            <a:endParaRPr lang="en-US"/>
          </a:p>
        </p:txBody>
      </p:sp>
    </p:spTree>
    <p:extLst>
      <p:ext uri="{BB962C8B-B14F-4D97-AF65-F5344CB8AC3E}">
        <p14:creationId xmlns:p14="http://schemas.microsoft.com/office/powerpoint/2010/main" val="3924158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a:t>(Read slide)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6714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a:t>(Read slide)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5870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a:t>(Read slide)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3984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a:t>(Read slide)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442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a:t>(Read slide)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8771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a:t>(Read slide)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3880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The Goal of this training is:</a:t>
            </a:r>
          </a:p>
          <a:p>
            <a:endParaRPr lang="en-US" dirty="0"/>
          </a:p>
          <a:p>
            <a:pPr marL="171450" indent="-171450" algn="just">
              <a:buFont typeface="Arial" panose="020B0604020202020204" pitchFamily="34" charset="0"/>
              <a:buChar char="•"/>
            </a:pPr>
            <a:r>
              <a:rPr lang="en-US" sz="1200" dirty="0">
                <a:solidFill>
                  <a:srgbClr val="000714"/>
                </a:solidFill>
              </a:rPr>
              <a:t>To provide Food Service Managers (FSM) with a basic understanding of Family Medical Leave Act (FMLA) and California Family Rights Act (CFRA) protected absences and/or leaves</a:t>
            </a:r>
          </a:p>
          <a:p>
            <a:pPr marL="171450" indent="-171450" algn="just">
              <a:buFont typeface="Arial" panose="020B0604020202020204" pitchFamily="34" charset="0"/>
              <a:buChar char="•"/>
            </a:pPr>
            <a:endParaRPr lang="en-US" sz="1200" dirty="0">
              <a:solidFill>
                <a:srgbClr val="000714"/>
              </a:solidFill>
            </a:endParaRPr>
          </a:p>
          <a:p>
            <a:pPr marL="171450" indent="-171450" algn="just">
              <a:buFont typeface="Arial" panose="020B0604020202020204" pitchFamily="34" charset="0"/>
              <a:buChar char="•"/>
            </a:pPr>
            <a:r>
              <a:rPr lang="en-US" sz="1200" dirty="0">
                <a:solidFill>
                  <a:srgbClr val="000714"/>
                </a:solidFill>
              </a:rPr>
              <a:t>To assist FSM with recognizing reasons why an employee may request FMLA and CFRA </a:t>
            </a:r>
          </a:p>
          <a:p>
            <a:pPr marL="171450" indent="-171450" algn="just">
              <a:buFont typeface="Arial" panose="020B0604020202020204" pitchFamily="34" charset="0"/>
              <a:buChar char="•"/>
            </a:pPr>
            <a:endParaRPr lang="en-US" sz="1200" dirty="0">
              <a:solidFill>
                <a:srgbClr val="000714"/>
              </a:solidFill>
            </a:endParaRPr>
          </a:p>
          <a:p>
            <a:pPr marL="171450" indent="-171450" algn="just">
              <a:buFont typeface="Arial" panose="020B0604020202020204" pitchFamily="34" charset="0"/>
              <a:buChar char="•"/>
            </a:pPr>
            <a:r>
              <a:rPr lang="en-US" sz="1200" dirty="0">
                <a:solidFill>
                  <a:srgbClr val="000714"/>
                </a:solidFill>
              </a:rPr>
              <a:t>To provide FSM with an understanding of FMLA and CFRA procedures and required certification</a:t>
            </a:r>
            <a:r>
              <a:rPr lang="en-US" dirty="0"/>
              <a:t>.</a:t>
            </a:r>
          </a:p>
        </p:txBody>
      </p:sp>
      <p:sp>
        <p:nvSpPr>
          <p:cNvPr id="4" name="Slide Number Placeholder 3"/>
          <p:cNvSpPr>
            <a:spLocks noGrp="1"/>
          </p:cNvSpPr>
          <p:nvPr>
            <p:ph type="sldNum" sz="quarter" idx="10"/>
          </p:nvPr>
        </p:nvSpPr>
        <p:spPr/>
        <p:txBody>
          <a:bodyPr/>
          <a:lstStyle/>
          <a:p>
            <a:fld id="{D516E0BC-51EE-4218-A209-CC610A508EDD}" type="slidenum">
              <a:rPr lang="en-US" smtClean="0"/>
              <a:pPr/>
              <a:t>2</a:t>
            </a:fld>
            <a:endParaRPr lang="en-US"/>
          </a:p>
        </p:txBody>
      </p:sp>
    </p:spTree>
    <p:extLst>
      <p:ext uri="{BB962C8B-B14F-4D97-AF65-F5344CB8AC3E}">
        <p14:creationId xmlns:p14="http://schemas.microsoft.com/office/powerpoint/2010/main" val="2315234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a:t>(Read slide)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9709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How to Apply for FMLA</a:t>
            </a:r>
          </a:p>
          <a:p>
            <a:endParaRPr lang="en-US" dirty="0"/>
          </a:p>
          <a:p>
            <a:pPr marL="0" indent="0">
              <a:buNone/>
            </a:pPr>
            <a:r>
              <a:rPr lang="en-US" sz="1200" dirty="0">
                <a:solidFill>
                  <a:srgbClr val="000308"/>
                </a:solidFill>
              </a:rPr>
              <a:t>When an employee requests FMLA, provide the employee a copy of the following documents:</a:t>
            </a:r>
          </a:p>
          <a:p>
            <a:pPr>
              <a:buFont typeface="Wingdings" panose="05000000000000000000" pitchFamily="2" charset="2"/>
              <a:buNone/>
            </a:pPr>
            <a:endParaRPr lang="en-US" sz="1200" dirty="0">
              <a:solidFill>
                <a:srgbClr val="000308"/>
              </a:solidFill>
            </a:endParaRPr>
          </a:p>
          <a:p>
            <a:pPr marL="171450" indent="-171450">
              <a:buFont typeface="Arial" panose="020B0604020202020204" pitchFamily="34" charset="0"/>
              <a:buChar char="•"/>
            </a:pPr>
            <a:r>
              <a:rPr lang="en-US" sz="1200" dirty="0">
                <a:solidFill>
                  <a:srgbClr val="000308"/>
                </a:solidFill>
              </a:rPr>
              <a:t>A Health Care Provider Certification Form, dated January 2021</a:t>
            </a:r>
          </a:p>
          <a:p>
            <a:pPr marL="171450" indent="-171450">
              <a:buFont typeface="Arial" panose="020B0604020202020204" pitchFamily="34" charset="0"/>
              <a:buChar char="•"/>
            </a:pPr>
            <a:r>
              <a:rPr lang="en-US" sz="1200" dirty="0">
                <a:solidFill>
                  <a:srgbClr val="000308"/>
                </a:solidFill>
              </a:rPr>
              <a:t>An Employee Eligibility and Entitlement &amp; Rights and Responsibilities Notice</a:t>
            </a:r>
          </a:p>
          <a:p>
            <a:pPr marL="171450" indent="-171450">
              <a:buFont typeface="Arial" panose="020B0604020202020204" pitchFamily="34" charset="0"/>
              <a:buChar char="•"/>
            </a:pPr>
            <a:r>
              <a:rPr lang="en-US" sz="1200" dirty="0">
                <a:solidFill>
                  <a:srgbClr val="000308"/>
                </a:solidFill>
              </a:rPr>
              <a:t>An Acknowledgement of Receipt of FMLA/CFRA </a:t>
            </a:r>
          </a:p>
          <a:p>
            <a:pPr marL="0" indent="0">
              <a:buNone/>
            </a:pPr>
            <a:endParaRPr lang="en-US" sz="1200" dirty="0">
              <a:solidFill>
                <a:srgbClr val="000308"/>
              </a:solidFill>
            </a:endParaRPr>
          </a:p>
          <a:p>
            <a:pPr marL="0" indent="0">
              <a:buNone/>
            </a:pPr>
            <a:r>
              <a:rPr lang="en-US" sz="1200" dirty="0">
                <a:solidFill>
                  <a:srgbClr val="000308"/>
                </a:solidFill>
              </a:rPr>
              <a:t>The Health Care Provider Certification Form needs to be completed by:</a:t>
            </a:r>
          </a:p>
          <a:p>
            <a:pPr marL="0" indent="0">
              <a:buNone/>
            </a:pPr>
            <a:endParaRPr lang="en-US" sz="1200" dirty="0">
              <a:solidFill>
                <a:srgbClr val="000308"/>
              </a:solidFill>
            </a:endParaRPr>
          </a:p>
          <a:p>
            <a:pPr marL="171450" indent="-171450">
              <a:buFont typeface="Arial" panose="020B0604020202020204" pitchFamily="34" charset="0"/>
              <a:buChar char="•"/>
            </a:pPr>
            <a:r>
              <a:rPr lang="en-US" sz="1200" dirty="0">
                <a:solidFill>
                  <a:srgbClr val="000308"/>
                </a:solidFill>
              </a:rPr>
              <a:t>The immediate supervisor or Food Service Manager</a:t>
            </a:r>
          </a:p>
          <a:p>
            <a:pPr marL="171450" indent="-171450">
              <a:buFont typeface="Arial" panose="020B0604020202020204" pitchFamily="34" charset="0"/>
              <a:buChar char="•"/>
            </a:pPr>
            <a:r>
              <a:rPr lang="en-US" sz="1200" dirty="0">
                <a:solidFill>
                  <a:srgbClr val="000308"/>
                </a:solidFill>
              </a:rPr>
              <a:t>The Employee</a:t>
            </a:r>
          </a:p>
          <a:p>
            <a:pPr marL="171450" indent="-171450">
              <a:buFont typeface="Arial" panose="020B0604020202020204" pitchFamily="34" charset="0"/>
              <a:buChar char="•"/>
            </a:pPr>
            <a:r>
              <a:rPr lang="en-US" sz="1200" dirty="0">
                <a:solidFill>
                  <a:srgbClr val="000308"/>
                </a:solidFill>
              </a:rPr>
              <a:t>The Employee’s Health Care Provider</a:t>
            </a:r>
          </a:p>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pPr/>
              <a:t>21</a:t>
            </a:fld>
            <a:endParaRPr lang="en-US"/>
          </a:p>
        </p:txBody>
      </p:sp>
    </p:spTree>
    <p:extLst>
      <p:ext uri="{BB962C8B-B14F-4D97-AF65-F5344CB8AC3E}">
        <p14:creationId xmlns:p14="http://schemas.microsoft.com/office/powerpoint/2010/main" val="197782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How to Apply for FMLA</a:t>
            </a:r>
          </a:p>
          <a:p>
            <a:endParaRPr lang="en-US" dirty="0"/>
          </a:p>
          <a:p>
            <a:pPr marL="0" indent="0">
              <a:buNone/>
            </a:pPr>
            <a:r>
              <a:rPr lang="en-US" sz="1200" dirty="0">
                <a:solidFill>
                  <a:srgbClr val="000308"/>
                </a:solidFill>
              </a:rPr>
              <a:t>When an employee requests FMLA, provide the employee a copy of the following documents:</a:t>
            </a:r>
          </a:p>
          <a:p>
            <a:pPr>
              <a:buFont typeface="Wingdings" panose="05000000000000000000" pitchFamily="2" charset="2"/>
              <a:buNone/>
            </a:pPr>
            <a:endParaRPr lang="en-US" sz="1200" dirty="0">
              <a:solidFill>
                <a:srgbClr val="000308"/>
              </a:solidFill>
            </a:endParaRPr>
          </a:p>
          <a:p>
            <a:pPr marL="171450" indent="-171450">
              <a:buFont typeface="Arial" panose="020B0604020202020204" pitchFamily="34" charset="0"/>
              <a:buChar char="•"/>
            </a:pPr>
            <a:r>
              <a:rPr lang="en-US" sz="1200" dirty="0">
                <a:solidFill>
                  <a:srgbClr val="000308"/>
                </a:solidFill>
              </a:rPr>
              <a:t>A Health Care Provider Certification Form, dated January 2021</a:t>
            </a:r>
          </a:p>
          <a:p>
            <a:pPr marL="171450" indent="-171450">
              <a:buFont typeface="Arial" panose="020B0604020202020204" pitchFamily="34" charset="0"/>
              <a:buChar char="•"/>
            </a:pPr>
            <a:r>
              <a:rPr lang="en-US" sz="1200" dirty="0">
                <a:solidFill>
                  <a:srgbClr val="000308"/>
                </a:solidFill>
              </a:rPr>
              <a:t>An Employee Eligibility and Entitlement &amp; Rights and Responsibilities Notice</a:t>
            </a:r>
          </a:p>
          <a:p>
            <a:pPr marL="171450" indent="-171450">
              <a:buFont typeface="Arial" panose="020B0604020202020204" pitchFamily="34" charset="0"/>
              <a:buChar char="•"/>
            </a:pPr>
            <a:r>
              <a:rPr lang="en-US" sz="1200" dirty="0">
                <a:solidFill>
                  <a:srgbClr val="000308"/>
                </a:solidFill>
              </a:rPr>
              <a:t>An Acknowledgement of Receipt of FMLA/CFRA </a:t>
            </a:r>
          </a:p>
          <a:p>
            <a:pPr marL="0" indent="0">
              <a:buNone/>
            </a:pPr>
            <a:endParaRPr lang="en-US" sz="1200" dirty="0">
              <a:solidFill>
                <a:srgbClr val="000308"/>
              </a:solidFill>
            </a:endParaRPr>
          </a:p>
          <a:p>
            <a:pPr marL="0" indent="0">
              <a:buNone/>
            </a:pPr>
            <a:r>
              <a:rPr lang="en-US" sz="1200" dirty="0">
                <a:solidFill>
                  <a:srgbClr val="000308"/>
                </a:solidFill>
              </a:rPr>
              <a:t>The Health Care Provider Certification Form needs to be completed by:</a:t>
            </a:r>
          </a:p>
          <a:p>
            <a:pPr marL="0" indent="0">
              <a:buNone/>
            </a:pPr>
            <a:endParaRPr lang="en-US" sz="1200" dirty="0">
              <a:solidFill>
                <a:srgbClr val="000308"/>
              </a:solidFill>
            </a:endParaRPr>
          </a:p>
          <a:p>
            <a:pPr marL="171450" indent="-171450">
              <a:buFont typeface="Arial" panose="020B0604020202020204" pitchFamily="34" charset="0"/>
              <a:buChar char="•"/>
            </a:pPr>
            <a:r>
              <a:rPr lang="en-US" sz="1200" dirty="0">
                <a:solidFill>
                  <a:srgbClr val="000308"/>
                </a:solidFill>
              </a:rPr>
              <a:t>The immediate supervisor or Food Service Manager</a:t>
            </a:r>
          </a:p>
          <a:p>
            <a:pPr marL="171450" indent="-171450">
              <a:buFont typeface="Arial" panose="020B0604020202020204" pitchFamily="34" charset="0"/>
              <a:buChar char="•"/>
            </a:pPr>
            <a:r>
              <a:rPr lang="en-US" sz="1200" dirty="0">
                <a:solidFill>
                  <a:srgbClr val="000308"/>
                </a:solidFill>
              </a:rPr>
              <a:t>The Employee</a:t>
            </a:r>
          </a:p>
          <a:p>
            <a:pPr marL="171450" indent="-171450">
              <a:buFont typeface="Arial" panose="020B0604020202020204" pitchFamily="34" charset="0"/>
              <a:buChar char="•"/>
            </a:pPr>
            <a:r>
              <a:rPr lang="en-US" sz="1200" dirty="0">
                <a:solidFill>
                  <a:srgbClr val="000308"/>
                </a:solidFill>
              </a:rPr>
              <a:t>The Employee’s Health Care Provider</a:t>
            </a:r>
          </a:p>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pPr/>
              <a:t>22</a:t>
            </a:fld>
            <a:endParaRPr lang="en-US"/>
          </a:p>
        </p:txBody>
      </p:sp>
    </p:spTree>
    <p:extLst>
      <p:ext uri="{BB962C8B-B14F-4D97-AF65-F5344CB8AC3E}">
        <p14:creationId xmlns:p14="http://schemas.microsoft.com/office/powerpoint/2010/main" val="1275584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How to Apply for FMLA</a:t>
            </a:r>
          </a:p>
          <a:p>
            <a:endParaRPr lang="en-US" dirty="0"/>
          </a:p>
          <a:p>
            <a:pPr marL="0" indent="0">
              <a:buNone/>
            </a:pPr>
            <a:r>
              <a:rPr lang="en-US" sz="1200" dirty="0">
                <a:solidFill>
                  <a:srgbClr val="000308"/>
                </a:solidFill>
              </a:rPr>
              <a:t>When an employee requests FMLA, provide the employee a copy of the following documents:</a:t>
            </a:r>
          </a:p>
          <a:p>
            <a:pPr>
              <a:buFont typeface="Wingdings" panose="05000000000000000000" pitchFamily="2" charset="2"/>
              <a:buNone/>
            </a:pPr>
            <a:endParaRPr lang="en-US" sz="1200" dirty="0">
              <a:solidFill>
                <a:srgbClr val="000308"/>
              </a:solidFill>
            </a:endParaRPr>
          </a:p>
          <a:p>
            <a:pPr marL="171450" indent="-171450">
              <a:buFont typeface="Arial" panose="020B0604020202020204" pitchFamily="34" charset="0"/>
              <a:buChar char="•"/>
            </a:pPr>
            <a:r>
              <a:rPr lang="en-US" sz="1200" dirty="0">
                <a:solidFill>
                  <a:srgbClr val="000308"/>
                </a:solidFill>
              </a:rPr>
              <a:t>A Health Care Provider Certification Form, dated January 2021</a:t>
            </a:r>
          </a:p>
          <a:p>
            <a:pPr marL="171450" indent="-171450">
              <a:buFont typeface="Arial" panose="020B0604020202020204" pitchFamily="34" charset="0"/>
              <a:buChar char="•"/>
            </a:pPr>
            <a:r>
              <a:rPr lang="en-US" sz="1200" dirty="0">
                <a:solidFill>
                  <a:srgbClr val="000308"/>
                </a:solidFill>
              </a:rPr>
              <a:t>An Employee Eligibility and Entitlement &amp; Rights and Responsibilities Notice</a:t>
            </a:r>
          </a:p>
          <a:p>
            <a:pPr marL="171450" indent="-171450">
              <a:buFont typeface="Arial" panose="020B0604020202020204" pitchFamily="34" charset="0"/>
              <a:buChar char="•"/>
            </a:pPr>
            <a:r>
              <a:rPr lang="en-US" sz="1200" dirty="0">
                <a:solidFill>
                  <a:srgbClr val="000308"/>
                </a:solidFill>
              </a:rPr>
              <a:t>An Acknowledgement of Receipt of FMLA/CFRA </a:t>
            </a:r>
          </a:p>
          <a:p>
            <a:pPr marL="0" indent="0">
              <a:buNone/>
            </a:pPr>
            <a:endParaRPr lang="en-US" sz="1200" dirty="0">
              <a:solidFill>
                <a:srgbClr val="000308"/>
              </a:solidFill>
            </a:endParaRPr>
          </a:p>
          <a:p>
            <a:pPr marL="0" indent="0">
              <a:buNone/>
            </a:pPr>
            <a:r>
              <a:rPr lang="en-US" sz="1200" dirty="0">
                <a:solidFill>
                  <a:srgbClr val="000308"/>
                </a:solidFill>
              </a:rPr>
              <a:t>The Health Care Provider Certification Form needs to be completed by:</a:t>
            </a:r>
          </a:p>
          <a:p>
            <a:pPr marL="0" indent="0">
              <a:buNone/>
            </a:pPr>
            <a:endParaRPr lang="en-US" sz="1200" dirty="0">
              <a:solidFill>
                <a:srgbClr val="000308"/>
              </a:solidFill>
            </a:endParaRPr>
          </a:p>
          <a:p>
            <a:pPr marL="171450" indent="-171450">
              <a:buFont typeface="Arial" panose="020B0604020202020204" pitchFamily="34" charset="0"/>
              <a:buChar char="•"/>
            </a:pPr>
            <a:r>
              <a:rPr lang="en-US" sz="1200" dirty="0">
                <a:solidFill>
                  <a:srgbClr val="000308"/>
                </a:solidFill>
              </a:rPr>
              <a:t>The immediate supervisor or Food Service Manager</a:t>
            </a:r>
          </a:p>
          <a:p>
            <a:pPr marL="171450" indent="-171450">
              <a:buFont typeface="Arial" panose="020B0604020202020204" pitchFamily="34" charset="0"/>
              <a:buChar char="•"/>
            </a:pPr>
            <a:r>
              <a:rPr lang="en-US" sz="1200" dirty="0">
                <a:solidFill>
                  <a:srgbClr val="000308"/>
                </a:solidFill>
              </a:rPr>
              <a:t>The Employee</a:t>
            </a:r>
          </a:p>
          <a:p>
            <a:pPr marL="171450" indent="-171450">
              <a:buFont typeface="Arial" panose="020B0604020202020204" pitchFamily="34" charset="0"/>
              <a:buChar char="•"/>
            </a:pPr>
            <a:r>
              <a:rPr lang="en-US" sz="1200" dirty="0">
                <a:solidFill>
                  <a:srgbClr val="000308"/>
                </a:solidFill>
              </a:rPr>
              <a:t>The Employee’s Health Care Provider</a:t>
            </a:r>
          </a:p>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pPr/>
              <a:t>23</a:t>
            </a:fld>
            <a:endParaRPr lang="en-US"/>
          </a:p>
        </p:txBody>
      </p:sp>
    </p:spTree>
    <p:extLst>
      <p:ext uri="{BB962C8B-B14F-4D97-AF65-F5344CB8AC3E}">
        <p14:creationId xmlns:p14="http://schemas.microsoft.com/office/powerpoint/2010/main" val="3621950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How to Apply for FMLA</a:t>
            </a:r>
          </a:p>
          <a:p>
            <a:endParaRPr lang="en-US" dirty="0"/>
          </a:p>
          <a:p>
            <a:pPr marL="0" indent="0">
              <a:buNone/>
            </a:pPr>
            <a:r>
              <a:rPr lang="en-US" sz="1200" dirty="0">
                <a:solidFill>
                  <a:srgbClr val="000308"/>
                </a:solidFill>
              </a:rPr>
              <a:t>When an employee requests FMLA, provide the employee a copy of the following documents:</a:t>
            </a:r>
          </a:p>
          <a:p>
            <a:pPr>
              <a:buFont typeface="Wingdings" panose="05000000000000000000" pitchFamily="2" charset="2"/>
              <a:buNone/>
            </a:pPr>
            <a:endParaRPr lang="en-US" sz="1200" dirty="0">
              <a:solidFill>
                <a:srgbClr val="000308"/>
              </a:solidFill>
            </a:endParaRPr>
          </a:p>
          <a:p>
            <a:pPr marL="171450" indent="-171450">
              <a:buFont typeface="Arial" panose="020B0604020202020204" pitchFamily="34" charset="0"/>
              <a:buChar char="•"/>
            </a:pPr>
            <a:r>
              <a:rPr lang="en-US" sz="1200" dirty="0">
                <a:solidFill>
                  <a:srgbClr val="000308"/>
                </a:solidFill>
              </a:rPr>
              <a:t>A Health Care Provider Certification Form, dated January 2021</a:t>
            </a:r>
          </a:p>
          <a:p>
            <a:pPr marL="171450" indent="-171450">
              <a:buFont typeface="Arial" panose="020B0604020202020204" pitchFamily="34" charset="0"/>
              <a:buChar char="•"/>
            </a:pPr>
            <a:r>
              <a:rPr lang="en-US" sz="1200" dirty="0">
                <a:solidFill>
                  <a:srgbClr val="000308"/>
                </a:solidFill>
              </a:rPr>
              <a:t>An Employee Eligibility and Entitlement &amp; Rights and Responsibilities Notice</a:t>
            </a:r>
          </a:p>
          <a:p>
            <a:pPr marL="171450" indent="-171450">
              <a:buFont typeface="Arial" panose="020B0604020202020204" pitchFamily="34" charset="0"/>
              <a:buChar char="•"/>
            </a:pPr>
            <a:r>
              <a:rPr lang="en-US" sz="1200" dirty="0">
                <a:solidFill>
                  <a:srgbClr val="000308"/>
                </a:solidFill>
              </a:rPr>
              <a:t>An Acknowledgement of Receipt of FMLA/CFRA </a:t>
            </a:r>
          </a:p>
          <a:p>
            <a:pPr marL="0" indent="0">
              <a:buNone/>
            </a:pPr>
            <a:endParaRPr lang="en-US" sz="1200" dirty="0">
              <a:solidFill>
                <a:srgbClr val="000308"/>
              </a:solidFill>
            </a:endParaRPr>
          </a:p>
          <a:p>
            <a:pPr marL="0" indent="0">
              <a:buNone/>
            </a:pPr>
            <a:r>
              <a:rPr lang="en-US" sz="1200" dirty="0">
                <a:solidFill>
                  <a:srgbClr val="000308"/>
                </a:solidFill>
              </a:rPr>
              <a:t>The Health Care Provider Certification Form needs to be completed by:</a:t>
            </a:r>
          </a:p>
          <a:p>
            <a:pPr marL="0" indent="0">
              <a:buNone/>
            </a:pPr>
            <a:endParaRPr lang="en-US" sz="1200" dirty="0">
              <a:solidFill>
                <a:srgbClr val="000308"/>
              </a:solidFill>
            </a:endParaRPr>
          </a:p>
          <a:p>
            <a:pPr marL="171450" indent="-171450">
              <a:buFont typeface="Arial" panose="020B0604020202020204" pitchFamily="34" charset="0"/>
              <a:buChar char="•"/>
            </a:pPr>
            <a:r>
              <a:rPr lang="en-US" sz="1200" dirty="0">
                <a:solidFill>
                  <a:srgbClr val="000308"/>
                </a:solidFill>
              </a:rPr>
              <a:t>The immediate supervisor or Food Service Manager</a:t>
            </a:r>
          </a:p>
          <a:p>
            <a:pPr marL="171450" indent="-171450">
              <a:buFont typeface="Arial" panose="020B0604020202020204" pitchFamily="34" charset="0"/>
              <a:buChar char="•"/>
            </a:pPr>
            <a:r>
              <a:rPr lang="en-US" sz="1200" dirty="0">
                <a:solidFill>
                  <a:srgbClr val="000308"/>
                </a:solidFill>
              </a:rPr>
              <a:t>The Employee</a:t>
            </a:r>
          </a:p>
          <a:p>
            <a:pPr marL="171450" indent="-171450">
              <a:buFont typeface="Arial" panose="020B0604020202020204" pitchFamily="34" charset="0"/>
              <a:buChar char="•"/>
            </a:pPr>
            <a:r>
              <a:rPr lang="en-US" sz="1200" dirty="0">
                <a:solidFill>
                  <a:srgbClr val="000308"/>
                </a:solidFill>
              </a:rPr>
              <a:t>The Employee’s Health Care Provider</a:t>
            </a:r>
          </a:p>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pPr/>
              <a:t>24</a:t>
            </a:fld>
            <a:endParaRPr lang="en-US"/>
          </a:p>
        </p:txBody>
      </p:sp>
    </p:spTree>
    <p:extLst>
      <p:ext uri="{BB962C8B-B14F-4D97-AF65-F5344CB8AC3E}">
        <p14:creationId xmlns:p14="http://schemas.microsoft.com/office/powerpoint/2010/main" val="1419540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How to Apply for FMLA</a:t>
            </a:r>
          </a:p>
          <a:p>
            <a:endParaRPr lang="en-US" dirty="0"/>
          </a:p>
          <a:p>
            <a:pPr marL="0" indent="0">
              <a:buNone/>
            </a:pPr>
            <a:r>
              <a:rPr lang="en-US" sz="1200" dirty="0">
                <a:solidFill>
                  <a:srgbClr val="000308"/>
                </a:solidFill>
              </a:rPr>
              <a:t>When an employee requests FMLA, provide the employee a copy of the following documents:</a:t>
            </a:r>
          </a:p>
          <a:p>
            <a:pPr>
              <a:buFont typeface="Wingdings" panose="05000000000000000000" pitchFamily="2" charset="2"/>
              <a:buNone/>
            </a:pPr>
            <a:endParaRPr lang="en-US" sz="1200" dirty="0">
              <a:solidFill>
                <a:srgbClr val="000308"/>
              </a:solidFill>
            </a:endParaRPr>
          </a:p>
          <a:p>
            <a:pPr marL="171450" indent="-171450">
              <a:buFont typeface="Arial" panose="020B0604020202020204" pitchFamily="34" charset="0"/>
              <a:buChar char="•"/>
            </a:pPr>
            <a:r>
              <a:rPr lang="en-US" sz="1200" dirty="0">
                <a:solidFill>
                  <a:srgbClr val="000308"/>
                </a:solidFill>
              </a:rPr>
              <a:t>A Health Care Provider Certification Form, dated January 2021</a:t>
            </a:r>
          </a:p>
          <a:p>
            <a:pPr marL="171450" indent="-171450">
              <a:buFont typeface="Arial" panose="020B0604020202020204" pitchFamily="34" charset="0"/>
              <a:buChar char="•"/>
            </a:pPr>
            <a:r>
              <a:rPr lang="en-US" sz="1200" dirty="0">
                <a:solidFill>
                  <a:srgbClr val="000308"/>
                </a:solidFill>
              </a:rPr>
              <a:t>An Employee Eligibility and Entitlement &amp; Rights and Responsibilities Notice</a:t>
            </a:r>
          </a:p>
          <a:p>
            <a:pPr marL="171450" indent="-171450">
              <a:buFont typeface="Arial" panose="020B0604020202020204" pitchFamily="34" charset="0"/>
              <a:buChar char="•"/>
            </a:pPr>
            <a:r>
              <a:rPr lang="en-US" sz="1200" dirty="0">
                <a:solidFill>
                  <a:srgbClr val="000308"/>
                </a:solidFill>
              </a:rPr>
              <a:t>An Acknowledgement of Receipt of FMLA/CFRA </a:t>
            </a:r>
          </a:p>
          <a:p>
            <a:pPr marL="0" indent="0">
              <a:buNone/>
            </a:pPr>
            <a:endParaRPr lang="en-US" sz="1200" dirty="0">
              <a:solidFill>
                <a:srgbClr val="000308"/>
              </a:solidFill>
            </a:endParaRPr>
          </a:p>
          <a:p>
            <a:pPr marL="0" indent="0">
              <a:buNone/>
            </a:pPr>
            <a:r>
              <a:rPr lang="en-US" sz="1200" dirty="0">
                <a:solidFill>
                  <a:srgbClr val="000308"/>
                </a:solidFill>
              </a:rPr>
              <a:t>The Health Care Provider Certification Form needs to be completed by:</a:t>
            </a:r>
          </a:p>
          <a:p>
            <a:pPr marL="0" indent="0">
              <a:buNone/>
            </a:pPr>
            <a:endParaRPr lang="en-US" sz="1200" dirty="0">
              <a:solidFill>
                <a:srgbClr val="000308"/>
              </a:solidFill>
            </a:endParaRPr>
          </a:p>
          <a:p>
            <a:pPr marL="171450" indent="-171450">
              <a:buFont typeface="Arial" panose="020B0604020202020204" pitchFamily="34" charset="0"/>
              <a:buChar char="•"/>
            </a:pPr>
            <a:r>
              <a:rPr lang="en-US" sz="1200" dirty="0">
                <a:solidFill>
                  <a:srgbClr val="000308"/>
                </a:solidFill>
              </a:rPr>
              <a:t>The immediate supervisor or Food Service Manager</a:t>
            </a:r>
          </a:p>
          <a:p>
            <a:pPr marL="171450" indent="-171450">
              <a:buFont typeface="Arial" panose="020B0604020202020204" pitchFamily="34" charset="0"/>
              <a:buChar char="•"/>
            </a:pPr>
            <a:r>
              <a:rPr lang="en-US" sz="1200" dirty="0">
                <a:solidFill>
                  <a:srgbClr val="000308"/>
                </a:solidFill>
              </a:rPr>
              <a:t>The Employee</a:t>
            </a:r>
          </a:p>
          <a:p>
            <a:pPr marL="171450" indent="-171450">
              <a:buFont typeface="Arial" panose="020B0604020202020204" pitchFamily="34" charset="0"/>
              <a:buChar char="•"/>
            </a:pPr>
            <a:r>
              <a:rPr lang="en-US" sz="1200" dirty="0">
                <a:solidFill>
                  <a:srgbClr val="000308"/>
                </a:solidFill>
              </a:rPr>
              <a:t>The Employee’s Health Care Provider</a:t>
            </a:r>
          </a:p>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pPr/>
              <a:t>25</a:t>
            </a:fld>
            <a:endParaRPr lang="en-US"/>
          </a:p>
        </p:txBody>
      </p:sp>
    </p:spTree>
    <p:extLst>
      <p:ext uri="{BB962C8B-B14F-4D97-AF65-F5344CB8AC3E}">
        <p14:creationId xmlns:p14="http://schemas.microsoft.com/office/powerpoint/2010/main" val="3202680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How to Apply for FMLA</a:t>
            </a:r>
          </a:p>
          <a:p>
            <a:endParaRPr lang="en-US" dirty="0"/>
          </a:p>
          <a:p>
            <a:pPr marL="0" indent="0">
              <a:buNone/>
            </a:pPr>
            <a:r>
              <a:rPr lang="en-US" sz="1200" dirty="0">
                <a:solidFill>
                  <a:srgbClr val="000308"/>
                </a:solidFill>
              </a:rPr>
              <a:t>When an employee requests FMLA, provide the employee a copy of the following documents:</a:t>
            </a:r>
          </a:p>
          <a:p>
            <a:pPr>
              <a:buFont typeface="Wingdings" panose="05000000000000000000" pitchFamily="2" charset="2"/>
              <a:buNone/>
            </a:pPr>
            <a:endParaRPr lang="en-US" sz="1200" dirty="0">
              <a:solidFill>
                <a:srgbClr val="000308"/>
              </a:solidFill>
            </a:endParaRPr>
          </a:p>
          <a:p>
            <a:pPr marL="171450" indent="-171450">
              <a:buFont typeface="Arial" panose="020B0604020202020204" pitchFamily="34" charset="0"/>
              <a:buChar char="•"/>
            </a:pPr>
            <a:r>
              <a:rPr lang="en-US" sz="1200" dirty="0">
                <a:solidFill>
                  <a:srgbClr val="000308"/>
                </a:solidFill>
              </a:rPr>
              <a:t>A Health Care Provider Certification Form, dated January 2021</a:t>
            </a:r>
          </a:p>
          <a:p>
            <a:pPr marL="171450" indent="-171450">
              <a:buFont typeface="Arial" panose="020B0604020202020204" pitchFamily="34" charset="0"/>
              <a:buChar char="•"/>
            </a:pPr>
            <a:r>
              <a:rPr lang="en-US" sz="1200" dirty="0">
                <a:solidFill>
                  <a:srgbClr val="000308"/>
                </a:solidFill>
              </a:rPr>
              <a:t>An Employee Eligibility and Entitlement &amp; Rights and Responsibilities Notice</a:t>
            </a:r>
          </a:p>
          <a:p>
            <a:pPr marL="171450" indent="-171450">
              <a:buFont typeface="Arial" panose="020B0604020202020204" pitchFamily="34" charset="0"/>
              <a:buChar char="•"/>
            </a:pPr>
            <a:r>
              <a:rPr lang="en-US" sz="1200" dirty="0">
                <a:solidFill>
                  <a:srgbClr val="000308"/>
                </a:solidFill>
              </a:rPr>
              <a:t>An Acknowledgement of Receipt of FMLA/CFRA </a:t>
            </a:r>
          </a:p>
          <a:p>
            <a:pPr marL="0" indent="0">
              <a:buNone/>
            </a:pPr>
            <a:endParaRPr lang="en-US" sz="1200" dirty="0">
              <a:solidFill>
                <a:srgbClr val="000308"/>
              </a:solidFill>
            </a:endParaRPr>
          </a:p>
          <a:p>
            <a:pPr marL="0" indent="0">
              <a:buNone/>
            </a:pPr>
            <a:r>
              <a:rPr lang="en-US" sz="1200" dirty="0">
                <a:solidFill>
                  <a:srgbClr val="000308"/>
                </a:solidFill>
              </a:rPr>
              <a:t>The Health Care Provider Certification Form needs to be completed by:</a:t>
            </a:r>
          </a:p>
          <a:p>
            <a:pPr marL="0" indent="0">
              <a:buNone/>
            </a:pPr>
            <a:endParaRPr lang="en-US" sz="1200" dirty="0">
              <a:solidFill>
                <a:srgbClr val="000308"/>
              </a:solidFill>
            </a:endParaRPr>
          </a:p>
          <a:p>
            <a:pPr marL="171450" indent="-171450">
              <a:buFont typeface="Arial" panose="020B0604020202020204" pitchFamily="34" charset="0"/>
              <a:buChar char="•"/>
            </a:pPr>
            <a:r>
              <a:rPr lang="en-US" sz="1200" dirty="0">
                <a:solidFill>
                  <a:srgbClr val="000308"/>
                </a:solidFill>
              </a:rPr>
              <a:t>The immediate supervisor or Food Service Manager</a:t>
            </a:r>
          </a:p>
          <a:p>
            <a:pPr marL="171450" indent="-171450">
              <a:buFont typeface="Arial" panose="020B0604020202020204" pitchFamily="34" charset="0"/>
              <a:buChar char="•"/>
            </a:pPr>
            <a:r>
              <a:rPr lang="en-US" sz="1200" dirty="0">
                <a:solidFill>
                  <a:srgbClr val="000308"/>
                </a:solidFill>
              </a:rPr>
              <a:t>The Employee</a:t>
            </a:r>
          </a:p>
          <a:p>
            <a:pPr marL="171450" indent="-171450">
              <a:buFont typeface="Arial" panose="020B0604020202020204" pitchFamily="34" charset="0"/>
              <a:buChar char="•"/>
            </a:pPr>
            <a:r>
              <a:rPr lang="en-US" sz="1200" dirty="0">
                <a:solidFill>
                  <a:srgbClr val="000308"/>
                </a:solidFill>
              </a:rPr>
              <a:t>The Employee’s Health Care Provider</a:t>
            </a:r>
          </a:p>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pPr/>
              <a:t>26</a:t>
            </a:fld>
            <a:endParaRPr lang="en-US"/>
          </a:p>
        </p:txBody>
      </p:sp>
    </p:spTree>
    <p:extLst>
      <p:ext uri="{BB962C8B-B14F-4D97-AF65-F5344CB8AC3E}">
        <p14:creationId xmlns:p14="http://schemas.microsoft.com/office/powerpoint/2010/main" val="1046581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How to Apply for FMLA</a:t>
            </a:r>
          </a:p>
          <a:p>
            <a:endParaRPr lang="en-US" dirty="0"/>
          </a:p>
          <a:p>
            <a:pPr marL="0" indent="0">
              <a:buNone/>
            </a:pPr>
            <a:r>
              <a:rPr lang="en-US" sz="1200" dirty="0">
                <a:solidFill>
                  <a:srgbClr val="000308"/>
                </a:solidFill>
              </a:rPr>
              <a:t>When an employee requests FMLA, provide the employee a copy of the following documents:</a:t>
            </a:r>
          </a:p>
          <a:p>
            <a:pPr>
              <a:buFont typeface="Wingdings" panose="05000000000000000000" pitchFamily="2" charset="2"/>
              <a:buNone/>
            </a:pPr>
            <a:endParaRPr lang="en-US" sz="1200" dirty="0">
              <a:solidFill>
                <a:srgbClr val="000308"/>
              </a:solidFill>
            </a:endParaRPr>
          </a:p>
          <a:p>
            <a:pPr marL="171450" indent="-171450">
              <a:buFont typeface="Arial" panose="020B0604020202020204" pitchFamily="34" charset="0"/>
              <a:buChar char="•"/>
            </a:pPr>
            <a:r>
              <a:rPr lang="en-US" sz="1200" dirty="0">
                <a:solidFill>
                  <a:srgbClr val="000308"/>
                </a:solidFill>
              </a:rPr>
              <a:t>A Health Care Provider Certification Form, dated January 2021</a:t>
            </a:r>
          </a:p>
          <a:p>
            <a:pPr marL="171450" indent="-171450">
              <a:buFont typeface="Arial" panose="020B0604020202020204" pitchFamily="34" charset="0"/>
              <a:buChar char="•"/>
            </a:pPr>
            <a:r>
              <a:rPr lang="en-US" sz="1200" dirty="0">
                <a:solidFill>
                  <a:srgbClr val="000308"/>
                </a:solidFill>
              </a:rPr>
              <a:t>An Employee Eligibility and Entitlement &amp; Rights and Responsibilities Notice</a:t>
            </a:r>
          </a:p>
          <a:p>
            <a:pPr marL="171450" indent="-171450">
              <a:buFont typeface="Arial" panose="020B0604020202020204" pitchFamily="34" charset="0"/>
              <a:buChar char="•"/>
            </a:pPr>
            <a:r>
              <a:rPr lang="en-US" sz="1200" dirty="0">
                <a:solidFill>
                  <a:srgbClr val="000308"/>
                </a:solidFill>
              </a:rPr>
              <a:t>An Acknowledgement of Receipt of FMLA/CFRA </a:t>
            </a:r>
          </a:p>
          <a:p>
            <a:pPr marL="0" indent="0">
              <a:buNone/>
            </a:pPr>
            <a:endParaRPr lang="en-US" sz="1200" dirty="0">
              <a:solidFill>
                <a:srgbClr val="000308"/>
              </a:solidFill>
            </a:endParaRPr>
          </a:p>
          <a:p>
            <a:pPr marL="0" indent="0">
              <a:buNone/>
            </a:pPr>
            <a:r>
              <a:rPr lang="en-US" sz="1200" dirty="0">
                <a:solidFill>
                  <a:srgbClr val="000308"/>
                </a:solidFill>
              </a:rPr>
              <a:t>The Health Care Provider Certification Form needs to be completed by:</a:t>
            </a:r>
          </a:p>
          <a:p>
            <a:pPr marL="0" indent="0">
              <a:buNone/>
            </a:pPr>
            <a:endParaRPr lang="en-US" sz="1200" dirty="0">
              <a:solidFill>
                <a:srgbClr val="000308"/>
              </a:solidFill>
            </a:endParaRPr>
          </a:p>
          <a:p>
            <a:pPr marL="171450" indent="-171450">
              <a:buFont typeface="Arial" panose="020B0604020202020204" pitchFamily="34" charset="0"/>
              <a:buChar char="•"/>
            </a:pPr>
            <a:r>
              <a:rPr lang="en-US" sz="1200" dirty="0">
                <a:solidFill>
                  <a:srgbClr val="000308"/>
                </a:solidFill>
              </a:rPr>
              <a:t>The immediate supervisor or Food Service Manager</a:t>
            </a:r>
          </a:p>
          <a:p>
            <a:pPr marL="171450" indent="-171450">
              <a:buFont typeface="Arial" panose="020B0604020202020204" pitchFamily="34" charset="0"/>
              <a:buChar char="•"/>
            </a:pPr>
            <a:r>
              <a:rPr lang="en-US" sz="1200" dirty="0">
                <a:solidFill>
                  <a:srgbClr val="000308"/>
                </a:solidFill>
              </a:rPr>
              <a:t>The Employee</a:t>
            </a:r>
          </a:p>
          <a:p>
            <a:pPr marL="171450" indent="-171450">
              <a:buFont typeface="Arial" panose="020B0604020202020204" pitchFamily="34" charset="0"/>
              <a:buChar char="•"/>
            </a:pPr>
            <a:r>
              <a:rPr lang="en-US" sz="1200" dirty="0">
                <a:solidFill>
                  <a:srgbClr val="000308"/>
                </a:solidFill>
              </a:rPr>
              <a:t>The Employee’s Health Care Provider</a:t>
            </a:r>
          </a:p>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pPr/>
              <a:t>27</a:t>
            </a:fld>
            <a:endParaRPr lang="en-US"/>
          </a:p>
        </p:txBody>
      </p:sp>
    </p:spTree>
    <p:extLst>
      <p:ext uri="{BB962C8B-B14F-4D97-AF65-F5344CB8AC3E}">
        <p14:creationId xmlns:p14="http://schemas.microsoft.com/office/powerpoint/2010/main" val="3759101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How to Apply for FMLA</a:t>
            </a:r>
          </a:p>
          <a:p>
            <a:endParaRPr lang="en-US" dirty="0"/>
          </a:p>
          <a:p>
            <a:pPr marL="0" indent="0">
              <a:buNone/>
            </a:pPr>
            <a:r>
              <a:rPr lang="en-US" sz="1200" dirty="0">
                <a:solidFill>
                  <a:srgbClr val="000308"/>
                </a:solidFill>
              </a:rPr>
              <a:t>When an employee requests FMLA, provide the employee a copy of the following documents:</a:t>
            </a:r>
          </a:p>
          <a:p>
            <a:pPr>
              <a:buFont typeface="Wingdings" panose="05000000000000000000" pitchFamily="2" charset="2"/>
              <a:buNone/>
            </a:pPr>
            <a:endParaRPr lang="en-US" sz="1200" dirty="0">
              <a:solidFill>
                <a:srgbClr val="000308"/>
              </a:solidFill>
            </a:endParaRPr>
          </a:p>
          <a:p>
            <a:pPr marL="171450" indent="-171450">
              <a:buFont typeface="Arial" panose="020B0604020202020204" pitchFamily="34" charset="0"/>
              <a:buChar char="•"/>
            </a:pPr>
            <a:r>
              <a:rPr lang="en-US" sz="1200" dirty="0">
                <a:solidFill>
                  <a:srgbClr val="000308"/>
                </a:solidFill>
              </a:rPr>
              <a:t>A Health Care Provider Certification Form, dated January 2021</a:t>
            </a:r>
          </a:p>
          <a:p>
            <a:pPr marL="171450" indent="-171450">
              <a:buFont typeface="Arial" panose="020B0604020202020204" pitchFamily="34" charset="0"/>
              <a:buChar char="•"/>
            </a:pPr>
            <a:r>
              <a:rPr lang="en-US" sz="1200" dirty="0">
                <a:solidFill>
                  <a:srgbClr val="000308"/>
                </a:solidFill>
              </a:rPr>
              <a:t>An Employee Eligibility and Entitlement &amp; Rights and Responsibilities Notice</a:t>
            </a:r>
          </a:p>
          <a:p>
            <a:pPr marL="171450" indent="-171450">
              <a:buFont typeface="Arial" panose="020B0604020202020204" pitchFamily="34" charset="0"/>
              <a:buChar char="•"/>
            </a:pPr>
            <a:r>
              <a:rPr lang="en-US" sz="1200" dirty="0">
                <a:solidFill>
                  <a:srgbClr val="000308"/>
                </a:solidFill>
              </a:rPr>
              <a:t>An Acknowledgement of Receipt of FMLA/CFRA </a:t>
            </a:r>
          </a:p>
          <a:p>
            <a:pPr marL="0" indent="0">
              <a:buNone/>
            </a:pPr>
            <a:endParaRPr lang="en-US" sz="1200" dirty="0">
              <a:solidFill>
                <a:srgbClr val="000308"/>
              </a:solidFill>
            </a:endParaRPr>
          </a:p>
          <a:p>
            <a:pPr marL="0" indent="0">
              <a:buNone/>
            </a:pPr>
            <a:r>
              <a:rPr lang="en-US" sz="1200" dirty="0">
                <a:solidFill>
                  <a:srgbClr val="000308"/>
                </a:solidFill>
              </a:rPr>
              <a:t>The Health Care Provider Certification Form needs to be completed by:</a:t>
            </a:r>
          </a:p>
          <a:p>
            <a:pPr marL="0" indent="0">
              <a:buNone/>
            </a:pPr>
            <a:endParaRPr lang="en-US" sz="1200" dirty="0">
              <a:solidFill>
                <a:srgbClr val="000308"/>
              </a:solidFill>
            </a:endParaRPr>
          </a:p>
          <a:p>
            <a:pPr marL="171450" indent="-171450">
              <a:buFont typeface="Arial" panose="020B0604020202020204" pitchFamily="34" charset="0"/>
              <a:buChar char="•"/>
            </a:pPr>
            <a:r>
              <a:rPr lang="en-US" sz="1200" dirty="0">
                <a:solidFill>
                  <a:srgbClr val="000308"/>
                </a:solidFill>
              </a:rPr>
              <a:t>The immediate supervisor or Food Service Manager</a:t>
            </a:r>
          </a:p>
          <a:p>
            <a:pPr marL="171450" indent="-171450">
              <a:buFont typeface="Arial" panose="020B0604020202020204" pitchFamily="34" charset="0"/>
              <a:buChar char="•"/>
            </a:pPr>
            <a:r>
              <a:rPr lang="en-US" sz="1200" dirty="0">
                <a:solidFill>
                  <a:srgbClr val="000308"/>
                </a:solidFill>
              </a:rPr>
              <a:t>The Employee</a:t>
            </a:r>
          </a:p>
          <a:p>
            <a:pPr marL="171450" indent="-171450">
              <a:buFont typeface="Arial" panose="020B0604020202020204" pitchFamily="34" charset="0"/>
              <a:buChar char="•"/>
            </a:pPr>
            <a:r>
              <a:rPr lang="en-US" sz="1200" dirty="0">
                <a:solidFill>
                  <a:srgbClr val="000308"/>
                </a:solidFill>
              </a:rPr>
              <a:t>The Employee’s Health Care Provider</a:t>
            </a:r>
          </a:p>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pPr/>
              <a:t>28</a:t>
            </a:fld>
            <a:endParaRPr lang="en-US"/>
          </a:p>
        </p:txBody>
      </p:sp>
    </p:spTree>
    <p:extLst>
      <p:ext uri="{BB962C8B-B14F-4D97-AF65-F5344CB8AC3E}">
        <p14:creationId xmlns:p14="http://schemas.microsoft.com/office/powerpoint/2010/main" val="3448626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illustrates the Food Services Division website and where to find FMLA forms.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4910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12788"/>
            <a:ext cx="4648200" cy="3486150"/>
          </a:xfrm>
        </p:spPr>
      </p:sp>
      <p:sp>
        <p:nvSpPr>
          <p:cNvPr id="3" name="Notes Placeholder 2"/>
          <p:cNvSpPr>
            <a:spLocks noGrp="1"/>
          </p:cNvSpPr>
          <p:nvPr>
            <p:ph type="body" idx="1"/>
          </p:nvPr>
        </p:nvSpPr>
        <p:spPr/>
        <p:txBody>
          <a:bodyPr>
            <a:normAutofit/>
          </a:bodyPr>
          <a:lstStyle/>
          <a:p>
            <a:r>
              <a:rPr lang="en-US" sz="1200" dirty="0"/>
              <a:t>Read Slide.</a:t>
            </a:r>
          </a:p>
          <a:p>
            <a:endParaRPr lang="en-US" sz="1200" dirty="0"/>
          </a:p>
          <a:p>
            <a:pPr marL="0" indent="0">
              <a:buFont typeface="Arial" panose="020B0604020202020204" pitchFamily="34" charset="0"/>
              <a:buNone/>
            </a:pPr>
            <a:r>
              <a:rPr lang="en-US" sz="1200" dirty="0">
                <a:solidFill>
                  <a:srgbClr val="000714"/>
                </a:solidFill>
              </a:rPr>
              <a:t>What are FMLA and </a:t>
            </a:r>
            <a:r>
              <a:rPr lang="en-US" sz="1200" dirty="0"/>
              <a:t>CFRA?</a:t>
            </a:r>
          </a:p>
          <a:p>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714"/>
                </a:solidFill>
              </a:rPr>
              <a:t>Family and Medical Leave Act (FMLA) is a federal statute</a:t>
            </a:r>
          </a:p>
          <a:p>
            <a:pPr marR="0" lvl="0" algn="l" defTabSz="914400" rtl="0" eaLnBrk="1" fontAlgn="auto" latinLnBrk="0" hangingPunct="1">
              <a:lnSpc>
                <a:spcPct val="100000"/>
              </a:lnSpc>
              <a:spcBef>
                <a:spcPts val="0"/>
              </a:spcBef>
              <a:spcAft>
                <a:spcPts val="0"/>
              </a:spcAft>
              <a:buClrTx/>
              <a:buSzTx/>
              <a:tabLst/>
              <a:defRPr/>
            </a:pPr>
            <a:endParaRPr lang="en-US" sz="1200" dirty="0">
              <a:solidFill>
                <a:srgbClr val="000714"/>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714"/>
                </a:solidFill>
              </a:rPr>
              <a:t>California Family Rights Act (CFRA) is a state statute</a:t>
            </a:r>
            <a:endParaRPr lang="en-US" sz="12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714"/>
                </a:solidFill>
              </a:rPr>
              <a:t>These federal and state statutes balance the needs of employees and their families with the demands of the workplace.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000714"/>
              </a:solidFill>
            </a:endParaRPr>
          </a:p>
          <a:p>
            <a:pPr marL="171450" indent="-171450">
              <a:buFont typeface="Arial" panose="020B0604020202020204" pitchFamily="34" charset="0"/>
              <a:buChar char="•"/>
            </a:pPr>
            <a:r>
              <a:rPr lang="en-US" dirty="0"/>
              <a:t>FMLA and CFRA p</a:t>
            </a:r>
            <a:r>
              <a:rPr lang="en-US" sz="1200" dirty="0">
                <a:solidFill>
                  <a:srgbClr val="000714"/>
                </a:solidFill>
              </a:rPr>
              <a:t>romote stability and economic security for employees and their families</a:t>
            </a:r>
          </a:p>
          <a:p>
            <a:endParaRPr lang="en-US" sz="1200"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illustrates the Food Services Division website and where to find FMLA forms.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1384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illustrates the Food Services Division website and where to find FMLA forms.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22441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illustrates the Food Services Division website and where to find FMLA forms.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0560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illustrates the Food Services Division website and where to find FMLA forms.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7558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illustrates the Food Services Division website and where to find FMLA forms.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83809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illustrates the Food Services Division website and where to find FMLA forms.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1840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illustrates the Food Services Division website and where to find FMLA forms.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05187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illustrates the Food Services Division website and where to find FMLA forms.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7507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696913"/>
            <a:ext cx="4648200" cy="3486150"/>
          </a:xfrm>
        </p:spPr>
      </p:sp>
      <p:sp>
        <p:nvSpPr>
          <p:cNvPr id="3" name="Notes Placeholder 2"/>
          <p:cNvSpPr>
            <a:spLocks noGrp="1"/>
          </p:cNvSpPr>
          <p:nvPr>
            <p:ph type="body" idx="1"/>
          </p:nvPr>
        </p:nvSpPr>
        <p:spPr/>
        <p:txBody>
          <a:bodyPr/>
          <a:lstStyle/>
          <a:p>
            <a:pPr algn="just"/>
            <a:r>
              <a:rPr lang="en-US" dirty="0"/>
              <a:t>Read Slide.</a:t>
            </a:r>
          </a:p>
          <a:p>
            <a:pPr algn="just"/>
            <a:endParaRPr lang="en-US" dirty="0"/>
          </a:p>
          <a:p>
            <a:pPr algn="just"/>
            <a:r>
              <a:rPr lang="en-US" sz="1200" b="0" dirty="0">
                <a:solidFill>
                  <a:srgbClr val="000714"/>
                </a:solidFill>
              </a:rPr>
              <a:t>FMLA Leave Entitlement</a:t>
            </a:r>
            <a:endParaRPr lang="en-US" b="0" dirty="0"/>
          </a:p>
          <a:p>
            <a:pPr algn="just"/>
            <a:endParaRPr lang="en-US" dirty="0">
              <a:solidFill>
                <a:srgbClr val="000308"/>
              </a:solidFill>
            </a:endParaRPr>
          </a:p>
          <a:p>
            <a:pPr algn="just"/>
            <a:r>
              <a:rPr lang="en-US" dirty="0">
                <a:solidFill>
                  <a:srgbClr val="000308"/>
                </a:solidFill>
              </a:rPr>
              <a:t>FMLA provides</a:t>
            </a:r>
            <a:r>
              <a:rPr lang="en-US" baseline="0" dirty="0">
                <a:solidFill>
                  <a:srgbClr val="000308"/>
                </a:solidFill>
              </a:rPr>
              <a:t> </a:t>
            </a:r>
            <a:r>
              <a:rPr lang="en-US" dirty="0">
                <a:solidFill>
                  <a:srgbClr val="000308"/>
                </a:solidFill>
              </a:rPr>
              <a:t>up to 12 workweeks of job-protected leave to eligible employees for the following reasons:</a:t>
            </a:r>
          </a:p>
          <a:p>
            <a:pPr algn="just"/>
            <a:endParaRPr lang="en-US" dirty="0">
              <a:solidFill>
                <a:srgbClr val="000308"/>
              </a:solidFill>
            </a:endParaRPr>
          </a:p>
          <a:p>
            <a:pPr marL="171450" indent="-171450" algn="just">
              <a:spcBef>
                <a:spcPts val="0"/>
              </a:spcBef>
              <a:buFont typeface="Arial" panose="020B0604020202020204" pitchFamily="34" charset="0"/>
              <a:buChar char="•"/>
            </a:pPr>
            <a:r>
              <a:rPr lang="en-US" dirty="0">
                <a:solidFill>
                  <a:srgbClr val="000308"/>
                </a:solidFill>
              </a:rPr>
              <a:t>Birth of an employee’s child</a:t>
            </a:r>
          </a:p>
          <a:p>
            <a:pPr marL="171450" indent="-171450" algn="just">
              <a:buFont typeface="Arial" panose="020B0604020202020204" pitchFamily="34" charset="0"/>
              <a:buChar char="•"/>
            </a:pPr>
            <a:endParaRPr lang="en-US" dirty="0">
              <a:solidFill>
                <a:srgbClr val="000308"/>
              </a:solidFill>
            </a:endParaRPr>
          </a:p>
          <a:p>
            <a:pPr marL="171450" indent="-171450" algn="just">
              <a:spcBef>
                <a:spcPts val="0"/>
              </a:spcBef>
              <a:buFont typeface="Arial" panose="020B0604020202020204" pitchFamily="34" charset="0"/>
              <a:buChar char="•"/>
            </a:pPr>
            <a:r>
              <a:rPr lang="en-US" dirty="0">
                <a:solidFill>
                  <a:srgbClr val="000308"/>
                </a:solidFill>
              </a:rPr>
              <a:t>Placement of a child with an employee for adoption or foster care</a:t>
            </a:r>
          </a:p>
          <a:p>
            <a:pPr marL="171450" indent="-171450" algn="just">
              <a:buFont typeface="Arial" panose="020B0604020202020204" pitchFamily="34" charset="0"/>
              <a:buChar char="•"/>
            </a:pPr>
            <a:endParaRPr lang="en-US" dirty="0">
              <a:solidFill>
                <a:srgbClr val="000308"/>
              </a:solidFill>
            </a:endParaRPr>
          </a:p>
          <a:p>
            <a:pPr marL="171450" indent="-171450" algn="just">
              <a:spcBef>
                <a:spcPts val="0"/>
              </a:spcBef>
              <a:buFont typeface="Arial" panose="020B0604020202020204" pitchFamily="34" charset="0"/>
              <a:buChar char="•"/>
            </a:pPr>
            <a:r>
              <a:rPr lang="en-US" dirty="0">
                <a:solidFill>
                  <a:srgbClr val="000308"/>
                </a:solidFill>
              </a:rPr>
              <a:t>For an employee’s own serious health condition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4</a:t>
            </a:fld>
            <a:endParaRPr lang="en-US"/>
          </a:p>
        </p:txBody>
      </p:sp>
    </p:spTree>
    <p:extLst>
      <p:ext uri="{BB962C8B-B14F-4D97-AF65-F5344CB8AC3E}">
        <p14:creationId xmlns:p14="http://schemas.microsoft.com/office/powerpoint/2010/main" val="3978638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696913"/>
            <a:ext cx="4648200" cy="3486150"/>
          </a:xfrm>
        </p:spPr>
      </p:sp>
      <p:sp>
        <p:nvSpPr>
          <p:cNvPr id="3" name="Notes Placeholder 2"/>
          <p:cNvSpPr>
            <a:spLocks noGrp="1"/>
          </p:cNvSpPr>
          <p:nvPr>
            <p:ph type="body" idx="1"/>
          </p:nvPr>
        </p:nvSpPr>
        <p:spPr/>
        <p:txBody>
          <a:bodyPr/>
          <a:lstStyle/>
          <a:p>
            <a:pPr algn="just"/>
            <a:r>
              <a:rPr lang="en-US" dirty="0"/>
              <a:t>Read Slide.</a:t>
            </a:r>
          </a:p>
          <a:p>
            <a:pPr algn="just"/>
            <a:endParaRPr lang="en-US" dirty="0"/>
          </a:p>
          <a:p>
            <a:pPr algn="just"/>
            <a:r>
              <a:rPr lang="en-US" sz="1200" b="0" dirty="0">
                <a:solidFill>
                  <a:srgbClr val="000714"/>
                </a:solidFill>
              </a:rPr>
              <a:t>FMLA Leave Entitlement</a:t>
            </a:r>
            <a:endParaRPr lang="en-US" b="0" dirty="0"/>
          </a:p>
          <a:p>
            <a:pPr algn="just"/>
            <a:endParaRPr lang="en-US" dirty="0">
              <a:solidFill>
                <a:srgbClr val="000308"/>
              </a:solidFill>
            </a:endParaRPr>
          </a:p>
          <a:p>
            <a:pPr algn="just"/>
            <a:r>
              <a:rPr lang="en-US" dirty="0">
                <a:solidFill>
                  <a:srgbClr val="000308"/>
                </a:solidFill>
              </a:rPr>
              <a:t>FMLA provides</a:t>
            </a:r>
            <a:r>
              <a:rPr lang="en-US" baseline="0" dirty="0">
                <a:solidFill>
                  <a:srgbClr val="000308"/>
                </a:solidFill>
              </a:rPr>
              <a:t> </a:t>
            </a:r>
            <a:r>
              <a:rPr lang="en-US" dirty="0">
                <a:solidFill>
                  <a:srgbClr val="000308"/>
                </a:solidFill>
              </a:rPr>
              <a:t>up to 12 workweeks of job-protected leave to eligible employees for the following reasons:</a:t>
            </a:r>
          </a:p>
          <a:p>
            <a:pPr algn="just"/>
            <a:endParaRPr lang="en-US" dirty="0">
              <a:solidFill>
                <a:srgbClr val="000308"/>
              </a:solidFill>
            </a:endParaRPr>
          </a:p>
          <a:p>
            <a:pPr marL="171450" indent="-171450" algn="just">
              <a:spcBef>
                <a:spcPts val="0"/>
              </a:spcBef>
              <a:buFont typeface="Arial" panose="020B0604020202020204" pitchFamily="34" charset="0"/>
              <a:buChar char="•"/>
            </a:pPr>
            <a:r>
              <a:rPr lang="en-US" dirty="0">
                <a:solidFill>
                  <a:srgbClr val="000308"/>
                </a:solidFill>
              </a:rPr>
              <a:t>Birth of an employee’s child</a:t>
            </a:r>
          </a:p>
          <a:p>
            <a:pPr marL="171450" indent="-171450" algn="just">
              <a:buFont typeface="Arial" panose="020B0604020202020204" pitchFamily="34" charset="0"/>
              <a:buChar char="•"/>
            </a:pPr>
            <a:endParaRPr lang="en-US" dirty="0">
              <a:solidFill>
                <a:srgbClr val="000308"/>
              </a:solidFill>
            </a:endParaRPr>
          </a:p>
          <a:p>
            <a:pPr marL="171450" indent="-171450" algn="just">
              <a:spcBef>
                <a:spcPts val="0"/>
              </a:spcBef>
              <a:buFont typeface="Arial" panose="020B0604020202020204" pitchFamily="34" charset="0"/>
              <a:buChar char="•"/>
            </a:pPr>
            <a:r>
              <a:rPr lang="en-US" dirty="0">
                <a:solidFill>
                  <a:srgbClr val="000308"/>
                </a:solidFill>
              </a:rPr>
              <a:t>Placement of a child with an employee for adoption or foster care</a:t>
            </a:r>
          </a:p>
          <a:p>
            <a:pPr marL="171450" indent="-171450" algn="just">
              <a:buFont typeface="Arial" panose="020B0604020202020204" pitchFamily="34" charset="0"/>
              <a:buChar char="•"/>
            </a:pPr>
            <a:endParaRPr lang="en-US" dirty="0">
              <a:solidFill>
                <a:srgbClr val="000308"/>
              </a:solidFill>
            </a:endParaRPr>
          </a:p>
          <a:p>
            <a:pPr marL="171450" indent="-171450" algn="just">
              <a:spcBef>
                <a:spcPts val="0"/>
              </a:spcBef>
              <a:buFont typeface="Arial" panose="020B0604020202020204" pitchFamily="34" charset="0"/>
              <a:buChar char="•"/>
            </a:pPr>
            <a:r>
              <a:rPr lang="en-US" dirty="0">
                <a:solidFill>
                  <a:srgbClr val="000308"/>
                </a:solidFill>
              </a:rPr>
              <a:t>For an employee’s own serious health condition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5</a:t>
            </a:fld>
            <a:endParaRPr lang="en-US"/>
          </a:p>
        </p:txBody>
      </p:sp>
    </p:spTree>
    <p:extLst>
      <p:ext uri="{BB962C8B-B14F-4D97-AF65-F5344CB8AC3E}">
        <p14:creationId xmlns:p14="http://schemas.microsoft.com/office/powerpoint/2010/main" val="2898463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696913"/>
            <a:ext cx="4648200" cy="3486150"/>
          </a:xfrm>
        </p:spPr>
      </p:sp>
      <p:sp>
        <p:nvSpPr>
          <p:cNvPr id="3" name="Notes Placeholder 2"/>
          <p:cNvSpPr>
            <a:spLocks noGrp="1"/>
          </p:cNvSpPr>
          <p:nvPr>
            <p:ph type="body" idx="1"/>
          </p:nvPr>
        </p:nvSpPr>
        <p:spPr/>
        <p:txBody>
          <a:bodyPr/>
          <a:lstStyle/>
          <a:p>
            <a:pPr algn="just"/>
            <a:r>
              <a:rPr lang="en-US" dirty="0"/>
              <a:t>Read Slide.</a:t>
            </a:r>
          </a:p>
          <a:p>
            <a:pPr algn="just"/>
            <a:endParaRPr lang="en-US" dirty="0"/>
          </a:p>
          <a:p>
            <a:pPr algn="just"/>
            <a:r>
              <a:rPr lang="en-US" sz="1200" b="0" dirty="0">
                <a:solidFill>
                  <a:srgbClr val="000714"/>
                </a:solidFill>
              </a:rPr>
              <a:t>FMLA Leave Entitlement</a:t>
            </a:r>
            <a:endParaRPr lang="en-US" b="0" dirty="0"/>
          </a:p>
          <a:p>
            <a:pPr algn="just"/>
            <a:endParaRPr lang="en-US" dirty="0">
              <a:solidFill>
                <a:srgbClr val="000308"/>
              </a:solidFill>
            </a:endParaRPr>
          </a:p>
          <a:p>
            <a:pPr algn="just"/>
            <a:r>
              <a:rPr lang="en-US" dirty="0">
                <a:solidFill>
                  <a:srgbClr val="000308"/>
                </a:solidFill>
              </a:rPr>
              <a:t>FMLA provides</a:t>
            </a:r>
            <a:r>
              <a:rPr lang="en-US" baseline="0" dirty="0">
                <a:solidFill>
                  <a:srgbClr val="000308"/>
                </a:solidFill>
              </a:rPr>
              <a:t> </a:t>
            </a:r>
            <a:r>
              <a:rPr lang="en-US" dirty="0">
                <a:solidFill>
                  <a:srgbClr val="000308"/>
                </a:solidFill>
              </a:rPr>
              <a:t>up to 12 workweeks of job-protected leave to eligible employees for the following reasons:</a:t>
            </a:r>
          </a:p>
          <a:p>
            <a:pPr algn="just"/>
            <a:endParaRPr lang="en-US" dirty="0">
              <a:solidFill>
                <a:srgbClr val="000308"/>
              </a:solidFill>
            </a:endParaRPr>
          </a:p>
          <a:p>
            <a:pPr marL="171450" indent="-171450" algn="just">
              <a:spcBef>
                <a:spcPts val="0"/>
              </a:spcBef>
              <a:buFont typeface="Arial" panose="020B0604020202020204" pitchFamily="34" charset="0"/>
              <a:buChar char="•"/>
            </a:pPr>
            <a:r>
              <a:rPr lang="en-US" dirty="0">
                <a:solidFill>
                  <a:srgbClr val="000308"/>
                </a:solidFill>
              </a:rPr>
              <a:t>Birth of an employee’s child</a:t>
            </a:r>
          </a:p>
          <a:p>
            <a:pPr marL="171450" indent="-171450" algn="just">
              <a:buFont typeface="Arial" panose="020B0604020202020204" pitchFamily="34" charset="0"/>
              <a:buChar char="•"/>
            </a:pPr>
            <a:endParaRPr lang="en-US" dirty="0">
              <a:solidFill>
                <a:srgbClr val="000308"/>
              </a:solidFill>
            </a:endParaRPr>
          </a:p>
          <a:p>
            <a:pPr marL="171450" indent="-171450" algn="just">
              <a:spcBef>
                <a:spcPts val="0"/>
              </a:spcBef>
              <a:buFont typeface="Arial" panose="020B0604020202020204" pitchFamily="34" charset="0"/>
              <a:buChar char="•"/>
            </a:pPr>
            <a:r>
              <a:rPr lang="en-US" dirty="0">
                <a:solidFill>
                  <a:srgbClr val="000308"/>
                </a:solidFill>
              </a:rPr>
              <a:t>Placement of a child with an employee for adoption or foster care</a:t>
            </a:r>
          </a:p>
          <a:p>
            <a:pPr marL="171450" indent="-171450" algn="just">
              <a:buFont typeface="Arial" panose="020B0604020202020204" pitchFamily="34" charset="0"/>
              <a:buChar char="•"/>
            </a:pPr>
            <a:endParaRPr lang="en-US" dirty="0">
              <a:solidFill>
                <a:srgbClr val="000308"/>
              </a:solidFill>
            </a:endParaRPr>
          </a:p>
          <a:p>
            <a:pPr marL="171450" indent="-171450" algn="just">
              <a:spcBef>
                <a:spcPts val="0"/>
              </a:spcBef>
              <a:buFont typeface="Arial" panose="020B0604020202020204" pitchFamily="34" charset="0"/>
              <a:buChar char="•"/>
            </a:pPr>
            <a:r>
              <a:rPr lang="en-US" dirty="0">
                <a:solidFill>
                  <a:srgbClr val="000308"/>
                </a:solidFill>
              </a:rPr>
              <a:t>For an employee’s own serious health condition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6</a:t>
            </a:fld>
            <a:endParaRPr lang="en-US"/>
          </a:p>
        </p:txBody>
      </p:sp>
    </p:spTree>
    <p:extLst>
      <p:ext uri="{BB962C8B-B14F-4D97-AF65-F5344CB8AC3E}">
        <p14:creationId xmlns:p14="http://schemas.microsoft.com/office/powerpoint/2010/main" val="380268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sz="1200" b="0" dirty="0">
                <a:solidFill>
                  <a:srgbClr val="000000"/>
                </a:solidFill>
              </a:rPr>
              <a:t>FMLA and CFRA Eligibility</a:t>
            </a:r>
            <a:endParaRPr lang="en-US" b="0" dirty="0"/>
          </a:p>
          <a:p>
            <a:pPr marL="171450" indent="-171450">
              <a:buFont typeface="Arial" panose="020B0604020202020204" pitchFamily="34" charset="0"/>
              <a:buChar char="•"/>
            </a:pPr>
            <a:endParaRPr lang="en-US" dirty="0"/>
          </a:p>
          <a:p>
            <a:pPr marL="171450" indent="-171450" algn="just">
              <a:spcBef>
                <a:spcPts val="0"/>
              </a:spcBef>
              <a:buFont typeface="Arial" panose="020B0604020202020204" pitchFamily="34" charset="0"/>
              <a:buChar char="•"/>
            </a:pPr>
            <a:r>
              <a:rPr lang="en-US" dirty="0">
                <a:solidFill>
                  <a:srgbClr val="000714"/>
                </a:solidFill>
              </a:rPr>
              <a:t>Employment with the District for a combined total of at least 12 months at any time.  This includes full or part-time, temporary, probationary, or seasonal employment.</a:t>
            </a:r>
          </a:p>
          <a:p>
            <a:pPr marL="171450" indent="-171450">
              <a:buFont typeface="Arial" panose="020B0604020202020204" pitchFamily="34" charset="0"/>
              <a:buChar char="•"/>
            </a:pPr>
            <a:endParaRPr lang="en-US" dirty="0">
              <a:solidFill>
                <a:srgbClr val="000714"/>
              </a:solidFill>
            </a:endParaRPr>
          </a:p>
          <a:p>
            <a:pPr marL="171450" indent="-171450" algn="just">
              <a:spcBef>
                <a:spcPts val="0"/>
              </a:spcBef>
              <a:buFont typeface="Arial" panose="020B0604020202020204" pitchFamily="34" charset="0"/>
              <a:buChar char="•"/>
            </a:pPr>
            <a:r>
              <a:rPr lang="en-US" dirty="0">
                <a:solidFill>
                  <a:srgbClr val="000714"/>
                </a:solidFill>
              </a:rPr>
              <a:t>Worked at least 130 days during the year or 12 month period immediately preceding the start of the FMLA or CFRA absence or leave.</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7</a:t>
            </a:fld>
            <a:endParaRPr lang="en-US"/>
          </a:p>
        </p:txBody>
      </p:sp>
    </p:spTree>
    <p:extLst>
      <p:ext uri="{BB962C8B-B14F-4D97-AF65-F5344CB8AC3E}">
        <p14:creationId xmlns:p14="http://schemas.microsoft.com/office/powerpoint/2010/main" val="2575894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Acknowledgement of Receipt (on the left side) is completed by e</a:t>
            </a:r>
            <a:r>
              <a:rPr lang="en-US" sz="1200" dirty="0"/>
              <a:t>mployees when the manager gives the employee the Employee Eligibility &amp; Entitlement and Rights &amp; Responsibilities Notice (on the right side) and the Health Care Provider Certification</a:t>
            </a:r>
            <a:r>
              <a:rPr lang="en-US" sz="1200" baseline="0" dirty="0"/>
              <a:t> Form.  The forms can be found on the Food Services Division website, under Human Resources.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6375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The Health Care Provider Certification Form is completed by employees and their health care provider to protect qualified absences from disciplinary action.  This form is not used to report an absence.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2925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13234515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22294261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36751541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4"/>
            <a:ext cx="9144000" cy="1064029"/>
          </a:xfrm>
          <a:prstGeom prst="rect">
            <a:avLst/>
          </a:prstGeom>
        </p:spPr>
      </p:pic>
    </p:spTree>
    <p:extLst>
      <p:ext uri="{BB962C8B-B14F-4D97-AF65-F5344CB8AC3E}">
        <p14:creationId xmlns:p14="http://schemas.microsoft.com/office/powerpoint/2010/main" val="29952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4"/>
            <a:ext cx="9144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4"/>
            <a:ext cx="9144000" cy="1064029"/>
          </a:xfrm>
          <a:prstGeom prst="rect">
            <a:avLst/>
          </a:prstGeom>
        </p:spPr>
      </p:pic>
    </p:spTree>
    <p:extLst>
      <p:ext uri="{BB962C8B-B14F-4D97-AF65-F5344CB8AC3E}">
        <p14:creationId xmlns:p14="http://schemas.microsoft.com/office/powerpoint/2010/main" val="2925089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17588" y="4406902"/>
            <a:ext cx="5977126"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pPr/>
              <a:t>‹#›</a:t>
            </a:fld>
            <a:endParaRPr lang="en-US"/>
          </a:p>
        </p:txBody>
      </p:sp>
    </p:spTree>
    <p:extLst>
      <p:ext uri="{BB962C8B-B14F-4D97-AF65-F5344CB8AC3E}">
        <p14:creationId xmlns:p14="http://schemas.microsoft.com/office/powerpoint/2010/main" val="9142983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23906987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pPr/>
              <a:t>9/17/2024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21824534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pPr/>
              <a:t>9/17/2024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11149216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pPr/>
              <a:t>9/17/2024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pPr/>
              <a:t>‹#›</a:t>
            </a:fld>
            <a:endParaRPr lang="en-US"/>
          </a:p>
        </p:txBody>
      </p:sp>
      <p:pic>
        <p:nvPicPr>
          <p:cNvPr id="5" name="Picture 4"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4"/>
            <a:ext cx="9144000" cy="1064029"/>
          </a:xfrm>
          <a:prstGeom prst="rect">
            <a:avLst/>
          </a:prstGeom>
        </p:spPr>
      </p:pic>
    </p:spTree>
    <p:extLst>
      <p:ext uri="{BB962C8B-B14F-4D97-AF65-F5344CB8AC3E}">
        <p14:creationId xmlns:p14="http://schemas.microsoft.com/office/powerpoint/2010/main" val="27588479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4"/>
            <a:ext cx="9144000" cy="1064029"/>
          </a:xfrm>
          <a:prstGeom prst="rect">
            <a:avLst/>
          </a:prstGeom>
        </p:spPr>
      </p:pic>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4"/>
            <a:ext cx="9144000" cy="1064029"/>
          </a:xfrm>
          <a:prstGeom prst="rect">
            <a:avLst/>
          </a:prstGeom>
        </p:spPr>
      </p:pic>
    </p:spTree>
    <p:extLst>
      <p:ext uri="{BB962C8B-B14F-4D97-AF65-F5344CB8AC3E}">
        <p14:creationId xmlns:p14="http://schemas.microsoft.com/office/powerpoint/2010/main" val="317140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39534915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4"/>
            <a:ext cx="9144000" cy="1064029"/>
          </a:xfrm>
          <a:prstGeom prst="rect">
            <a:avLst/>
          </a:prstGeom>
        </p:spPr>
      </p:pic>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4"/>
            <a:ext cx="9144000" cy="1064029"/>
          </a:xfrm>
          <a:prstGeom prst="rect">
            <a:avLst/>
          </a:prstGeom>
        </p:spPr>
      </p:pic>
    </p:spTree>
    <p:extLst>
      <p:ext uri="{BB962C8B-B14F-4D97-AF65-F5344CB8AC3E}">
        <p14:creationId xmlns:p14="http://schemas.microsoft.com/office/powerpoint/2010/main" val="42069022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4"/>
            <a:ext cx="9144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4"/>
            <a:ext cx="9144000" cy="1064029"/>
          </a:xfrm>
          <a:prstGeom prst="rect">
            <a:avLst/>
          </a:prstGeom>
        </p:spPr>
      </p:pic>
    </p:spTree>
    <p:extLst>
      <p:ext uri="{BB962C8B-B14F-4D97-AF65-F5344CB8AC3E}">
        <p14:creationId xmlns:p14="http://schemas.microsoft.com/office/powerpoint/2010/main" val="685674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4"/>
            <a:ext cx="9144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4"/>
            <a:ext cx="9144000" cy="1064029"/>
          </a:xfrm>
          <a:prstGeom prst="rect">
            <a:avLst/>
          </a:prstGeom>
        </p:spPr>
      </p:pic>
    </p:spTree>
    <p:extLst>
      <p:ext uri="{BB962C8B-B14F-4D97-AF65-F5344CB8AC3E}">
        <p14:creationId xmlns:p14="http://schemas.microsoft.com/office/powerpoint/2010/main" val="1230324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pPr/>
              <a:t>9/17/2024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5C4280-C049-3F4D-9821-9F213D5518C1}" type="slidenum">
              <a:rPr lang="en-US" smtClean="0"/>
              <a:pPr/>
              <a:t>‹#›</a:t>
            </a:fld>
            <a:endParaRPr lang="en-US"/>
          </a:p>
        </p:txBody>
      </p:sp>
    </p:spTree>
    <p:extLst>
      <p:ext uri="{BB962C8B-B14F-4D97-AF65-F5344CB8AC3E}">
        <p14:creationId xmlns:p14="http://schemas.microsoft.com/office/powerpoint/2010/main" val="31179864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17582076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pPr/>
              <a:t>9/17/2024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24930630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pPr/>
              <a:t>9/17/2024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14370182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pPr/>
              <a:t>9/17/2024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22195291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6257842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33135638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pPr/>
              <a:t>9/17/2024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64"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32762D3-DF72-D540-898C-C4A40E3E62D9}" type="datetimeFigureOut">
              <a:rPr lang="en-US" smtClean="0"/>
              <a:pPr/>
              <a:t>9/17/2024</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6900114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17/06/relationships/model3d" Target="../media/model3d1.glb"/><Relationship Id="rId3" Type="http://schemas.openxmlformats.org/officeDocument/2006/relationships/slideLayout" Target="../slideLayouts/slideLayout2.xml"/><Relationship Id="rId7" Type="http://schemas.openxmlformats.org/officeDocument/2006/relationships/image" Target="../media/image7.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6.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8.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6.wdp"/><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440.png"/><Relationship Id="rId13" Type="http://schemas.openxmlformats.org/officeDocument/2006/relationships/customXml" Target="../ink/ink4.xml"/><Relationship Id="rId18" Type="http://schemas.openxmlformats.org/officeDocument/2006/relationships/image" Target="../media/image49.png"/><Relationship Id="rId26" Type="http://schemas.openxmlformats.org/officeDocument/2006/relationships/image" Target="../media/image53.png"/><Relationship Id="rId3" Type="http://schemas.openxmlformats.org/officeDocument/2006/relationships/image" Target="../media/image43.png"/><Relationship Id="rId21" Type="http://schemas.openxmlformats.org/officeDocument/2006/relationships/customXml" Target="../ink/ink8.xml"/><Relationship Id="rId7" Type="http://schemas.openxmlformats.org/officeDocument/2006/relationships/customXml" Target="../ink/ink1.xml"/><Relationship Id="rId12" Type="http://schemas.openxmlformats.org/officeDocument/2006/relationships/image" Target="../media/image46.png"/><Relationship Id="rId17" Type="http://schemas.openxmlformats.org/officeDocument/2006/relationships/customXml" Target="../ink/ink6.xml"/><Relationship Id="rId25" Type="http://schemas.openxmlformats.org/officeDocument/2006/relationships/customXml" Target="../ink/ink10.xml"/><Relationship Id="rId2" Type="http://schemas.openxmlformats.org/officeDocument/2006/relationships/notesSlide" Target="../notesSlides/notesSlide27.xml"/><Relationship Id="rId16" Type="http://schemas.openxmlformats.org/officeDocument/2006/relationships/image" Target="../media/image48.png"/><Relationship Id="rId20" Type="http://schemas.openxmlformats.org/officeDocument/2006/relationships/image" Target="../media/image50.png"/><Relationship Id="rId29" Type="http://schemas.openxmlformats.org/officeDocument/2006/relationships/customXml" Target="../ink/ink12.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customXml" Target="../ink/ink3.xml"/><Relationship Id="rId24" Type="http://schemas.openxmlformats.org/officeDocument/2006/relationships/image" Target="../media/image52.png"/><Relationship Id="rId32" Type="http://schemas.microsoft.com/office/2007/relationships/hdphoto" Target="../media/hdphoto8.wdp"/><Relationship Id="rId5" Type="http://schemas.openxmlformats.org/officeDocument/2006/relationships/image" Target="../media/image44.png"/><Relationship Id="rId15" Type="http://schemas.openxmlformats.org/officeDocument/2006/relationships/customXml" Target="../ink/ink5.xml"/><Relationship Id="rId23" Type="http://schemas.openxmlformats.org/officeDocument/2006/relationships/customXml" Target="../ink/ink9.xml"/><Relationship Id="rId28" Type="http://schemas.openxmlformats.org/officeDocument/2006/relationships/image" Target="../media/image54.png"/><Relationship Id="rId10" Type="http://schemas.openxmlformats.org/officeDocument/2006/relationships/image" Target="../media/image450.png"/><Relationship Id="rId19" Type="http://schemas.openxmlformats.org/officeDocument/2006/relationships/customXml" Target="../ink/ink7.xml"/><Relationship Id="rId31" Type="http://schemas.openxmlformats.org/officeDocument/2006/relationships/image" Target="../media/image56.png"/><Relationship Id="rId4" Type="http://schemas.openxmlformats.org/officeDocument/2006/relationships/image" Target="../media/image6.png"/><Relationship Id="rId9" Type="http://schemas.openxmlformats.org/officeDocument/2006/relationships/customXml" Target="../ink/ink2.xml"/><Relationship Id="rId14" Type="http://schemas.openxmlformats.org/officeDocument/2006/relationships/image" Target="../media/image47.png"/><Relationship Id="rId22" Type="http://schemas.openxmlformats.org/officeDocument/2006/relationships/image" Target="../media/image51.png"/><Relationship Id="rId27" Type="http://schemas.openxmlformats.org/officeDocument/2006/relationships/customXml" Target="../ink/ink11.xml"/><Relationship Id="rId30"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450.png"/><Relationship Id="rId13" Type="http://schemas.openxmlformats.org/officeDocument/2006/relationships/customXml" Target="../ink/ink17.xml"/><Relationship Id="rId18" Type="http://schemas.openxmlformats.org/officeDocument/2006/relationships/image" Target="../media/image62.png"/><Relationship Id="rId26" Type="http://schemas.openxmlformats.org/officeDocument/2006/relationships/image" Target="../media/image66.png"/><Relationship Id="rId3" Type="http://schemas.openxmlformats.org/officeDocument/2006/relationships/image" Target="../media/image57.png"/><Relationship Id="rId21" Type="http://schemas.openxmlformats.org/officeDocument/2006/relationships/customXml" Target="../ink/ink21.xml"/><Relationship Id="rId7" Type="http://schemas.openxmlformats.org/officeDocument/2006/relationships/customXml" Target="../ink/ink14.xml"/><Relationship Id="rId12" Type="http://schemas.openxmlformats.org/officeDocument/2006/relationships/image" Target="../media/image59.png"/><Relationship Id="rId17" Type="http://schemas.openxmlformats.org/officeDocument/2006/relationships/customXml" Target="../ink/ink19.xml"/><Relationship Id="rId25" Type="http://schemas.openxmlformats.org/officeDocument/2006/relationships/customXml" Target="../ink/ink23.xml"/><Relationship Id="rId2" Type="http://schemas.openxmlformats.org/officeDocument/2006/relationships/notesSlide" Target="../notesSlides/notesSlide28.xml"/><Relationship Id="rId16" Type="http://schemas.openxmlformats.org/officeDocument/2006/relationships/image" Target="../media/image61.png"/><Relationship Id="rId20" Type="http://schemas.openxmlformats.org/officeDocument/2006/relationships/image" Target="../media/image63.png"/><Relationship Id="rId29"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570.png"/><Relationship Id="rId11" Type="http://schemas.openxmlformats.org/officeDocument/2006/relationships/customXml" Target="../ink/ink16.xml"/><Relationship Id="rId24" Type="http://schemas.openxmlformats.org/officeDocument/2006/relationships/image" Target="../media/image65.png"/><Relationship Id="rId5" Type="http://schemas.openxmlformats.org/officeDocument/2006/relationships/customXml" Target="../ink/ink13.xml"/><Relationship Id="rId15" Type="http://schemas.openxmlformats.org/officeDocument/2006/relationships/customXml" Target="../ink/ink18.xml"/><Relationship Id="rId23" Type="http://schemas.openxmlformats.org/officeDocument/2006/relationships/customXml" Target="../ink/ink22.xml"/><Relationship Id="rId28" Type="http://schemas.openxmlformats.org/officeDocument/2006/relationships/image" Target="../media/image67.png"/><Relationship Id="rId10" Type="http://schemas.openxmlformats.org/officeDocument/2006/relationships/image" Target="../media/image58.png"/><Relationship Id="rId19" Type="http://schemas.openxmlformats.org/officeDocument/2006/relationships/customXml" Target="../ink/ink20.xml"/><Relationship Id="rId4" Type="http://schemas.openxmlformats.org/officeDocument/2006/relationships/image" Target="../media/image6.png"/><Relationship Id="rId9" Type="http://schemas.openxmlformats.org/officeDocument/2006/relationships/customXml" Target="../ink/ink15.xml"/><Relationship Id="rId14" Type="http://schemas.openxmlformats.org/officeDocument/2006/relationships/image" Target="../media/image60.png"/><Relationship Id="rId22" Type="http://schemas.openxmlformats.org/officeDocument/2006/relationships/image" Target="../media/image64.png"/><Relationship Id="rId27" Type="http://schemas.openxmlformats.org/officeDocument/2006/relationships/customXml" Target="../ink/ink24.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slideLayout" Target="../slideLayouts/slideLayout2.xml"/><Relationship Id="rId7" Type="http://schemas.openxmlformats.org/officeDocument/2006/relationships/image" Target="../media/image8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notesSlide" Target="../notesSlides/notesSlide37.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2.png"/><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5.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0.pn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notesSlide" Target="../notesSlides/notesSlide6.xml"/><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Triangle 12">
            <a:extLst>
              <a:ext uri="{FF2B5EF4-FFF2-40B4-BE49-F238E27FC236}">
                <a16:creationId xmlns:a16="http://schemas.microsoft.com/office/drawing/2014/main" id="{1EF29415-5CFF-7052-708A-CF50071B1BE3}"/>
              </a:ext>
            </a:extLst>
          </p:cNvPr>
          <p:cNvSpPr/>
          <p:nvPr/>
        </p:nvSpPr>
        <p:spPr>
          <a:xfrm>
            <a:off x="0" y="0"/>
            <a:ext cx="9149842" cy="6853343"/>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7936444" y="6574634"/>
            <a:ext cx="982130" cy="276999"/>
          </a:xfrm>
          <a:prstGeom prst="rect">
            <a:avLst/>
          </a:prstGeom>
          <a:noFill/>
        </p:spPr>
        <p:txBody>
          <a:bodyPr wrap="square" rtlCol="0">
            <a:spAutoFit/>
          </a:bodyPr>
          <a:lstStyle/>
          <a:p>
            <a:r>
              <a:rPr lang="en-US" sz="1200" dirty="0">
                <a:solidFill>
                  <a:srgbClr val="000714"/>
                </a:solidFill>
              </a:rPr>
              <a:t>09.13.2024</a:t>
            </a:r>
          </a:p>
        </p:txBody>
      </p:sp>
      <p:sp>
        <p:nvSpPr>
          <p:cNvPr id="6" name="Freeform 16">
            <a:extLst>
              <a:ext uri="{FF2B5EF4-FFF2-40B4-BE49-F238E27FC236}">
                <a16:creationId xmlns:a16="http://schemas.microsoft.com/office/drawing/2014/main" id="{416E2EAA-1FB0-BE07-AD39-6307DABAE929}"/>
              </a:ext>
            </a:extLst>
          </p:cNvPr>
          <p:cNvSpPr/>
          <p:nvPr/>
        </p:nvSpPr>
        <p:spPr>
          <a:xfrm>
            <a:off x="36800" y="4410098"/>
            <a:ext cx="3571451" cy="823171"/>
          </a:xfrm>
          <a:custGeom>
            <a:avLst/>
            <a:gdLst/>
            <a:ahLst/>
            <a:cxnLst/>
            <a:rect l="l" t="t" r="r" b="b"/>
            <a:pathLst>
              <a:path w="8779632" h="1733977">
                <a:moveTo>
                  <a:pt x="0" y="0"/>
                </a:moveTo>
                <a:lnTo>
                  <a:pt x="8779632" y="0"/>
                </a:lnTo>
                <a:lnTo>
                  <a:pt x="8779632" y="1733977"/>
                </a:lnTo>
                <a:lnTo>
                  <a:pt x="0" y="1733977"/>
                </a:lnTo>
                <a:lnTo>
                  <a:pt x="0" y="0"/>
                </a:lnTo>
                <a:close/>
              </a:path>
            </a:pathLst>
          </a:custGeom>
          <a:blipFill>
            <a:blip r:embed="rId3"/>
            <a:stretch>
              <a:fillRect/>
            </a:stretch>
          </a:blipFill>
        </p:spPr>
        <p:txBody>
          <a:bodyPr/>
          <a:lstStyle/>
          <a:p>
            <a:pPr marL="0" marR="0" lvl="0" indent="0" defTabSz="570586" eaLnBrk="1" fontAlgn="auto" latinLnBrk="0" hangingPunct="1">
              <a:lnSpc>
                <a:spcPct val="100000"/>
              </a:lnSpc>
              <a:spcBef>
                <a:spcPts val="0"/>
              </a:spcBef>
              <a:spcAft>
                <a:spcPts val="0"/>
              </a:spcAft>
              <a:buClrTx/>
              <a:buSzTx/>
              <a:buFontTx/>
              <a:buNone/>
              <a:tabLst/>
              <a:defRPr/>
            </a:pPr>
            <a:endParaRPr kumimoji="0" lang="en-US" sz="1123" b="0" i="0" u="none" strike="noStrike" kern="0" cap="none" spc="0" normalizeH="0" baseline="0" noProof="0" dirty="0">
              <a:ln>
                <a:noFill/>
              </a:ln>
              <a:solidFill>
                <a:prstClr val="black"/>
              </a:solidFill>
              <a:effectLst/>
              <a:uLnTx/>
              <a:uFillTx/>
            </a:endParaRPr>
          </a:p>
        </p:txBody>
      </p:sp>
      <p:pic>
        <p:nvPicPr>
          <p:cNvPr id="5" name="Picture 4">
            <a:extLst>
              <a:ext uri="{FF2B5EF4-FFF2-40B4-BE49-F238E27FC236}">
                <a16:creationId xmlns:a16="http://schemas.microsoft.com/office/drawing/2014/main" id="{862D4774-D45D-E917-5ECC-A55A1DD5EC7E}"/>
              </a:ext>
            </a:extLst>
          </p:cNvPr>
          <p:cNvPicPr>
            <a:picLocks noChangeAspect="1"/>
          </p:cNvPicPr>
          <p:nvPr/>
        </p:nvPicPr>
        <p:blipFill>
          <a:blip r:embed="rId4"/>
          <a:stretch>
            <a:fillRect/>
          </a:stretch>
        </p:blipFill>
        <p:spPr>
          <a:xfrm>
            <a:off x="220352" y="2546906"/>
            <a:ext cx="3192704" cy="1785525"/>
          </a:xfrm>
          <a:prstGeom prst="rect">
            <a:avLst/>
          </a:prstGeom>
        </p:spPr>
      </p:pic>
      <p:pic>
        <p:nvPicPr>
          <p:cNvPr id="8" name="Picture 7" descr="A blue and orange letters on a black background&#10;&#10;Description automatically generated">
            <a:extLst>
              <a:ext uri="{FF2B5EF4-FFF2-40B4-BE49-F238E27FC236}">
                <a16:creationId xmlns:a16="http://schemas.microsoft.com/office/drawing/2014/main" id="{476FDBF4-EB0B-CE1A-607E-964E555473E3}"/>
              </a:ext>
            </a:extLst>
          </p:cNvPr>
          <p:cNvPicPr>
            <a:picLocks noChangeAspect="1"/>
          </p:cNvPicPr>
          <p:nvPr/>
        </p:nvPicPr>
        <p:blipFill>
          <a:blip r:embed="rId5"/>
          <a:stretch>
            <a:fillRect/>
          </a:stretch>
        </p:blipFill>
        <p:spPr>
          <a:xfrm>
            <a:off x="5193550" y="3121046"/>
            <a:ext cx="3649372" cy="628271"/>
          </a:xfrm>
          <a:prstGeom prst="rect">
            <a:avLst/>
          </a:prstGeom>
        </p:spPr>
      </p:pic>
      <p:sp>
        <p:nvSpPr>
          <p:cNvPr id="11" name="TextBox 10">
            <a:extLst>
              <a:ext uri="{FF2B5EF4-FFF2-40B4-BE49-F238E27FC236}">
                <a16:creationId xmlns:a16="http://schemas.microsoft.com/office/drawing/2014/main" id="{59418E95-BAAB-A885-33B4-BD2EDA156672}"/>
              </a:ext>
            </a:extLst>
          </p:cNvPr>
          <p:cNvSpPr txBox="1"/>
          <p:nvPr/>
        </p:nvSpPr>
        <p:spPr>
          <a:xfrm>
            <a:off x="3042849" y="6367"/>
            <a:ext cx="6106993" cy="1569660"/>
          </a:xfrm>
          <a:prstGeom prst="rect">
            <a:avLst/>
          </a:prstGeom>
          <a:noFill/>
        </p:spPr>
        <p:txBody>
          <a:bodyPr wrap="none" rtlCol="0">
            <a:spAutoFit/>
          </a:bodyPr>
          <a:lstStyle/>
          <a:p>
            <a:r>
              <a:rPr lang="en-US" sz="4800" b="1" dirty="0">
                <a:latin typeface="Arial Black" panose="020B0A04020102020204" pitchFamily="34" charset="0"/>
              </a:rPr>
              <a:t>Family &amp; Medical</a:t>
            </a:r>
          </a:p>
          <a:p>
            <a:r>
              <a:rPr lang="en-US" sz="4800" b="1" dirty="0">
                <a:latin typeface="Arial Black" panose="020B0A04020102020204" pitchFamily="34" charset="0"/>
              </a:rPr>
              <a:t>Leave Act (FMLA)</a:t>
            </a:r>
          </a:p>
        </p:txBody>
      </p:sp>
      <p:sp>
        <p:nvSpPr>
          <p:cNvPr id="12" name="TextBox 11">
            <a:extLst>
              <a:ext uri="{FF2B5EF4-FFF2-40B4-BE49-F238E27FC236}">
                <a16:creationId xmlns:a16="http://schemas.microsoft.com/office/drawing/2014/main" id="{01C6B2F2-7483-963B-719D-DBC9F4FCA709}"/>
              </a:ext>
            </a:extLst>
          </p:cNvPr>
          <p:cNvSpPr txBox="1"/>
          <p:nvPr/>
        </p:nvSpPr>
        <p:spPr>
          <a:xfrm>
            <a:off x="5473" y="5273050"/>
            <a:ext cx="6237605" cy="1569660"/>
          </a:xfrm>
          <a:prstGeom prst="rect">
            <a:avLst/>
          </a:prstGeom>
          <a:noFill/>
        </p:spPr>
        <p:txBody>
          <a:bodyPr wrap="none" rtlCol="0">
            <a:spAutoFit/>
          </a:bodyPr>
          <a:lstStyle/>
          <a:p>
            <a:r>
              <a:rPr lang="en-US" sz="4800" b="1" dirty="0">
                <a:solidFill>
                  <a:schemeClr val="bg1"/>
                </a:solidFill>
                <a:latin typeface="Arial Black" panose="020B0A04020102020204" pitchFamily="34" charset="0"/>
              </a:rPr>
              <a:t>California Family</a:t>
            </a:r>
          </a:p>
          <a:p>
            <a:r>
              <a:rPr lang="en-US" sz="4800" b="1" dirty="0">
                <a:solidFill>
                  <a:schemeClr val="bg1"/>
                </a:solidFill>
                <a:latin typeface="Arial Black" panose="020B0A04020102020204" pitchFamily="34" charset="0"/>
              </a:rPr>
              <a:t>Rights Act (CFRA)</a:t>
            </a:r>
          </a:p>
        </p:txBody>
      </p:sp>
    </p:spTree>
    <p:extLst>
      <p:ext uri="{BB962C8B-B14F-4D97-AF65-F5344CB8AC3E}">
        <p14:creationId xmlns:p14="http://schemas.microsoft.com/office/powerpoint/2010/main" val="326388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2106"/>
            <a:ext cx="8229600" cy="1143000"/>
          </a:xfrm>
        </p:spPr>
        <p:txBody>
          <a:bodyPr>
            <a:noAutofit/>
          </a:bodyPr>
          <a:lstStyle/>
          <a:p>
            <a:pPr algn="l"/>
            <a:r>
              <a:rPr lang="en-US" sz="4800" b="1" dirty="0">
                <a:solidFill>
                  <a:srgbClr val="000000"/>
                </a:solidFill>
                <a:latin typeface="Arial Black" panose="020B0A04020102020204" pitchFamily="34" charset="0"/>
              </a:rPr>
              <a:t>Family Medical Leave Act Forms</a:t>
            </a:r>
          </a:p>
        </p:txBody>
      </p:sp>
      <p:pic>
        <p:nvPicPr>
          <p:cNvPr id="4" name="Content Placeholder 3"/>
          <p:cNvPicPr>
            <a:picLocks noGrp="1" noChangeAspect="1"/>
          </p:cNvPicPr>
          <p:nvPr>
            <p:ph idx="1"/>
          </p:nvPr>
        </p:nvPicPr>
        <p:blipFill>
          <a:blip r:embed="rId3"/>
          <a:stretch>
            <a:fillRect/>
          </a:stretch>
        </p:blipFill>
        <p:spPr>
          <a:xfrm>
            <a:off x="457200" y="1695835"/>
            <a:ext cx="2059353" cy="2811780"/>
          </a:xfrm>
          <a:prstGeom prst="rect">
            <a:avLst/>
          </a:prstGeom>
          <a:ln w="28575">
            <a:solidFill>
              <a:srgbClr val="000000"/>
            </a:solidFill>
          </a:ln>
        </p:spPr>
      </p:pic>
      <p:pic>
        <p:nvPicPr>
          <p:cNvPr id="5" name="Picture 4"/>
          <p:cNvPicPr>
            <a:picLocks noChangeAspect="1"/>
          </p:cNvPicPr>
          <p:nvPr/>
        </p:nvPicPr>
        <p:blipFill>
          <a:blip r:embed="rId4"/>
          <a:stretch>
            <a:fillRect/>
          </a:stretch>
        </p:blipFill>
        <p:spPr>
          <a:xfrm>
            <a:off x="4263656" y="1689294"/>
            <a:ext cx="2026396" cy="2811780"/>
          </a:xfrm>
          <a:prstGeom prst="rect">
            <a:avLst/>
          </a:prstGeom>
          <a:ln w="28575">
            <a:solidFill>
              <a:srgbClr val="000000"/>
            </a:solidFill>
          </a:ln>
        </p:spPr>
      </p:pic>
      <p:pic>
        <p:nvPicPr>
          <p:cNvPr id="6" name="Picture 5"/>
          <p:cNvPicPr>
            <a:picLocks noChangeAspect="1"/>
          </p:cNvPicPr>
          <p:nvPr/>
        </p:nvPicPr>
        <p:blipFill>
          <a:blip r:embed="rId5"/>
          <a:stretch>
            <a:fillRect/>
          </a:stretch>
        </p:blipFill>
        <p:spPr>
          <a:xfrm>
            <a:off x="6599370" y="1689294"/>
            <a:ext cx="2087430" cy="2811780"/>
          </a:xfrm>
          <a:prstGeom prst="rect">
            <a:avLst/>
          </a:prstGeom>
          <a:ln w="28575">
            <a:solidFill>
              <a:srgbClr val="000000"/>
            </a:solidFill>
          </a:ln>
        </p:spPr>
      </p:pic>
      <p:sp>
        <p:nvSpPr>
          <p:cNvPr id="7" name="TextBox 6">
            <a:extLst>
              <a:ext uri="{FF2B5EF4-FFF2-40B4-BE49-F238E27FC236}">
                <a16:creationId xmlns:a16="http://schemas.microsoft.com/office/drawing/2014/main" id="{CE9084C0-D724-2822-2962-02CE57DC98AC}"/>
              </a:ext>
            </a:extLst>
          </p:cNvPr>
          <p:cNvSpPr txBox="1"/>
          <p:nvPr/>
        </p:nvSpPr>
        <p:spPr>
          <a:xfrm>
            <a:off x="287080" y="4623712"/>
            <a:ext cx="2562446" cy="646331"/>
          </a:xfrm>
          <a:prstGeom prst="rect">
            <a:avLst/>
          </a:prstGeom>
          <a:noFill/>
        </p:spPr>
        <p:txBody>
          <a:bodyPr wrap="square">
            <a:spAutoFit/>
          </a:bodyPr>
          <a:lstStyle/>
          <a:p>
            <a:pPr defTabSz="342900">
              <a:spcBef>
                <a:spcPct val="20000"/>
              </a:spcBef>
              <a:defRPr/>
            </a:pPr>
            <a:r>
              <a:rPr lang="en-US" b="1" dirty="0">
                <a:solidFill>
                  <a:srgbClr val="000000"/>
                </a:solidFill>
                <a:latin typeface="Poppins" panose="00000500000000000000" pitchFamily="2" charset="0"/>
                <a:cs typeface="Poppins" panose="00000500000000000000" pitchFamily="2" charset="0"/>
              </a:rPr>
              <a:t>Page 1 </a:t>
            </a:r>
            <a:r>
              <a:rPr lang="en-US" dirty="0">
                <a:solidFill>
                  <a:srgbClr val="000000"/>
                </a:solidFill>
                <a:latin typeface="Poppins" panose="00000500000000000000" pitchFamily="2" charset="0"/>
                <a:cs typeface="Poppins" panose="00000500000000000000" pitchFamily="2" charset="0"/>
              </a:rPr>
              <a:t>is completed by the </a:t>
            </a:r>
            <a:r>
              <a:rPr lang="en-US" b="1" dirty="0">
                <a:solidFill>
                  <a:srgbClr val="000000"/>
                </a:solidFill>
                <a:latin typeface="Poppins" panose="00000500000000000000" pitchFamily="2" charset="0"/>
                <a:cs typeface="Poppins" panose="00000500000000000000" pitchFamily="2" charset="0"/>
              </a:rPr>
              <a:t>FSM </a:t>
            </a:r>
            <a:r>
              <a:rPr lang="en-US" dirty="0">
                <a:solidFill>
                  <a:srgbClr val="000000"/>
                </a:solidFill>
                <a:latin typeface="Poppins" panose="00000500000000000000" pitchFamily="2" charset="0"/>
                <a:cs typeface="Poppins" panose="00000500000000000000" pitchFamily="2" charset="0"/>
              </a:rPr>
              <a:t>or </a:t>
            </a:r>
            <a:r>
              <a:rPr lang="en-US" b="1" dirty="0">
                <a:solidFill>
                  <a:srgbClr val="000000"/>
                </a:solidFill>
                <a:latin typeface="Poppins" panose="00000500000000000000" pitchFamily="2" charset="0"/>
                <a:cs typeface="Poppins" panose="00000500000000000000" pitchFamily="2" charset="0"/>
              </a:rPr>
              <a:t>AFSS</a:t>
            </a:r>
            <a:r>
              <a:rPr lang="en-US" dirty="0">
                <a:solidFill>
                  <a:srgbClr val="000000"/>
                </a:solidFill>
                <a:latin typeface="Poppins" panose="00000500000000000000" pitchFamily="2" charset="0"/>
                <a:cs typeface="Poppins" panose="00000500000000000000" pitchFamily="2" charset="0"/>
              </a:rPr>
              <a:t>.</a:t>
            </a:r>
          </a:p>
        </p:txBody>
      </p:sp>
      <p:sp>
        <p:nvSpPr>
          <p:cNvPr id="8" name="TextBox 7">
            <a:extLst>
              <a:ext uri="{FF2B5EF4-FFF2-40B4-BE49-F238E27FC236}">
                <a16:creationId xmlns:a16="http://schemas.microsoft.com/office/drawing/2014/main" id="{66C36D02-EB8A-5BEC-BFE4-35CD8C299487}"/>
              </a:ext>
            </a:extLst>
          </p:cNvPr>
          <p:cNvSpPr txBox="1"/>
          <p:nvPr/>
        </p:nvSpPr>
        <p:spPr>
          <a:xfrm>
            <a:off x="4087163" y="4632006"/>
            <a:ext cx="5056836" cy="646331"/>
          </a:xfrm>
          <a:prstGeom prst="rect">
            <a:avLst/>
          </a:prstGeom>
          <a:noFill/>
        </p:spPr>
        <p:txBody>
          <a:bodyPr wrap="square">
            <a:spAutoFit/>
          </a:bodyPr>
          <a:lstStyle/>
          <a:p>
            <a:pPr defTabSz="342900">
              <a:spcBef>
                <a:spcPct val="20000"/>
              </a:spcBef>
              <a:defRPr/>
            </a:pPr>
            <a:r>
              <a:rPr lang="en-US" b="1" dirty="0">
                <a:solidFill>
                  <a:srgbClr val="000000"/>
                </a:solidFill>
                <a:latin typeface="Poppins" panose="00000500000000000000" pitchFamily="2" charset="0"/>
                <a:cs typeface="Poppins" panose="00000500000000000000" pitchFamily="2" charset="0"/>
              </a:rPr>
              <a:t>Pages 2 and 3 </a:t>
            </a:r>
            <a:r>
              <a:rPr lang="en-US" dirty="0">
                <a:solidFill>
                  <a:srgbClr val="000000"/>
                </a:solidFill>
                <a:latin typeface="Poppins" panose="00000500000000000000" pitchFamily="2" charset="0"/>
                <a:cs typeface="Poppins" panose="00000500000000000000" pitchFamily="2" charset="0"/>
              </a:rPr>
              <a:t>must be completed by the </a:t>
            </a:r>
            <a:r>
              <a:rPr lang="en-US" b="1" dirty="0">
                <a:solidFill>
                  <a:srgbClr val="000000"/>
                </a:solidFill>
                <a:latin typeface="Poppins" panose="00000500000000000000" pitchFamily="2" charset="0"/>
                <a:cs typeface="Poppins" panose="00000500000000000000" pitchFamily="2" charset="0"/>
              </a:rPr>
              <a:t>Health Care Provider</a:t>
            </a:r>
            <a:r>
              <a:rPr lang="en-US" dirty="0">
                <a:solidFill>
                  <a:srgbClr val="000000"/>
                </a:solidFill>
                <a:latin typeface="Poppins" panose="00000500000000000000" pitchFamily="2" charset="0"/>
                <a:cs typeface="Poppins" panose="00000500000000000000" pitchFamily="2" charset="0"/>
              </a:rPr>
              <a:t>.</a:t>
            </a:r>
          </a:p>
        </p:txBody>
      </p:sp>
      <p:sp>
        <p:nvSpPr>
          <p:cNvPr id="3" name="Right Triangle 2">
            <a:extLst>
              <a:ext uri="{FF2B5EF4-FFF2-40B4-BE49-F238E27FC236}">
                <a16:creationId xmlns:a16="http://schemas.microsoft.com/office/drawing/2014/main" id="{815F9F4C-830C-3168-F923-7F4FC8E28405}"/>
              </a:ext>
            </a:extLst>
          </p:cNvPr>
          <p:cNvSpPr/>
          <p:nvPr/>
        </p:nvSpPr>
        <p:spPr>
          <a:xfrm>
            <a:off x="0" y="5932962"/>
            <a:ext cx="9143999"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F750478-8999-C17D-1F9F-FE017B7D9C4A}"/>
              </a:ext>
            </a:extLst>
          </p:cNvPr>
          <p:cNvPicPr>
            <a:picLocks noChangeAspect="1"/>
          </p:cNvPicPr>
          <p:nvPr/>
        </p:nvPicPr>
        <p:blipFill>
          <a:blip r:embed="rId6"/>
          <a:stretch>
            <a:fillRect/>
          </a:stretch>
        </p:blipFill>
        <p:spPr>
          <a:xfrm>
            <a:off x="2644396" y="2563992"/>
            <a:ext cx="1464033" cy="2001672"/>
          </a:xfrm>
          <a:prstGeom prst="rect">
            <a:avLst/>
          </a:prstGeom>
        </p:spPr>
      </p:pic>
    </p:spTree>
    <p:extLst>
      <p:ext uri="{BB962C8B-B14F-4D97-AF65-F5344CB8AC3E}">
        <p14:creationId xmlns:p14="http://schemas.microsoft.com/office/powerpoint/2010/main" val="1492060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2739"/>
            <a:ext cx="8229600" cy="1143000"/>
          </a:xfrm>
        </p:spPr>
        <p:txBody>
          <a:bodyPr>
            <a:noAutofit/>
          </a:bodyPr>
          <a:lstStyle/>
          <a:p>
            <a:pPr algn="l"/>
            <a:r>
              <a:rPr lang="en-US" sz="4800" b="1" dirty="0">
                <a:solidFill>
                  <a:srgbClr val="000000"/>
                </a:solidFill>
                <a:latin typeface="Arial Black" panose="020B0A04020102020204" pitchFamily="34" charset="0"/>
              </a:rPr>
              <a:t>Where To Find FMLA Forms</a:t>
            </a:r>
          </a:p>
        </p:txBody>
      </p:sp>
      <p:pic>
        <p:nvPicPr>
          <p:cNvPr id="4" name="Picture 3">
            <a:extLst>
              <a:ext uri="{FF2B5EF4-FFF2-40B4-BE49-F238E27FC236}">
                <a16:creationId xmlns:a16="http://schemas.microsoft.com/office/drawing/2014/main" id="{135D8A73-7C75-6AC0-0B85-E7A203B5BA9E}"/>
              </a:ext>
            </a:extLst>
          </p:cNvPr>
          <p:cNvPicPr>
            <a:picLocks noChangeAspect="1"/>
          </p:cNvPicPr>
          <p:nvPr/>
        </p:nvPicPr>
        <p:blipFill>
          <a:blip r:embed="rId3"/>
          <a:stretch>
            <a:fillRect/>
          </a:stretch>
        </p:blipFill>
        <p:spPr>
          <a:xfrm>
            <a:off x="725809" y="1804972"/>
            <a:ext cx="7678597" cy="3490271"/>
          </a:xfrm>
          <a:prstGeom prst="rect">
            <a:avLst/>
          </a:prstGeom>
          <a:ln>
            <a:solidFill>
              <a:schemeClr val="tx1"/>
            </a:solidFill>
          </a:ln>
        </p:spPr>
      </p:pic>
      <p:sp>
        <p:nvSpPr>
          <p:cNvPr id="5" name="Rectangle: Rounded Corners 4">
            <a:extLst>
              <a:ext uri="{FF2B5EF4-FFF2-40B4-BE49-F238E27FC236}">
                <a16:creationId xmlns:a16="http://schemas.microsoft.com/office/drawing/2014/main" id="{9944BF4B-13E9-7751-524B-9E7D08240B55}"/>
              </a:ext>
            </a:extLst>
          </p:cNvPr>
          <p:cNvSpPr/>
          <p:nvPr/>
        </p:nvSpPr>
        <p:spPr>
          <a:xfrm>
            <a:off x="956937" y="4410529"/>
            <a:ext cx="1004341" cy="224853"/>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n w="28575">
                <a:solidFill>
                  <a:schemeClr val="tx1"/>
                </a:solidFill>
              </a:ln>
            </a:endParaRPr>
          </a:p>
        </p:txBody>
      </p:sp>
      <p:cxnSp>
        <p:nvCxnSpPr>
          <p:cNvPr id="7" name="Straight Arrow Connector 6">
            <a:extLst>
              <a:ext uri="{FF2B5EF4-FFF2-40B4-BE49-F238E27FC236}">
                <a16:creationId xmlns:a16="http://schemas.microsoft.com/office/drawing/2014/main" id="{F6205DA9-0665-F5B1-40A3-70EE4BE48C73}"/>
              </a:ext>
            </a:extLst>
          </p:cNvPr>
          <p:cNvCxnSpPr>
            <a:cxnSpLocks/>
          </p:cNvCxnSpPr>
          <p:nvPr/>
        </p:nvCxnSpPr>
        <p:spPr>
          <a:xfrm flipV="1">
            <a:off x="531626" y="4520972"/>
            <a:ext cx="361513" cy="1983"/>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46C8D3CD-7869-86E7-01DD-8DBC44B6C2B5}"/>
              </a:ext>
            </a:extLst>
          </p:cNvPr>
          <p:cNvPicPr preferRelativeResize="0">
            <a:picLocks/>
          </p:cNvPicPr>
          <p:nvPr/>
        </p:nvPicPr>
        <p:blipFill>
          <a:blip r:embed="rId4"/>
          <a:stretch>
            <a:fillRect/>
          </a:stretch>
        </p:blipFill>
        <p:spPr>
          <a:xfrm>
            <a:off x="739594" y="1804963"/>
            <a:ext cx="7627409" cy="3500874"/>
          </a:xfrm>
          <a:prstGeom prst="rect">
            <a:avLst/>
          </a:prstGeom>
          <a:ln>
            <a:solidFill>
              <a:schemeClr val="tx1"/>
            </a:solidFill>
          </a:ln>
        </p:spPr>
      </p:pic>
      <p:sp>
        <p:nvSpPr>
          <p:cNvPr id="10" name="Right Triangle 9">
            <a:extLst>
              <a:ext uri="{FF2B5EF4-FFF2-40B4-BE49-F238E27FC236}">
                <a16:creationId xmlns:a16="http://schemas.microsoft.com/office/drawing/2014/main" id="{D5B6D376-D19A-0D4F-9AE8-CFE16F54E55D}"/>
              </a:ext>
            </a:extLst>
          </p:cNvPr>
          <p:cNvSpPr/>
          <p:nvPr/>
        </p:nvSpPr>
        <p:spPr>
          <a:xfrm>
            <a:off x="-14174" y="5932971"/>
            <a:ext cx="9158173"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187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p:stCondLst>
                              <p:cond delay="0"/>
                            </p:stCondLst>
                            <p:childTnLst>
                              <p:par>
                                <p:cTn id="10" presetID="26" presetClass="emph" presetSubtype="0" repeatCount="3000" fill="hold" nodeType="afterEffect">
                                  <p:stCondLst>
                                    <p:cond delay="750"/>
                                  </p:stCondLst>
                                  <p:childTnLst>
                                    <p:animEffect transition="out" filter="fade">
                                      <p:cBhvr>
                                        <p:cTn id="11" dur="1000" tmFilter="0, 0; .2, .5; .8, .5; 1, 0"/>
                                        <p:tgtEl>
                                          <p:spTgt spid="7"/>
                                        </p:tgtEl>
                                      </p:cBhvr>
                                    </p:animEffect>
                                    <p:animScale>
                                      <p:cBhvr>
                                        <p:cTn id="12" dur="500" autoRev="1" fill="hold"/>
                                        <p:tgtEl>
                                          <p:spTgt spid="7"/>
                                        </p:tgtEl>
                                      </p:cBhvr>
                                      <p:by x="105000" y="105000"/>
                                    </p:animScale>
                                  </p:childTnLst>
                                </p:cTn>
                              </p:par>
                              <p:par>
                                <p:cTn id="13" presetID="26" presetClass="emph" presetSubtype="0" repeatCount="3000" fill="hold" grpId="0" nodeType="withEffect">
                                  <p:stCondLst>
                                    <p:cond delay="750"/>
                                  </p:stCondLst>
                                  <p:childTnLst>
                                    <p:animEffect transition="out" filter="fade">
                                      <p:cBhvr>
                                        <p:cTn id="14" dur="1000" tmFilter="0, 0; .2, .5; .8, .5; 1, 0"/>
                                        <p:tgtEl>
                                          <p:spTgt spid="5"/>
                                        </p:tgtEl>
                                      </p:cBhvr>
                                    </p:animEffect>
                                    <p:animScale>
                                      <p:cBhvr>
                                        <p:cTn id="15" dur="500" autoRev="1" fill="hold"/>
                                        <p:tgtEl>
                                          <p:spTgt spid="5"/>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1" presetClass="exit" presetSubtype="0" fill="hold" grpId="2" nodeType="withEffect">
                                  <p:stCondLst>
                                    <p:cond delay="0"/>
                                  </p:stCondLst>
                                  <p:childTnLst>
                                    <p:set>
                                      <p:cBhvr>
                                        <p:cTn id="21" dur="1" fill="hold">
                                          <p:stCondLst>
                                            <p:cond delay="0"/>
                                          </p:stCondLst>
                                        </p:cTn>
                                        <p:tgtEl>
                                          <p:spTgt spid="5"/>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4133"/>
            <a:ext cx="8229600" cy="960396"/>
          </a:xfrm>
        </p:spPr>
        <p:txBody>
          <a:bodyPr>
            <a:normAutofit fontScale="90000"/>
          </a:bodyPr>
          <a:lstStyle/>
          <a:p>
            <a:pPr lvl="2" algn="l" defTabSz="457200" rtl="0">
              <a:spcBef>
                <a:spcPct val="0"/>
              </a:spcBef>
            </a:pPr>
            <a:r>
              <a:rPr lang="en-US" sz="5300" b="1" dirty="0">
                <a:solidFill>
                  <a:srgbClr val="000714"/>
                </a:solidFill>
                <a:latin typeface="Arial Black" panose="020B0A04020102020204" pitchFamily="34" charset="0"/>
              </a:rPr>
              <a:t>Definition of Serious Health Condition</a:t>
            </a:r>
            <a:br>
              <a:rPr lang="en-US" sz="11200" dirty="0">
                <a:solidFill>
                  <a:srgbClr val="000714"/>
                </a:solidFill>
              </a:rPr>
            </a:br>
            <a:endParaRPr lang="en-US" dirty="0"/>
          </a:p>
        </p:txBody>
      </p:sp>
      <p:sp>
        <p:nvSpPr>
          <p:cNvPr id="3" name="Content Placeholder 2"/>
          <p:cNvSpPr>
            <a:spLocks noGrp="1"/>
          </p:cNvSpPr>
          <p:nvPr>
            <p:ph idx="1"/>
          </p:nvPr>
        </p:nvSpPr>
        <p:spPr>
          <a:xfrm>
            <a:off x="457200" y="1554016"/>
            <a:ext cx="8229600" cy="1906883"/>
          </a:xfrm>
        </p:spPr>
        <p:txBody>
          <a:bodyPr>
            <a:normAutofit lnSpcReduction="10000"/>
          </a:bodyPr>
          <a:lstStyle/>
          <a:p>
            <a:pPr marL="0" indent="0" algn="just">
              <a:lnSpc>
                <a:spcPct val="110000"/>
              </a:lnSpc>
              <a:spcBef>
                <a:spcPts val="0"/>
              </a:spcBef>
              <a:buNone/>
            </a:pPr>
            <a:r>
              <a:rPr lang="en-US" sz="2200" dirty="0">
                <a:solidFill>
                  <a:srgbClr val="000308"/>
                </a:solidFill>
                <a:latin typeface="Poppins" panose="00000500000000000000" pitchFamily="2" charset="0"/>
                <a:cs typeface="Poppins" panose="00000500000000000000" pitchFamily="2" charset="0"/>
              </a:rPr>
              <a:t>A Serious Health Condition is an illness, injury (including Workers’ Compensation), impairment, physical or mental condition that involves inpatient care or a regimen of continuing treatment by a health care provider, including the examples listed below:</a:t>
            </a:r>
          </a:p>
        </p:txBody>
      </p:sp>
      <p:pic>
        <p:nvPicPr>
          <p:cNvPr id="4" name="Picture 3">
            <a:extLst>
              <a:ext uri="{FF2B5EF4-FFF2-40B4-BE49-F238E27FC236}">
                <a16:creationId xmlns:a16="http://schemas.microsoft.com/office/drawing/2014/main" id="{6BA99266-8CAF-03BC-07E0-8A49EB0EED58}"/>
              </a:ext>
            </a:extLst>
          </p:cNvPr>
          <p:cNvPicPr>
            <a:picLocks noChangeAspect="1"/>
          </p:cNvPicPr>
          <p:nvPr/>
        </p:nvPicPr>
        <p:blipFill>
          <a:blip r:embed="rId3"/>
          <a:stretch>
            <a:fillRect/>
          </a:stretch>
        </p:blipFill>
        <p:spPr>
          <a:xfrm>
            <a:off x="274160" y="3429000"/>
            <a:ext cx="451143" cy="512108"/>
          </a:xfrm>
          <a:prstGeom prst="rect">
            <a:avLst/>
          </a:prstGeom>
        </p:spPr>
      </p:pic>
      <p:sp>
        <p:nvSpPr>
          <p:cNvPr id="7" name="TextBox 6">
            <a:extLst>
              <a:ext uri="{FF2B5EF4-FFF2-40B4-BE49-F238E27FC236}">
                <a16:creationId xmlns:a16="http://schemas.microsoft.com/office/drawing/2014/main" id="{39AC2B6B-6FD7-E85D-1EE8-8CBC5A567A7E}"/>
              </a:ext>
            </a:extLst>
          </p:cNvPr>
          <p:cNvSpPr txBox="1"/>
          <p:nvPr/>
        </p:nvSpPr>
        <p:spPr>
          <a:xfrm>
            <a:off x="669851" y="3498108"/>
            <a:ext cx="1925527"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Impatient Care</a:t>
            </a:r>
          </a:p>
        </p:txBody>
      </p:sp>
      <p:sp>
        <p:nvSpPr>
          <p:cNvPr id="8" name="TextBox 7">
            <a:extLst>
              <a:ext uri="{FF2B5EF4-FFF2-40B4-BE49-F238E27FC236}">
                <a16:creationId xmlns:a16="http://schemas.microsoft.com/office/drawing/2014/main" id="{B3B668CE-7F5D-85F4-1FC0-60CB56EC6A30}"/>
              </a:ext>
            </a:extLst>
          </p:cNvPr>
          <p:cNvSpPr txBox="1"/>
          <p:nvPr/>
        </p:nvSpPr>
        <p:spPr>
          <a:xfrm>
            <a:off x="662758" y="4086449"/>
            <a:ext cx="3187091"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Incapacity and Treatment</a:t>
            </a:r>
          </a:p>
        </p:txBody>
      </p:sp>
      <p:sp>
        <p:nvSpPr>
          <p:cNvPr id="9" name="TextBox 8">
            <a:extLst>
              <a:ext uri="{FF2B5EF4-FFF2-40B4-BE49-F238E27FC236}">
                <a16:creationId xmlns:a16="http://schemas.microsoft.com/office/drawing/2014/main" id="{D93E4558-659E-E4D7-9142-062872618FDD}"/>
              </a:ext>
            </a:extLst>
          </p:cNvPr>
          <p:cNvSpPr txBox="1"/>
          <p:nvPr/>
        </p:nvSpPr>
        <p:spPr>
          <a:xfrm>
            <a:off x="666300" y="4674793"/>
            <a:ext cx="3361818"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Pregnancy or Parental Care</a:t>
            </a:r>
          </a:p>
        </p:txBody>
      </p:sp>
      <p:sp>
        <p:nvSpPr>
          <p:cNvPr id="10" name="TextBox 9">
            <a:extLst>
              <a:ext uri="{FF2B5EF4-FFF2-40B4-BE49-F238E27FC236}">
                <a16:creationId xmlns:a16="http://schemas.microsoft.com/office/drawing/2014/main" id="{359D7CF7-26AA-2E25-D857-3AA18A6A512C}"/>
              </a:ext>
            </a:extLst>
          </p:cNvPr>
          <p:cNvSpPr txBox="1"/>
          <p:nvPr/>
        </p:nvSpPr>
        <p:spPr>
          <a:xfrm>
            <a:off x="4962221" y="3503431"/>
            <a:ext cx="2387192"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Chronic Conditions</a:t>
            </a:r>
          </a:p>
        </p:txBody>
      </p:sp>
      <p:sp>
        <p:nvSpPr>
          <p:cNvPr id="11" name="TextBox 10">
            <a:extLst>
              <a:ext uri="{FF2B5EF4-FFF2-40B4-BE49-F238E27FC236}">
                <a16:creationId xmlns:a16="http://schemas.microsoft.com/office/drawing/2014/main" id="{AA091989-422D-BF06-001D-308EB52134FD}"/>
              </a:ext>
            </a:extLst>
          </p:cNvPr>
          <p:cNvSpPr txBox="1"/>
          <p:nvPr/>
        </p:nvSpPr>
        <p:spPr>
          <a:xfrm>
            <a:off x="4972267" y="4078326"/>
            <a:ext cx="3672001"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Permanent or Long-Term Conditions</a:t>
            </a:r>
          </a:p>
        </p:txBody>
      </p:sp>
      <p:sp>
        <p:nvSpPr>
          <p:cNvPr id="12" name="TextBox 11">
            <a:extLst>
              <a:ext uri="{FF2B5EF4-FFF2-40B4-BE49-F238E27FC236}">
                <a16:creationId xmlns:a16="http://schemas.microsoft.com/office/drawing/2014/main" id="{691788E9-2DD2-AE10-58BB-3C2438868FF1}"/>
              </a:ext>
            </a:extLst>
          </p:cNvPr>
          <p:cNvSpPr txBox="1"/>
          <p:nvPr/>
        </p:nvSpPr>
        <p:spPr>
          <a:xfrm>
            <a:off x="4962221" y="4868303"/>
            <a:ext cx="3441048"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Conditions Requiring Multiple Treatments</a:t>
            </a:r>
          </a:p>
        </p:txBody>
      </p:sp>
      <p:pic>
        <p:nvPicPr>
          <p:cNvPr id="13" name="Picture 12">
            <a:extLst>
              <a:ext uri="{FF2B5EF4-FFF2-40B4-BE49-F238E27FC236}">
                <a16:creationId xmlns:a16="http://schemas.microsoft.com/office/drawing/2014/main" id="{FCF08DB7-37A1-B202-8462-218EB1C9F5A8}"/>
              </a:ext>
            </a:extLst>
          </p:cNvPr>
          <p:cNvPicPr>
            <a:picLocks noChangeAspect="1"/>
          </p:cNvPicPr>
          <p:nvPr/>
        </p:nvPicPr>
        <p:blipFill>
          <a:blip r:embed="rId3"/>
          <a:stretch>
            <a:fillRect/>
          </a:stretch>
        </p:blipFill>
        <p:spPr>
          <a:xfrm>
            <a:off x="4572000" y="4011119"/>
            <a:ext cx="451143" cy="512108"/>
          </a:xfrm>
          <a:prstGeom prst="rect">
            <a:avLst/>
          </a:prstGeom>
        </p:spPr>
      </p:pic>
      <p:pic>
        <p:nvPicPr>
          <p:cNvPr id="14" name="Picture 13">
            <a:extLst>
              <a:ext uri="{FF2B5EF4-FFF2-40B4-BE49-F238E27FC236}">
                <a16:creationId xmlns:a16="http://schemas.microsoft.com/office/drawing/2014/main" id="{075C07CE-04F7-3901-E1A0-9D54BB0EA1BC}"/>
              </a:ext>
            </a:extLst>
          </p:cNvPr>
          <p:cNvPicPr>
            <a:picLocks noChangeAspect="1"/>
          </p:cNvPicPr>
          <p:nvPr/>
        </p:nvPicPr>
        <p:blipFill>
          <a:blip r:embed="rId3"/>
          <a:stretch>
            <a:fillRect/>
          </a:stretch>
        </p:blipFill>
        <p:spPr>
          <a:xfrm>
            <a:off x="4563656" y="3426720"/>
            <a:ext cx="451143" cy="512108"/>
          </a:xfrm>
          <a:prstGeom prst="rect">
            <a:avLst/>
          </a:prstGeom>
        </p:spPr>
      </p:pic>
      <p:pic>
        <p:nvPicPr>
          <p:cNvPr id="15" name="Picture 14">
            <a:extLst>
              <a:ext uri="{FF2B5EF4-FFF2-40B4-BE49-F238E27FC236}">
                <a16:creationId xmlns:a16="http://schemas.microsoft.com/office/drawing/2014/main" id="{EAF77E4C-FAC2-843A-A0D0-080129CA274C}"/>
              </a:ext>
            </a:extLst>
          </p:cNvPr>
          <p:cNvPicPr>
            <a:picLocks noChangeAspect="1"/>
          </p:cNvPicPr>
          <p:nvPr/>
        </p:nvPicPr>
        <p:blipFill>
          <a:blip r:embed="rId3"/>
          <a:stretch>
            <a:fillRect/>
          </a:stretch>
        </p:blipFill>
        <p:spPr>
          <a:xfrm>
            <a:off x="274160" y="4014528"/>
            <a:ext cx="451143" cy="512108"/>
          </a:xfrm>
          <a:prstGeom prst="rect">
            <a:avLst/>
          </a:prstGeom>
        </p:spPr>
      </p:pic>
      <p:pic>
        <p:nvPicPr>
          <p:cNvPr id="16" name="Picture 15">
            <a:extLst>
              <a:ext uri="{FF2B5EF4-FFF2-40B4-BE49-F238E27FC236}">
                <a16:creationId xmlns:a16="http://schemas.microsoft.com/office/drawing/2014/main" id="{911A62AC-0FD4-1C4D-119E-CF9A9AC93166}"/>
              </a:ext>
            </a:extLst>
          </p:cNvPr>
          <p:cNvPicPr>
            <a:picLocks noChangeAspect="1"/>
          </p:cNvPicPr>
          <p:nvPr/>
        </p:nvPicPr>
        <p:blipFill>
          <a:blip r:embed="rId3"/>
          <a:stretch>
            <a:fillRect/>
          </a:stretch>
        </p:blipFill>
        <p:spPr>
          <a:xfrm>
            <a:off x="277699" y="4591500"/>
            <a:ext cx="451143" cy="512108"/>
          </a:xfrm>
          <a:prstGeom prst="rect">
            <a:avLst/>
          </a:prstGeom>
        </p:spPr>
      </p:pic>
      <p:pic>
        <p:nvPicPr>
          <p:cNvPr id="17" name="Picture 16">
            <a:extLst>
              <a:ext uri="{FF2B5EF4-FFF2-40B4-BE49-F238E27FC236}">
                <a16:creationId xmlns:a16="http://schemas.microsoft.com/office/drawing/2014/main" id="{4D0F030C-0F3E-0409-A7E9-FB50C5A85279}"/>
              </a:ext>
            </a:extLst>
          </p:cNvPr>
          <p:cNvPicPr>
            <a:picLocks noChangeAspect="1"/>
          </p:cNvPicPr>
          <p:nvPr/>
        </p:nvPicPr>
        <p:blipFill>
          <a:blip r:embed="rId3"/>
          <a:stretch>
            <a:fillRect/>
          </a:stretch>
        </p:blipFill>
        <p:spPr>
          <a:xfrm>
            <a:off x="4572000" y="4786282"/>
            <a:ext cx="451143" cy="512108"/>
          </a:xfrm>
          <a:prstGeom prst="rect">
            <a:avLst/>
          </a:prstGeom>
        </p:spPr>
      </p:pic>
      <p:sp>
        <p:nvSpPr>
          <p:cNvPr id="18" name="Right Triangle 17">
            <a:extLst>
              <a:ext uri="{FF2B5EF4-FFF2-40B4-BE49-F238E27FC236}">
                <a16:creationId xmlns:a16="http://schemas.microsoft.com/office/drawing/2014/main" id="{657C26F4-9315-4201-3B20-402DC8D9A64D}"/>
              </a:ext>
            </a:extLst>
          </p:cNvPr>
          <p:cNvSpPr/>
          <p:nvPr/>
        </p:nvSpPr>
        <p:spPr>
          <a:xfrm>
            <a:off x="0" y="5934765"/>
            <a:ext cx="9143999"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6597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ED7C1A-FA4B-8052-8648-A22F157A9F8D}"/>
              </a:ext>
            </a:extLst>
          </p:cNvPr>
          <p:cNvSpPr txBox="1"/>
          <p:nvPr/>
        </p:nvSpPr>
        <p:spPr>
          <a:xfrm>
            <a:off x="478471" y="14079"/>
            <a:ext cx="7875297" cy="830997"/>
          </a:xfrm>
          <a:prstGeom prst="rect">
            <a:avLst/>
          </a:prstGeom>
          <a:noFill/>
        </p:spPr>
        <p:txBody>
          <a:bodyPr wrap="none" rtlCol="0">
            <a:spAutoFit/>
          </a:bodyPr>
          <a:lstStyle/>
          <a:p>
            <a:r>
              <a:rPr lang="en-US" sz="4800" b="1" dirty="0">
                <a:latin typeface="Arial Black" panose="020B0A04020102020204" pitchFamily="34" charset="0"/>
              </a:rPr>
              <a:t>How to Apply for FMLA</a:t>
            </a:r>
          </a:p>
        </p:txBody>
      </p:sp>
      <p:sp>
        <p:nvSpPr>
          <p:cNvPr id="9" name="Right Triangle 8">
            <a:extLst>
              <a:ext uri="{FF2B5EF4-FFF2-40B4-BE49-F238E27FC236}">
                <a16:creationId xmlns:a16="http://schemas.microsoft.com/office/drawing/2014/main" id="{EA48F41A-39AF-7DBE-D55D-8D2DB3D2AA35}"/>
              </a:ext>
            </a:extLst>
          </p:cNvPr>
          <p:cNvSpPr/>
          <p:nvPr/>
        </p:nvSpPr>
        <p:spPr>
          <a:xfrm>
            <a:off x="0" y="5929521"/>
            <a:ext cx="9144000"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4350BD9-AD8B-F769-8019-5263FCC12852}"/>
              </a:ext>
            </a:extLst>
          </p:cNvPr>
          <p:cNvSpPr txBox="1"/>
          <p:nvPr/>
        </p:nvSpPr>
        <p:spPr>
          <a:xfrm>
            <a:off x="478471" y="845076"/>
            <a:ext cx="8442245"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When an employee requests FMLA, provide the employee a copy of the following documents:</a:t>
            </a:r>
          </a:p>
        </p:txBody>
      </p:sp>
      <p:pic>
        <p:nvPicPr>
          <p:cNvPr id="11" name="Picture 10">
            <a:extLst>
              <a:ext uri="{FF2B5EF4-FFF2-40B4-BE49-F238E27FC236}">
                <a16:creationId xmlns:a16="http://schemas.microsoft.com/office/drawing/2014/main" id="{C67D47A4-47BD-E9DF-C2A8-CABBAE515591}"/>
              </a:ext>
            </a:extLst>
          </p:cNvPr>
          <p:cNvPicPr>
            <a:picLocks noChangeAspect="1"/>
          </p:cNvPicPr>
          <p:nvPr/>
        </p:nvPicPr>
        <p:blipFill>
          <a:blip r:embed="rId3"/>
          <a:stretch>
            <a:fillRect/>
          </a:stretch>
        </p:blipFill>
        <p:spPr>
          <a:xfrm>
            <a:off x="257692" y="1622908"/>
            <a:ext cx="451143" cy="512108"/>
          </a:xfrm>
          <a:prstGeom prst="rect">
            <a:avLst/>
          </a:prstGeom>
        </p:spPr>
      </p:pic>
      <p:sp>
        <p:nvSpPr>
          <p:cNvPr id="12" name="TextBox 11">
            <a:extLst>
              <a:ext uri="{FF2B5EF4-FFF2-40B4-BE49-F238E27FC236}">
                <a16:creationId xmlns:a16="http://schemas.microsoft.com/office/drawing/2014/main" id="{E49958DF-6EEB-18FA-8C73-5CBB21489755}"/>
              </a:ext>
            </a:extLst>
          </p:cNvPr>
          <p:cNvSpPr txBox="1"/>
          <p:nvPr/>
        </p:nvSpPr>
        <p:spPr>
          <a:xfrm>
            <a:off x="666303" y="1694296"/>
            <a:ext cx="7497565"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A Health Care Provider Certification Form, dated March 27, 2023.</a:t>
            </a:r>
          </a:p>
        </p:txBody>
      </p:sp>
      <p:sp>
        <p:nvSpPr>
          <p:cNvPr id="13" name="TextBox 12">
            <a:extLst>
              <a:ext uri="{FF2B5EF4-FFF2-40B4-BE49-F238E27FC236}">
                <a16:creationId xmlns:a16="http://schemas.microsoft.com/office/drawing/2014/main" id="{B8B334DA-77CC-E418-4F9C-503C19C8C339}"/>
              </a:ext>
            </a:extLst>
          </p:cNvPr>
          <p:cNvSpPr txBox="1"/>
          <p:nvPr/>
        </p:nvSpPr>
        <p:spPr>
          <a:xfrm>
            <a:off x="669845" y="2284897"/>
            <a:ext cx="6273215"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An Employee Eligibility and Entitlement &amp; Rights and Responsibilities Notice.</a:t>
            </a:r>
          </a:p>
        </p:txBody>
      </p:sp>
      <p:pic>
        <p:nvPicPr>
          <p:cNvPr id="14" name="Picture 13">
            <a:extLst>
              <a:ext uri="{FF2B5EF4-FFF2-40B4-BE49-F238E27FC236}">
                <a16:creationId xmlns:a16="http://schemas.microsoft.com/office/drawing/2014/main" id="{DAE32C1E-1141-0862-6231-50A2AEE8DBE8}"/>
              </a:ext>
            </a:extLst>
          </p:cNvPr>
          <p:cNvPicPr>
            <a:picLocks noChangeAspect="1"/>
          </p:cNvPicPr>
          <p:nvPr/>
        </p:nvPicPr>
        <p:blipFill>
          <a:blip r:embed="rId3"/>
          <a:stretch>
            <a:fillRect/>
          </a:stretch>
        </p:blipFill>
        <p:spPr>
          <a:xfrm>
            <a:off x="257691" y="2204962"/>
            <a:ext cx="451143" cy="512108"/>
          </a:xfrm>
          <a:prstGeom prst="rect">
            <a:avLst/>
          </a:prstGeom>
        </p:spPr>
      </p:pic>
      <p:pic>
        <p:nvPicPr>
          <p:cNvPr id="15" name="Picture 14">
            <a:extLst>
              <a:ext uri="{FF2B5EF4-FFF2-40B4-BE49-F238E27FC236}">
                <a16:creationId xmlns:a16="http://schemas.microsoft.com/office/drawing/2014/main" id="{263800FB-5ABA-E9A0-4A8B-6D06ACCFD19B}"/>
              </a:ext>
            </a:extLst>
          </p:cNvPr>
          <p:cNvPicPr>
            <a:picLocks noChangeAspect="1"/>
          </p:cNvPicPr>
          <p:nvPr/>
        </p:nvPicPr>
        <p:blipFill>
          <a:blip r:embed="rId3"/>
          <a:stretch>
            <a:fillRect/>
          </a:stretch>
        </p:blipFill>
        <p:spPr>
          <a:xfrm>
            <a:off x="252899" y="3050666"/>
            <a:ext cx="451143" cy="512108"/>
          </a:xfrm>
          <a:prstGeom prst="rect">
            <a:avLst/>
          </a:prstGeom>
        </p:spPr>
      </p:pic>
      <p:sp>
        <p:nvSpPr>
          <p:cNvPr id="16" name="TextBox 15">
            <a:extLst>
              <a:ext uri="{FF2B5EF4-FFF2-40B4-BE49-F238E27FC236}">
                <a16:creationId xmlns:a16="http://schemas.microsoft.com/office/drawing/2014/main" id="{480CE80E-7855-7496-B640-F59BBF9E218F}"/>
              </a:ext>
            </a:extLst>
          </p:cNvPr>
          <p:cNvSpPr txBox="1"/>
          <p:nvPr/>
        </p:nvSpPr>
        <p:spPr>
          <a:xfrm>
            <a:off x="672143" y="3137842"/>
            <a:ext cx="5580374"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An Acknowledgement of Receipt of FMLA/CFRA.</a:t>
            </a:r>
          </a:p>
        </p:txBody>
      </p:sp>
      <p:sp>
        <p:nvSpPr>
          <p:cNvPr id="17" name="TextBox 16">
            <a:extLst>
              <a:ext uri="{FF2B5EF4-FFF2-40B4-BE49-F238E27FC236}">
                <a16:creationId xmlns:a16="http://schemas.microsoft.com/office/drawing/2014/main" id="{099BF533-0AAF-3AE1-819E-57E818C1B883}"/>
              </a:ext>
            </a:extLst>
          </p:cNvPr>
          <p:cNvSpPr txBox="1"/>
          <p:nvPr/>
        </p:nvSpPr>
        <p:spPr>
          <a:xfrm>
            <a:off x="666303" y="3781184"/>
            <a:ext cx="8442245" cy="1107996"/>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The Health Care Provider Certification Form needs to be completed by:</a:t>
            </a:r>
          </a:p>
          <a:p>
            <a:pPr marL="914400" lvl="1" indent="-457200">
              <a:buFont typeface="+mj-lt"/>
              <a:buAutoNum type="alphaLcPeriod"/>
            </a:pPr>
            <a:r>
              <a:rPr lang="en-US" sz="1600" dirty="0">
                <a:latin typeface="Poppins" panose="00000500000000000000" pitchFamily="2" charset="0"/>
                <a:cs typeface="Poppins" panose="00000500000000000000" pitchFamily="2" charset="0"/>
              </a:rPr>
              <a:t>The immediate supervisor or FSM.</a:t>
            </a:r>
          </a:p>
          <a:p>
            <a:pPr marL="914400" lvl="1" indent="-457200">
              <a:buFont typeface="+mj-lt"/>
              <a:buAutoNum type="alphaLcPeriod"/>
            </a:pPr>
            <a:r>
              <a:rPr lang="en-US" sz="1600" dirty="0">
                <a:latin typeface="Poppins" panose="00000500000000000000" pitchFamily="2" charset="0"/>
                <a:cs typeface="Poppins" panose="00000500000000000000" pitchFamily="2" charset="0"/>
              </a:rPr>
              <a:t>The employee.</a:t>
            </a:r>
          </a:p>
          <a:p>
            <a:pPr marL="914400" lvl="1" indent="-457200">
              <a:buFont typeface="+mj-lt"/>
              <a:buAutoNum type="alphaLcPeriod"/>
            </a:pPr>
            <a:r>
              <a:rPr lang="en-US" sz="1600" dirty="0">
                <a:latin typeface="Poppins" panose="00000500000000000000" pitchFamily="2" charset="0"/>
                <a:cs typeface="Poppins" panose="00000500000000000000" pitchFamily="2" charset="0"/>
              </a:rPr>
              <a:t>The employee’s Health Care Provider.</a:t>
            </a:r>
          </a:p>
        </p:txBody>
      </p:sp>
      <p:pic>
        <p:nvPicPr>
          <p:cNvPr id="18" name="Picture 17">
            <a:extLst>
              <a:ext uri="{FF2B5EF4-FFF2-40B4-BE49-F238E27FC236}">
                <a16:creationId xmlns:a16="http://schemas.microsoft.com/office/drawing/2014/main" id="{CD1E9E03-8123-B0D3-48D9-AACDE04389CB}"/>
              </a:ext>
            </a:extLst>
          </p:cNvPr>
          <p:cNvPicPr>
            <a:picLocks noChangeAspect="1"/>
          </p:cNvPicPr>
          <p:nvPr/>
        </p:nvPicPr>
        <p:blipFill>
          <a:blip r:embed="rId3"/>
          <a:stretch>
            <a:fillRect/>
          </a:stretch>
        </p:blipFill>
        <p:spPr>
          <a:xfrm>
            <a:off x="257691" y="3712564"/>
            <a:ext cx="451143" cy="512108"/>
          </a:xfrm>
          <a:prstGeom prst="rect">
            <a:avLst/>
          </a:prstGeom>
        </p:spPr>
      </p:pic>
      <p:pic>
        <p:nvPicPr>
          <p:cNvPr id="19" name="Picture 18">
            <a:extLst>
              <a:ext uri="{FF2B5EF4-FFF2-40B4-BE49-F238E27FC236}">
                <a16:creationId xmlns:a16="http://schemas.microsoft.com/office/drawing/2014/main" id="{75D75E9A-44C2-1F6F-AF53-B2748EA0D87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500" b="93750" l="10000" r="90000">
                        <a14:foregroundMark x1="45435" y1="7500" x2="45435" y2="7500"/>
                        <a14:foregroundMark x1="60761" y1="93750" x2="60761" y2="93750"/>
                        <a14:foregroundMark x1="46957" y1="28500" x2="46957" y2="28500"/>
                        <a14:foregroundMark x1="50761" y1="28000" x2="50761" y2="28000"/>
                        <a14:foregroundMark x1="50000" y1="26625" x2="50000" y2="26625"/>
                        <a14:foregroundMark x1="30000" y1="37125" x2="30000" y2="37125"/>
                        <a14:foregroundMark x1="38913" y1="35750" x2="38913" y2="35750"/>
                      </a14:backgroundRemoval>
                    </a14:imgEffect>
                  </a14:imgLayer>
                </a14:imgProps>
              </a:ext>
            </a:extLst>
          </a:blip>
          <a:stretch>
            <a:fillRect/>
          </a:stretch>
        </p:blipFill>
        <p:spPr>
          <a:xfrm>
            <a:off x="5944929" y="4224672"/>
            <a:ext cx="2780847" cy="2418128"/>
          </a:xfrm>
          <a:prstGeom prst="rect">
            <a:avLst/>
          </a:prstGeom>
        </p:spPr>
      </p:pic>
    </p:spTree>
    <p:extLst>
      <p:ext uri="{BB962C8B-B14F-4D97-AF65-F5344CB8AC3E}">
        <p14:creationId xmlns:p14="http://schemas.microsoft.com/office/powerpoint/2010/main" val="152507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8000">
              <a:schemeClr val="accent1">
                <a:tint val="100000"/>
                <a:shade val="100000"/>
                <a:satMod val="130000"/>
                <a:alpha val="0"/>
              </a:schemeClr>
            </a:gs>
            <a:gs pos="100000">
              <a:schemeClr val="accent1">
                <a:tint val="50000"/>
                <a:shade val="100000"/>
                <a:satMod val="350000"/>
              </a:schemeClr>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8466" y="8819"/>
            <a:ext cx="8229600" cy="1143000"/>
          </a:xfrm>
        </p:spPr>
        <p:txBody>
          <a:bodyPr>
            <a:noAutofit/>
          </a:bodyPr>
          <a:lstStyle/>
          <a:p>
            <a:pPr algn="l"/>
            <a:r>
              <a:rPr lang="en-US" sz="4800" b="1" dirty="0">
                <a:solidFill>
                  <a:srgbClr val="000000"/>
                </a:solidFill>
                <a:latin typeface="Arial Black" panose="020B0A04020102020204" pitchFamily="34" charset="0"/>
              </a:rPr>
              <a:t>How to Apply for FMLA</a:t>
            </a:r>
          </a:p>
        </p:txBody>
      </p:sp>
      <p:sp>
        <p:nvSpPr>
          <p:cNvPr id="3" name="Right Triangle 2">
            <a:extLst>
              <a:ext uri="{FF2B5EF4-FFF2-40B4-BE49-F238E27FC236}">
                <a16:creationId xmlns:a16="http://schemas.microsoft.com/office/drawing/2014/main" id="{815F9F4C-830C-3168-F923-7F4FC8E28405}"/>
              </a:ext>
            </a:extLst>
          </p:cNvPr>
          <p:cNvSpPr/>
          <p:nvPr/>
        </p:nvSpPr>
        <p:spPr>
          <a:xfrm>
            <a:off x="0" y="5932962"/>
            <a:ext cx="9143999"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29A05CC-5B93-EA2F-1629-B62EEFB7944E}"/>
              </a:ext>
            </a:extLst>
          </p:cNvPr>
          <p:cNvPicPr>
            <a:picLocks noChangeAspect="1"/>
          </p:cNvPicPr>
          <p:nvPr/>
        </p:nvPicPr>
        <p:blipFill>
          <a:blip r:embed="rId3"/>
          <a:srcRect t="2722"/>
          <a:stretch/>
        </p:blipFill>
        <p:spPr>
          <a:xfrm>
            <a:off x="1031373" y="1606584"/>
            <a:ext cx="7081272" cy="3481598"/>
          </a:xfrm>
          <a:prstGeom prst="rect">
            <a:avLst/>
          </a:prstGeom>
          <a:ln>
            <a:solidFill>
              <a:schemeClr val="tx1"/>
            </a:solidFill>
          </a:ln>
        </p:spPr>
      </p:pic>
    </p:spTree>
    <p:extLst>
      <p:ext uri="{BB962C8B-B14F-4D97-AF65-F5344CB8AC3E}">
        <p14:creationId xmlns:p14="http://schemas.microsoft.com/office/powerpoint/2010/main" val="2803664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100000"/>
                <a:shade val="100000"/>
                <a:satMod val="130000"/>
                <a:alpha val="0"/>
              </a:schemeClr>
            </a:gs>
            <a:gs pos="100000">
              <a:schemeClr val="accent1">
                <a:tint val="50000"/>
                <a:shade val="100000"/>
                <a:satMod val="350000"/>
              </a:schemeClr>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8466" y="8819"/>
            <a:ext cx="8229600" cy="1143000"/>
          </a:xfrm>
        </p:spPr>
        <p:txBody>
          <a:bodyPr>
            <a:noAutofit/>
          </a:bodyPr>
          <a:lstStyle/>
          <a:p>
            <a:pPr algn="l"/>
            <a:r>
              <a:rPr lang="en-US" sz="4800" b="1" dirty="0">
                <a:solidFill>
                  <a:srgbClr val="000000"/>
                </a:solidFill>
                <a:latin typeface="Arial Black" panose="020B0A04020102020204" pitchFamily="34" charset="0"/>
              </a:rPr>
              <a:t>Health Care Provider Certification</a:t>
            </a:r>
          </a:p>
        </p:txBody>
      </p:sp>
      <p:sp>
        <p:nvSpPr>
          <p:cNvPr id="3" name="Right Triangle 2">
            <a:extLst>
              <a:ext uri="{FF2B5EF4-FFF2-40B4-BE49-F238E27FC236}">
                <a16:creationId xmlns:a16="http://schemas.microsoft.com/office/drawing/2014/main" id="{815F9F4C-830C-3168-F923-7F4FC8E28405}"/>
              </a:ext>
            </a:extLst>
          </p:cNvPr>
          <p:cNvSpPr/>
          <p:nvPr/>
        </p:nvSpPr>
        <p:spPr>
          <a:xfrm>
            <a:off x="0" y="5932962"/>
            <a:ext cx="9143999"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EEA07FB-626D-8698-931F-C2943B99BEA6}"/>
              </a:ext>
            </a:extLst>
          </p:cNvPr>
          <p:cNvPicPr>
            <a:picLocks noChangeAspect="1"/>
          </p:cNvPicPr>
          <p:nvPr/>
        </p:nvPicPr>
        <p:blipFill>
          <a:blip r:embed="rId3"/>
          <a:srcRect t="1637" b="6598"/>
          <a:stretch/>
        </p:blipFill>
        <p:spPr>
          <a:xfrm>
            <a:off x="1027820" y="1339710"/>
            <a:ext cx="7109587" cy="4572000"/>
          </a:xfrm>
          <a:prstGeom prst="rect">
            <a:avLst/>
          </a:prstGeom>
          <a:gradFill>
            <a:gsLst>
              <a:gs pos="0">
                <a:schemeClr val="accent1">
                  <a:tint val="100000"/>
                  <a:shade val="100000"/>
                  <a:satMod val="130000"/>
                  <a:alpha val="0"/>
                </a:schemeClr>
              </a:gs>
              <a:gs pos="100000">
                <a:schemeClr val="accent1">
                  <a:tint val="50000"/>
                  <a:shade val="100000"/>
                  <a:satMod val="350000"/>
                </a:schemeClr>
              </a:gs>
            </a:gsLst>
            <a:lin ang="16200000" scaled="0"/>
          </a:gradFill>
          <a:ln>
            <a:solidFill>
              <a:schemeClr val="tx1"/>
            </a:solidFill>
          </a:ln>
        </p:spPr>
      </p:pic>
    </p:spTree>
    <p:extLst>
      <p:ext uri="{BB962C8B-B14F-4D97-AF65-F5344CB8AC3E}">
        <p14:creationId xmlns:p14="http://schemas.microsoft.com/office/powerpoint/2010/main" val="3227541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100000"/>
                <a:shade val="100000"/>
                <a:satMod val="130000"/>
                <a:alpha val="0"/>
              </a:schemeClr>
            </a:gs>
            <a:gs pos="100000">
              <a:schemeClr val="accent1">
                <a:tint val="50000"/>
                <a:shade val="100000"/>
                <a:satMod val="350000"/>
              </a:schemeClr>
            </a:gs>
          </a:gsLst>
          <a:lin ang="16200000" scaled="0"/>
        </a:gradFill>
        <a:effectLst/>
      </p:bgPr>
    </p:bg>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815F9F4C-830C-3168-F923-7F4FC8E28405}"/>
              </a:ext>
            </a:extLst>
          </p:cNvPr>
          <p:cNvSpPr/>
          <p:nvPr/>
        </p:nvSpPr>
        <p:spPr>
          <a:xfrm>
            <a:off x="0" y="5932962"/>
            <a:ext cx="9143999"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33BDDCF-99A0-8242-404D-20C847D037A6}"/>
              </a:ext>
            </a:extLst>
          </p:cNvPr>
          <p:cNvPicPr>
            <a:picLocks noChangeAspect="1"/>
          </p:cNvPicPr>
          <p:nvPr/>
        </p:nvPicPr>
        <p:blipFill>
          <a:blip r:embed="rId3"/>
          <a:stretch>
            <a:fillRect/>
          </a:stretch>
        </p:blipFill>
        <p:spPr>
          <a:xfrm>
            <a:off x="988037" y="2140652"/>
            <a:ext cx="7149369" cy="3042885"/>
          </a:xfrm>
          <a:prstGeom prst="rect">
            <a:avLst/>
          </a:prstGeom>
          <a:ln>
            <a:solidFill>
              <a:schemeClr val="tx1"/>
            </a:solidFill>
          </a:ln>
        </p:spPr>
      </p:pic>
      <p:sp>
        <p:nvSpPr>
          <p:cNvPr id="9" name="TextBox 8">
            <a:extLst>
              <a:ext uri="{FF2B5EF4-FFF2-40B4-BE49-F238E27FC236}">
                <a16:creationId xmlns:a16="http://schemas.microsoft.com/office/drawing/2014/main" id="{91BFBC3C-6EEC-4A43-6A40-C1B7E3D109D9}"/>
              </a:ext>
            </a:extLst>
          </p:cNvPr>
          <p:cNvSpPr txBox="1"/>
          <p:nvPr/>
        </p:nvSpPr>
        <p:spPr>
          <a:xfrm>
            <a:off x="478464" y="12609"/>
            <a:ext cx="7240773" cy="1569660"/>
          </a:xfrm>
          <a:prstGeom prst="rect">
            <a:avLst/>
          </a:prstGeom>
          <a:noFill/>
        </p:spPr>
        <p:txBody>
          <a:bodyPr wrap="square" rtlCol="0">
            <a:spAutoFit/>
          </a:bodyPr>
          <a:lstStyle/>
          <a:p>
            <a:r>
              <a:rPr lang="en-US" sz="4800" dirty="0">
                <a:latin typeface="Arial Black" panose="020B0A04020102020204" pitchFamily="34" charset="0"/>
              </a:rPr>
              <a:t>Health Care Provider Certification</a:t>
            </a:r>
          </a:p>
        </p:txBody>
      </p:sp>
    </p:spTree>
    <p:extLst>
      <p:ext uri="{BB962C8B-B14F-4D97-AF65-F5344CB8AC3E}">
        <p14:creationId xmlns:p14="http://schemas.microsoft.com/office/powerpoint/2010/main" val="1730347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100000"/>
                <a:shade val="100000"/>
                <a:satMod val="130000"/>
                <a:alpha val="0"/>
              </a:schemeClr>
            </a:gs>
            <a:gs pos="100000">
              <a:schemeClr val="accent1">
                <a:tint val="50000"/>
                <a:shade val="100000"/>
                <a:satMod val="350000"/>
              </a:schemeClr>
            </a:gs>
          </a:gsLst>
          <a:lin ang="16200000" scaled="0"/>
        </a:gradFill>
        <a:effectLst/>
      </p:bgPr>
    </p:bg>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815F9F4C-830C-3168-F923-7F4FC8E28405}"/>
              </a:ext>
            </a:extLst>
          </p:cNvPr>
          <p:cNvSpPr/>
          <p:nvPr/>
        </p:nvSpPr>
        <p:spPr>
          <a:xfrm>
            <a:off x="0" y="5932962"/>
            <a:ext cx="9143999"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DB09DD1-4B64-456B-E536-FC6B7E5951D1}"/>
              </a:ext>
            </a:extLst>
          </p:cNvPr>
          <p:cNvPicPr>
            <a:picLocks noChangeAspect="1"/>
          </p:cNvPicPr>
          <p:nvPr/>
        </p:nvPicPr>
        <p:blipFill>
          <a:blip r:embed="rId3"/>
          <a:srcRect b="39964"/>
          <a:stretch/>
        </p:blipFill>
        <p:spPr>
          <a:xfrm>
            <a:off x="1019119" y="1786268"/>
            <a:ext cx="7116376" cy="3551283"/>
          </a:xfrm>
          <a:prstGeom prst="rect">
            <a:avLst/>
          </a:prstGeom>
          <a:ln>
            <a:solidFill>
              <a:schemeClr val="tx1"/>
            </a:solidFill>
          </a:ln>
        </p:spPr>
      </p:pic>
      <p:sp>
        <p:nvSpPr>
          <p:cNvPr id="11" name="TextBox 10">
            <a:extLst>
              <a:ext uri="{FF2B5EF4-FFF2-40B4-BE49-F238E27FC236}">
                <a16:creationId xmlns:a16="http://schemas.microsoft.com/office/drawing/2014/main" id="{DA527D7C-E9D6-1703-1C52-4EBF9165B2AB}"/>
              </a:ext>
            </a:extLst>
          </p:cNvPr>
          <p:cNvSpPr txBox="1"/>
          <p:nvPr/>
        </p:nvSpPr>
        <p:spPr>
          <a:xfrm>
            <a:off x="478461" y="10629"/>
            <a:ext cx="7190238" cy="1569660"/>
          </a:xfrm>
          <a:prstGeom prst="rect">
            <a:avLst/>
          </a:prstGeom>
          <a:noFill/>
        </p:spPr>
        <p:txBody>
          <a:bodyPr wrap="none" rtlCol="0">
            <a:spAutoFit/>
          </a:bodyPr>
          <a:lstStyle/>
          <a:p>
            <a:r>
              <a:rPr lang="en-US" sz="4800" dirty="0">
                <a:latin typeface="Arial Black" panose="020B0A04020102020204" pitchFamily="34" charset="0"/>
              </a:rPr>
              <a:t>Health Care Provider</a:t>
            </a:r>
          </a:p>
          <a:p>
            <a:r>
              <a:rPr lang="en-US" sz="4800" dirty="0">
                <a:latin typeface="Arial Black" panose="020B0A04020102020204" pitchFamily="34" charset="0"/>
              </a:rPr>
              <a:t>Certification</a:t>
            </a:r>
          </a:p>
        </p:txBody>
      </p:sp>
    </p:spTree>
    <p:extLst>
      <p:ext uri="{BB962C8B-B14F-4D97-AF65-F5344CB8AC3E}">
        <p14:creationId xmlns:p14="http://schemas.microsoft.com/office/powerpoint/2010/main" val="3679005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100000"/>
                <a:shade val="100000"/>
                <a:satMod val="130000"/>
                <a:alpha val="0"/>
              </a:schemeClr>
            </a:gs>
            <a:gs pos="100000">
              <a:schemeClr val="accent1">
                <a:tint val="50000"/>
                <a:shade val="100000"/>
                <a:satMod val="350000"/>
              </a:schemeClr>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8466" y="232098"/>
            <a:ext cx="8229600" cy="1143000"/>
          </a:xfrm>
        </p:spPr>
        <p:txBody>
          <a:bodyPr>
            <a:noAutofit/>
          </a:bodyPr>
          <a:lstStyle/>
          <a:p>
            <a:pPr algn="l"/>
            <a:r>
              <a:rPr lang="en-US" sz="4800" b="1" dirty="0">
                <a:solidFill>
                  <a:srgbClr val="000000"/>
                </a:solidFill>
                <a:latin typeface="Arial Black" panose="020B0A04020102020204" pitchFamily="34" charset="0"/>
              </a:rPr>
              <a:t>Health Care Provider</a:t>
            </a:r>
            <a:br>
              <a:rPr lang="en-US" sz="4800" b="1" dirty="0">
                <a:solidFill>
                  <a:srgbClr val="000000"/>
                </a:solidFill>
                <a:latin typeface="Arial Black" panose="020B0A04020102020204" pitchFamily="34" charset="0"/>
              </a:rPr>
            </a:br>
            <a:r>
              <a:rPr lang="en-US" sz="4800" b="1" dirty="0">
                <a:solidFill>
                  <a:srgbClr val="000000"/>
                </a:solidFill>
                <a:latin typeface="Arial Black" panose="020B0A04020102020204" pitchFamily="34" charset="0"/>
              </a:rPr>
              <a:t>Certification</a:t>
            </a:r>
          </a:p>
        </p:txBody>
      </p:sp>
      <p:sp>
        <p:nvSpPr>
          <p:cNvPr id="3" name="Right Triangle 2">
            <a:extLst>
              <a:ext uri="{FF2B5EF4-FFF2-40B4-BE49-F238E27FC236}">
                <a16:creationId xmlns:a16="http://schemas.microsoft.com/office/drawing/2014/main" id="{815F9F4C-830C-3168-F923-7F4FC8E28405}"/>
              </a:ext>
            </a:extLst>
          </p:cNvPr>
          <p:cNvSpPr/>
          <p:nvPr/>
        </p:nvSpPr>
        <p:spPr>
          <a:xfrm>
            <a:off x="0" y="5932962"/>
            <a:ext cx="9143999"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89420AF-62FC-A75E-6BC6-55D9DDB5FA40}"/>
              </a:ext>
            </a:extLst>
          </p:cNvPr>
          <p:cNvPicPr>
            <a:picLocks noChangeAspect="1"/>
          </p:cNvPicPr>
          <p:nvPr/>
        </p:nvPicPr>
        <p:blipFill>
          <a:blip r:embed="rId3"/>
          <a:srcRect t="59690"/>
          <a:stretch/>
        </p:blipFill>
        <p:spPr>
          <a:xfrm>
            <a:off x="1008504" y="2519911"/>
            <a:ext cx="7139959" cy="2392325"/>
          </a:xfrm>
          <a:prstGeom prst="rect">
            <a:avLst/>
          </a:prstGeom>
          <a:ln>
            <a:solidFill>
              <a:schemeClr val="tx1"/>
            </a:solidFill>
          </a:ln>
        </p:spPr>
      </p:pic>
    </p:spTree>
    <p:extLst>
      <p:ext uri="{BB962C8B-B14F-4D97-AF65-F5344CB8AC3E}">
        <p14:creationId xmlns:p14="http://schemas.microsoft.com/office/powerpoint/2010/main" val="63993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100000"/>
                <a:shade val="100000"/>
                <a:satMod val="130000"/>
                <a:alpha val="0"/>
              </a:schemeClr>
            </a:gs>
            <a:gs pos="100000">
              <a:schemeClr val="accent1">
                <a:tint val="50000"/>
                <a:shade val="100000"/>
                <a:satMod val="350000"/>
              </a:schemeClr>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8466" y="232098"/>
            <a:ext cx="8229600" cy="1143000"/>
          </a:xfrm>
        </p:spPr>
        <p:txBody>
          <a:bodyPr>
            <a:noAutofit/>
          </a:bodyPr>
          <a:lstStyle/>
          <a:p>
            <a:pPr algn="l"/>
            <a:r>
              <a:rPr lang="en-US" sz="4800" b="1" dirty="0">
                <a:solidFill>
                  <a:srgbClr val="000000"/>
                </a:solidFill>
                <a:latin typeface="Arial Black" panose="020B0A04020102020204" pitchFamily="34" charset="0"/>
              </a:rPr>
              <a:t>Health Care Provider</a:t>
            </a:r>
            <a:br>
              <a:rPr lang="en-US" sz="4800" b="1" dirty="0">
                <a:solidFill>
                  <a:srgbClr val="000000"/>
                </a:solidFill>
                <a:latin typeface="Arial Black" panose="020B0A04020102020204" pitchFamily="34" charset="0"/>
              </a:rPr>
            </a:br>
            <a:r>
              <a:rPr lang="en-US" sz="4800" b="1" dirty="0">
                <a:solidFill>
                  <a:srgbClr val="000000"/>
                </a:solidFill>
                <a:latin typeface="Arial Black" panose="020B0A04020102020204" pitchFamily="34" charset="0"/>
              </a:rPr>
              <a:t>Certification</a:t>
            </a:r>
          </a:p>
        </p:txBody>
      </p:sp>
      <p:sp>
        <p:nvSpPr>
          <p:cNvPr id="3" name="Right Triangle 2">
            <a:extLst>
              <a:ext uri="{FF2B5EF4-FFF2-40B4-BE49-F238E27FC236}">
                <a16:creationId xmlns:a16="http://schemas.microsoft.com/office/drawing/2014/main" id="{815F9F4C-830C-3168-F923-7F4FC8E28405}"/>
              </a:ext>
            </a:extLst>
          </p:cNvPr>
          <p:cNvSpPr/>
          <p:nvPr/>
        </p:nvSpPr>
        <p:spPr>
          <a:xfrm>
            <a:off x="0" y="5932962"/>
            <a:ext cx="9143999"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D76E889-7597-A5C5-35E9-9FB83D5BA8A6}"/>
              </a:ext>
            </a:extLst>
          </p:cNvPr>
          <p:cNvPicPr>
            <a:picLocks noChangeAspect="1"/>
          </p:cNvPicPr>
          <p:nvPr/>
        </p:nvPicPr>
        <p:blipFill>
          <a:blip r:embed="rId3"/>
          <a:stretch>
            <a:fillRect/>
          </a:stretch>
        </p:blipFill>
        <p:spPr>
          <a:xfrm>
            <a:off x="1008504" y="1594985"/>
            <a:ext cx="7139959" cy="5010620"/>
          </a:xfrm>
          <a:prstGeom prst="rect">
            <a:avLst/>
          </a:prstGeom>
          <a:ln>
            <a:solidFill>
              <a:schemeClr val="tx1"/>
            </a:solidFill>
          </a:ln>
        </p:spPr>
      </p:pic>
    </p:spTree>
    <p:extLst>
      <p:ext uri="{BB962C8B-B14F-4D97-AF65-F5344CB8AC3E}">
        <p14:creationId xmlns:p14="http://schemas.microsoft.com/office/powerpoint/2010/main" val="526195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3D3D3-4549-C1C1-C61D-BAA127E8D834}"/>
              </a:ext>
            </a:extLst>
          </p:cNvPr>
          <p:cNvPicPr>
            <a:picLocks noChangeAspect="1"/>
          </p:cNvPicPr>
          <p:nvPr/>
        </p:nvPicPr>
        <p:blipFill>
          <a:blip r:embed="rId5"/>
          <a:srcRect t="27237" b="29352"/>
          <a:stretch/>
        </p:blipFill>
        <p:spPr>
          <a:xfrm>
            <a:off x="1831158" y="3307264"/>
            <a:ext cx="5471104" cy="2375053"/>
          </a:xfrm>
          <a:prstGeom prst="rect">
            <a:avLst/>
          </a:prstGeom>
        </p:spPr>
      </p:pic>
      <p:sp>
        <p:nvSpPr>
          <p:cNvPr id="5" name="Title 4">
            <a:extLst>
              <a:ext uri="{FF2B5EF4-FFF2-40B4-BE49-F238E27FC236}">
                <a16:creationId xmlns:a16="http://schemas.microsoft.com/office/drawing/2014/main" id="{50733CB4-1B98-FCB5-F0E8-6873B89E9483}"/>
              </a:ext>
            </a:extLst>
          </p:cNvPr>
          <p:cNvSpPr>
            <a:spLocks noGrp="1"/>
          </p:cNvSpPr>
          <p:nvPr>
            <p:ph type="title"/>
          </p:nvPr>
        </p:nvSpPr>
        <p:spPr>
          <a:xfrm>
            <a:off x="477177" y="-1930"/>
            <a:ext cx="1728439" cy="864339"/>
          </a:xfrm>
        </p:spPr>
        <p:txBody>
          <a:bodyPr>
            <a:normAutofit/>
          </a:bodyPr>
          <a:lstStyle/>
          <a:p>
            <a:r>
              <a:rPr lang="en-US" sz="4800" dirty="0">
                <a:latin typeface="Arial Black" panose="020B0A04020102020204" pitchFamily="34" charset="0"/>
              </a:rPr>
              <a:t>Goal</a:t>
            </a:r>
          </a:p>
        </p:txBody>
      </p:sp>
      <p:grpSp>
        <p:nvGrpSpPr>
          <p:cNvPr id="17" name="Group 16">
            <a:extLst>
              <a:ext uri="{FF2B5EF4-FFF2-40B4-BE49-F238E27FC236}">
                <a16:creationId xmlns:a16="http://schemas.microsoft.com/office/drawing/2014/main" id="{D216EC99-8CB2-211A-02DD-3FE5A2CF8332}"/>
              </a:ext>
            </a:extLst>
          </p:cNvPr>
          <p:cNvGrpSpPr/>
          <p:nvPr/>
        </p:nvGrpSpPr>
        <p:grpSpPr>
          <a:xfrm>
            <a:off x="223024" y="1781255"/>
            <a:ext cx="8686800" cy="1527350"/>
            <a:chOff x="223024" y="1674927"/>
            <a:chExt cx="8686800" cy="1527350"/>
          </a:xfrm>
        </p:grpSpPr>
        <p:pic>
          <p:nvPicPr>
            <p:cNvPr id="6" name="Picture 5">
              <a:extLst>
                <a:ext uri="{FF2B5EF4-FFF2-40B4-BE49-F238E27FC236}">
                  <a16:creationId xmlns:a16="http://schemas.microsoft.com/office/drawing/2014/main" id="{CEB3E6B5-8E79-23C0-9870-A73168CBE2C1}"/>
                </a:ext>
              </a:extLst>
            </p:cNvPr>
            <p:cNvPicPr>
              <a:picLocks noChangeAspect="1"/>
            </p:cNvPicPr>
            <p:nvPr/>
          </p:nvPicPr>
          <p:blipFill>
            <a:blip r:embed="rId6"/>
            <a:stretch>
              <a:fillRect/>
            </a:stretch>
          </p:blipFill>
          <p:spPr>
            <a:xfrm>
              <a:off x="223024" y="1674927"/>
              <a:ext cx="451143" cy="512108"/>
            </a:xfrm>
            <a:prstGeom prst="rect">
              <a:avLst/>
            </a:prstGeom>
          </p:spPr>
        </p:pic>
        <p:pic>
          <p:nvPicPr>
            <p:cNvPr id="7" name="Picture 6">
              <a:extLst>
                <a:ext uri="{FF2B5EF4-FFF2-40B4-BE49-F238E27FC236}">
                  <a16:creationId xmlns:a16="http://schemas.microsoft.com/office/drawing/2014/main" id="{F39FD6A7-EA9B-17A9-56AD-4008FF520D82}"/>
                </a:ext>
              </a:extLst>
            </p:cNvPr>
            <p:cNvPicPr>
              <a:picLocks noChangeAspect="1"/>
            </p:cNvPicPr>
            <p:nvPr/>
          </p:nvPicPr>
          <p:blipFill>
            <a:blip r:embed="rId6"/>
            <a:stretch>
              <a:fillRect/>
            </a:stretch>
          </p:blipFill>
          <p:spPr>
            <a:xfrm>
              <a:off x="223024" y="2487125"/>
              <a:ext cx="451143" cy="512108"/>
            </a:xfrm>
            <a:prstGeom prst="rect">
              <a:avLst/>
            </a:prstGeom>
          </p:spPr>
        </p:pic>
        <p:sp>
          <p:nvSpPr>
            <p:cNvPr id="8" name="TextBox 7">
              <a:extLst>
                <a:ext uri="{FF2B5EF4-FFF2-40B4-BE49-F238E27FC236}">
                  <a16:creationId xmlns:a16="http://schemas.microsoft.com/office/drawing/2014/main" id="{2C3F8C45-9C38-E435-A2B2-E81C5AFB7FA5}"/>
                </a:ext>
              </a:extLst>
            </p:cNvPr>
            <p:cNvSpPr txBox="1"/>
            <p:nvPr/>
          </p:nvSpPr>
          <p:spPr>
            <a:xfrm>
              <a:off x="674167" y="2555946"/>
              <a:ext cx="7295587" cy="646331"/>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To assist FSM with recognizing reasons why an employee may</a:t>
              </a:r>
            </a:p>
            <a:p>
              <a:r>
                <a:rPr lang="en-US" dirty="0">
                  <a:latin typeface="Poppins" panose="00000500000000000000" pitchFamily="2" charset="0"/>
                  <a:cs typeface="Poppins" panose="00000500000000000000" pitchFamily="2" charset="0"/>
                </a:rPr>
                <a:t>Request FMLA and CFRA.</a:t>
              </a:r>
            </a:p>
          </p:txBody>
        </p:sp>
        <p:sp>
          <p:nvSpPr>
            <p:cNvPr id="9" name="TextBox 8">
              <a:extLst>
                <a:ext uri="{FF2B5EF4-FFF2-40B4-BE49-F238E27FC236}">
                  <a16:creationId xmlns:a16="http://schemas.microsoft.com/office/drawing/2014/main" id="{C3B736CD-CFE4-F788-9CA9-0336B1D3B854}"/>
                </a:ext>
              </a:extLst>
            </p:cNvPr>
            <p:cNvSpPr txBox="1"/>
            <p:nvPr/>
          </p:nvSpPr>
          <p:spPr>
            <a:xfrm>
              <a:off x="674167" y="1745284"/>
              <a:ext cx="8235657"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To provide FSM with an understanding of FMLA and CFRA procedures and required certification</a:t>
              </a:r>
            </a:p>
          </p:txBody>
        </p:sp>
      </p:grpSp>
      <p:sp>
        <p:nvSpPr>
          <p:cNvPr id="10" name="TextBox 9">
            <a:extLst>
              <a:ext uri="{FF2B5EF4-FFF2-40B4-BE49-F238E27FC236}">
                <a16:creationId xmlns:a16="http://schemas.microsoft.com/office/drawing/2014/main" id="{6D35E7AE-8CFB-2A69-B000-1E889AFFB94D}"/>
              </a:ext>
            </a:extLst>
          </p:cNvPr>
          <p:cNvSpPr txBox="1"/>
          <p:nvPr/>
        </p:nvSpPr>
        <p:spPr>
          <a:xfrm>
            <a:off x="467578" y="704684"/>
            <a:ext cx="8475690"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To provide Food Service Managers (FSM) with a basic Understanding of Family Medical Leave Act (FMLA) and California Family Rights Act (CFRA) protected absences and/or leaves. </a:t>
            </a:r>
          </a:p>
        </p:txBody>
      </p:sp>
      <p:sp>
        <p:nvSpPr>
          <p:cNvPr id="11" name="Right Triangle 10">
            <a:extLst>
              <a:ext uri="{FF2B5EF4-FFF2-40B4-BE49-F238E27FC236}">
                <a16:creationId xmlns:a16="http://schemas.microsoft.com/office/drawing/2014/main" id="{DB0C9EAB-B691-A2C7-1904-202496E7B2DE}"/>
              </a:ext>
            </a:extLst>
          </p:cNvPr>
          <p:cNvSpPr/>
          <p:nvPr/>
        </p:nvSpPr>
        <p:spPr>
          <a:xfrm>
            <a:off x="-8606" y="5943600"/>
            <a:ext cx="9152605"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2" name="Picture 4" descr="Soccer Minion Costume | Despicable Me Wiki | Fandom">
            <a:extLst>
              <a:ext uri="{FF2B5EF4-FFF2-40B4-BE49-F238E27FC236}">
                <a16:creationId xmlns:a16="http://schemas.microsoft.com/office/drawing/2014/main" id="{A3F28A94-F2C9-F5F2-27C2-C1B6AADE8E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6666" y="4117926"/>
            <a:ext cx="2381250" cy="23812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m3d="http://schemas.microsoft.com/office/drawing/2017/model3d" Requires="am3d">
          <p:graphicFrame>
            <p:nvGraphicFramePr>
              <p:cNvPr id="2" name="3D Model 1" descr="Bouncing soccer ball">
                <a:extLst>
                  <a:ext uri="{FF2B5EF4-FFF2-40B4-BE49-F238E27FC236}">
                    <a16:creationId xmlns:a16="http://schemas.microsoft.com/office/drawing/2014/main" id="{2032C3E4-65F3-FDD6-6CB2-E9611C65662A}"/>
                  </a:ext>
                </a:extLst>
              </p:cNvPr>
              <p:cNvGraphicFramePr>
                <a:graphicFrameLocks noChangeAspect="1"/>
              </p:cNvGraphicFramePr>
              <p:nvPr>
                <p:extLst>
                  <p:ext uri="{D42A27DB-BD31-4B8C-83A1-F6EECF244321}">
                    <p14:modId xmlns:p14="http://schemas.microsoft.com/office/powerpoint/2010/main" val="1720433371"/>
                  </p:ext>
                </p:extLst>
              </p:nvPr>
            </p:nvGraphicFramePr>
            <p:xfrm>
              <a:off x="10070460" y="3710744"/>
              <a:ext cx="975477" cy="2565927"/>
            </p:xfrm>
            <a:graphic>
              <a:graphicData uri="http://schemas.microsoft.com/office/drawing/2017/model3d">
                <am3d:model3d r:embed="rId8">
                  <am3d:spPr>
                    <a:xfrm>
                      <a:off x="0" y="0"/>
                      <a:ext cx="975477" cy="2565927"/>
                    </a:xfrm>
                    <a:prstGeom prst="rect">
                      <a:avLst/>
                    </a:prstGeom>
                  </am3d:spPr>
                  <am3d:camera>
                    <am3d:pos x="0" y="0" z="59902791"/>
                    <am3d:up dx="0" dy="36000000" dz="0"/>
                    <am3d:lookAt x="0" y="0" z="0"/>
                    <am3d:perspective fov="2700000"/>
                  </am3d:camera>
                  <am3d:trans>
                    <am3d:meterPerModelUnit n="3210766" d="1000000"/>
                    <am3d:preTrans dx="-1564965" dy="-16437999" dz="-834513"/>
                    <am3d:scale>
                      <am3d:sx n="1000000" d="1000000"/>
                      <am3d:sy n="1000000" d="1000000"/>
                      <am3d:sz n="1000000" d="1000000"/>
                    </am3d:scale>
                    <am3d:rot/>
                    <am3d:postTrans dx="0" dy="0" dz="0"/>
                  </am3d:trans>
                  <am3d:raster rName="Office3DRenderer" rVer="16.0.8326">
                    <am3d:blip r:embed="rId9"/>
                  </am3d:raster>
                  <am3d:extLst>
                    <a:ext uri="{E9DE012E-A134-456F-84FE-255F9AAD75C6}">
                      <a3danim:posterFrame xmlns:a3danim="http://schemas.microsoft.com/office/drawing/2018/animation/model3d" animId="0"/>
                    </a:ext>
                  </am3d:extLst>
                  <am3d:objViewport viewportSz="38594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Bouncing soccer ball">
                <a:extLst>
                  <a:ext uri="{FF2B5EF4-FFF2-40B4-BE49-F238E27FC236}">
                    <a16:creationId xmlns:a16="http://schemas.microsoft.com/office/drawing/2014/main" id="{2032C3E4-65F3-FDD6-6CB2-E9611C65662A}"/>
                  </a:ext>
                </a:extLst>
              </p:cNvPr>
              <p:cNvPicPr>
                <a:picLocks noGrp="1" noRot="1" noChangeAspect="1" noMove="1" noResize="1" noEditPoints="1" noAdjustHandles="1" noChangeArrowheads="1" noChangeShapeType="1" noCrop="1"/>
              </p:cNvPicPr>
              <p:nvPr/>
            </p:nvPicPr>
            <p:blipFill>
              <a:blip r:embed="rId9"/>
              <a:stretch>
                <a:fillRect/>
              </a:stretch>
            </p:blipFill>
            <p:spPr>
              <a:xfrm>
                <a:off x="10070460" y="3710744"/>
                <a:ext cx="975477" cy="2565927"/>
              </a:xfrm>
              <a:prstGeom prst="rect">
                <a:avLst/>
              </a:prstGeom>
            </p:spPr>
          </p:pic>
        </mc:Fallback>
      </mc:AlternateContent>
      <p:pic>
        <p:nvPicPr>
          <p:cNvPr id="4" name="Picture 3">
            <a:extLst>
              <a:ext uri="{FF2B5EF4-FFF2-40B4-BE49-F238E27FC236}">
                <a16:creationId xmlns:a16="http://schemas.microsoft.com/office/drawing/2014/main" id="{7CE7628C-F3F0-F53B-F6BC-480C5FF722B6}"/>
              </a:ext>
            </a:extLst>
          </p:cNvPr>
          <p:cNvPicPr>
            <a:picLocks noChangeAspect="1"/>
          </p:cNvPicPr>
          <p:nvPr/>
        </p:nvPicPr>
        <p:blipFill>
          <a:blip r:embed="rId10"/>
          <a:stretch>
            <a:fillRect/>
          </a:stretch>
        </p:blipFill>
        <p:spPr>
          <a:xfrm>
            <a:off x="-1880427" y="3497326"/>
            <a:ext cx="975445" cy="2560542"/>
          </a:xfrm>
          <a:prstGeom prst="rect">
            <a:avLst/>
          </a:prstGeom>
        </p:spPr>
      </p:pic>
      <p:pic>
        <p:nvPicPr>
          <p:cNvPr id="12" name="Goooool!">
            <a:hlinkClick r:id="" action="ppaction://media"/>
            <a:extLst>
              <a:ext uri="{FF2B5EF4-FFF2-40B4-BE49-F238E27FC236}">
                <a16:creationId xmlns:a16="http://schemas.microsoft.com/office/drawing/2014/main" id="{8F387E12-768A-BC7B-40B3-31FA687D694B}"/>
              </a:ext>
            </a:extLst>
          </p:cNvPr>
          <p:cNvPicPr>
            <a:picLocks noChangeAspect="1"/>
          </p:cNvPicPr>
          <p:nvPr>
            <a:audioFile r:link="rId1"/>
            <p:extLst>
              <p:ext uri="{DAA4B4D4-6D71-4841-9C94-3DE7FCFB9230}">
                <p14:media xmlns:p14="http://schemas.microsoft.com/office/powerpoint/2010/main" r:embed="rId2">
                  <p14:trim st="3761" end="2445.6145"/>
                  <p14:fade in="500" out="2500"/>
                </p14:media>
              </p:ext>
            </p:extLst>
          </p:nvPr>
        </p:nvPicPr>
        <p:blipFill>
          <a:blip r:embed="rId11"/>
          <a:stretch>
            <a:fillRect/>
          </a:stretch>
        </p:blipFill>
        <p:spPr>
          <a:xfrm>
            <a:off x="-1880427" y="1293892"/>
            <a:ext cx="487363" cy="487363"/>
          </a:xfrm>
          <a:prstGeom prst="rect">
            <a:avLst/>
          </a:prstGeom>
        </p:spPr>
      </p:pic>
    </p:spTree>
    <p:extLst>
      <p:ext uri="{BB962C8B-B14F-4D97-AF65-F5344CB8AC3E}">
        <p14:creationId xmlns:p14="http://schemas.microsoft.com/office/powerpoint/2010/main" val="27832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500"/>
                                  </p:stCondLst>
                                  <p:childTnLst>
                                    <p:animMotion origin="layout" path="M -3.05556E-6 2.22222E-6 L 1.25365 -0.59375 " pathEditMode="relative" rAng="0" ptsTypes="AA">
                                      <p:cBhvr>
                                        <p:cTn id="6" dur="2000" fill="hold"/>
                                        <p:tgtEl>
                                          <p:spTgt spid="4"/>
                                        </p:tgtEl>
                                        <p:attrNameLst>
                                          <p:attrName>ppt_x</p:attrName>
                                          <p:attrName>ppt_y</p:attrName>
                                        </p:attrNameLst>
                                      </p:cBhvr>
                                      <p:rCtr x="62674" y="-29699"/>
                                    </p:animMotion>
                                  </p:childTnLst>
                                </p:cTn>
                              </p:par>
                              <p:par>
                                <p:cTn id="7" presetID="42" presetClass="path" presetSubtype="0" accel="50000" decel="50000" fill="hold" nodeType="withEffect">
                                  <p:stCondLst>
                                    <p:cond delay="2500"/>
                                  </p:stCondLst>
                                  <p:childTnLst>
                                    <p:animMotion origin="layout" path="M 2.5E-6 7.40741E-7 L -1.25365 -0.79005 " pathEditMode="relative" rAng="0" ptsTypes="AA">
                                      <p:cBhvr>
                                        <p:cTn id="8" dur="2000" fill="hold"/>
                                        <p:tgtEl>
                                          <p:spTgt spid="2"/>
                                        </p:tgtEl>
                                        <p:attrNameLst>
                                          <p:attrName>ppt_x</p:attrName>
                                          <p:attrName>ppt_y</p:attrName>
                                        </p:attrNameLst>
                                      </p:cBhvr>
                                      <p:rCtr x="-62691" y="-39514"/>
                                    </p:animMotion>
                                  </p:childTnLst>
                                </p:cTn>
                              </p:par>
                              <p:par>
                                <p:cTn id="9" presetID="1" presetClass="mediacall" presetSubtype="0" fill="hold" nodeType="withEffect">
                                  <p:stCondLst>
                                    <p:cond delay="1000"/>
                                  </p:stCondLst>
                                  <p:childTnLst>
                                    <p:cmd type="call" cmd="playFrom(0.0)">
                                      <p:cBhvr>
                                        <p:cTn id="10" dur="1230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100000"/>
                <a:shade val="100000"/>
                <a:satMod val="130000"/>
                <a:alpha val="0"/>
              </a:schemeClr>
            </a:gs>
            <a:gs pos="100000">
              <a:schemeClr val="accent1">
                <a:tint val="50000"/>
                <a:shade val="100000"/>
                <a:satMod val="350000"/>
              </a:schemeClr>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8466" y="232098"/>
            <a:ext cx="8229600" cy="1143000"/>
          </a:xfrm>
        </p:spPr>
        <p:txBody>
          <a:bodyPr>
            <a:noAutofit/>
          </a:bodyPr>
          <a:lstStyle/>
          <a:p>
            <a:pPr algn="l"/>
            <a:r>
              <a:rPr lang="en-US" sz="4800" b="1" dirty="0">
                <a:solidFill>
                  <a:srgbClr val="000000"/>
                </a:solidFill>
                <a:latin typeface="Arial Black" panose="020B0A04020102020204" pitchFamily="34" charset="0"/>
              </a:rPr>
              <a:t>Health Care Provider</a:t>
            </a:r>
            <a:br>
              <a:rPr lang="en-US" sz="4800" b="1" dirty="0">
                <a:solidFill>
                  <a:srgbClr val="000000"/>
                </a:solidFill>
                <a:latin typeface="Arial Black" panose="020B0A04020102020204" pitchFamily="34" charset="0"/>
              </a:rPr>
            </a:br>
            <a:r>
              <a:rPr lang="en-US" sz="4800" b="1" dirty="0">
                <a:solidFill>
                  <a:srgbClr val="000000"/>
                </a:solidFill>
                <a:latin typeface="Arial Black" panose="020B0A04020102020204" pitchFamily="34" charset="0"/>
              </a:rPr>
              <a:t>Certification</a:t>
            </a:r>
          </a:p>
        </p:txBody>
      </p:sp>
      <p:sp>
        <p:nvSpPr>
          <p:cNvPr id="3" name="Right Triangle 2">
            <a:extLst>
              <a:ext uri="{FF2B5EF4-FFF2-40B4-BE49-F238E27FC236}">
                <a16:creationId xmlns:a16="http://schemas.microsoft.com/office/drawing/2014/main" id="{815F9F4C-830C-3168-F923-7F4FC8E28405}"/>
              </a:ext>
            </a:extLst>
          </p:cNvPr>
          <p:cNvSpPr/>
          <p:nvPr/>
        </p:nvSpPr>
        <p:spPr>
          <a:xfrm>
            <a:off x="0" y="5932962"/>
            <a:ext cx="9143999"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7F378E4-10C5-D4E9-C2B7-5CB286A68CC9}"/>
              </a:ext>
            </a:extLst>
          </p:cNvPr>
          <p:cNvPicPr>
            <a:picLocks noChangeAspect="1"/>
          </p:cNvPicPr>
          <p:nvPr/>
        </p:nvPicPr>
        <p:blipFill>
          <a:blip r:embed="rId3"/>
          <a:stretch>
            <a:fillRect/>
          </a:stretch>
        </p:blipFill>
        <p:spPr>
          <a:xfrm>
            <a:off x="1008504" y="1620387"/>
            <a:ext cx="7139959" cy="4289592"/>
          </a:xfrm>
          <a:prstGeom prst="rect">
            <a:avLst/>
          </a:prstGeom>
          <a:ln>
            <a:solidFill>
              <a:schemeClr val="tx1"/>
            </a:solidFill>
          </a:ln>
        </p:spPr>
      </p:pic>
    </p:spTree>
    <p:extLst>
      <p:ext uri="{BB962C8B-B14F-4D97-AF65-F5344CB8AC3E}">
        <p14:creationId xmlns:p14="http://schemas.microsoft.com/office/powerpoint/2010/main" val="2347553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ED7C1A-FA4B-8052-8648-A22F157A9F8D}"/>
              </a:ext>
            </a:extLst>
          </p:cNvPr>
          <p:cNvSpPr txBox="1"/>
          <p:nvPr/>
        </p:nvSpPr>
        <p:spPr>
          <a:xfrm>
            <a:off x="478471" y="14079"/>
            <a:ext cx="5539402" cy="1569660"/>
          </a:xfrm>
          <a:prstGeom prst="rect">
            <a:avLst/>
          </a:prstGeom>
          <a:noFill/>
        </p:spPr>
        <p:txBody>
          <a:bodyPr wrap="none" rtlCol="0">
            <a:spAutoFit/>
          </a:bodyPr>
          <a:lstStyle/>
          <a:p>
            <a:r>
              <a:rPr lang="en-US" sz="4800" b="1" dirty="0">
                <a:latin typeface="Arial Black" panose="020B0A04020102020204" pitchFamily="34" charset="0"/>
              </a:rPr>
              <a:t>Employee </a:t>
            </a:r>
          </a:p>
          <a:p>
            <a:r>
              <a:rPr lang="en-US" sz="4800" b="1" dirty="0">
                <a:latin typeface="Arial Black" panose="020B0A04020102020204" pitchFamily="34" charset="0"/>
              </a:rPr>
              <a:t>Responsibilities</a:t>
            </a:r>
          </a:p>
        </p:txBody>
      </p:sp>
      <p:sp>
        <p:nvSpPr>
          <p:cNvPr id="9" name="Right Triangle 8">
            <a:extLst>
              <a:ext uri="{FF2B5EF4-FFF2-40B4-BE49-F238E27FC236}">
                <a16:creationId xmlns:a16="http://schemas.microsoft.com/office/drawing/2014/main" id="{EA48F41A-39AF-7DBE-D55D-8D2DB3D2AA35}"/>
              </a:ext>
            </a:extLst>
          </p:cNvPr>
          <p:cNvSpPr/>
          <p:nvPr/>
        </p:nvSpPr>
        <p:spPr>
          <a:xfrm>
            <a:off x="0" y="5929521"/>
            <a:ext cx="9144000"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4350BD9-AD8B-F769-8019-5263FCC12852}"/>
              </a:ext>
            </a:extLst>
          </p:cNvPr>
          <p:cNvSpPr txBox="1"/>
          <p:nvPr/>
        </p:nvSpPr>
        <p:spPr>
          <a:xfrm>
            <a:off x="478471" y="1578724"/>
            <a:ext cx="8442245"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Employees are responsible for the following:</a:t>
            </a:r>
          </a:p>
        </p:txBody>
      </p:sp>
      <p:pic>
        <p:nvPicPr>
          <p:cNvPr id="11" name="Picture 10">
            <a:extLst>
              <a:ext uri="{FF2B5EF4-FFF2-40B4-BE49-F238E27FC236}">
                <a16:creationId xmlns:a16="http://schemas.microsoft.com/office/drawing/2014/main" id="{C67D47A4-47BD-E9DF-C2A8-CABBAE515591}"/>
              </a:ext>
            </a:extLst>
          </p:cNvPr>
          <p:cNvPicPr>
            <a:picLocks noChangeAspect="1"/>
          </p:cNvPicPr>
          <p:nvPr/>
        </p:nvPicPr>
        <p:blipFill>
          <a:blip r:embed="rId5"/>
          <a:stretch>
            <a:fillRect/>
          </a:stretch>
        </p:blipFill>
        <p:spPr>
          <a:xfrm>
            <a:off x="257692" y="2069471"/>
            <a:ext cx="451143" cy="512108"/>
          </a:xfrm>
          <a:prstGeom prst="rect">
            <a:avLst/>
          </a:prstGeom>
        </p:spPr>
      </p:pic>
      <p:sp>
        <p:nvSpPr>
          <p:cNvPr id="12" name="TextBox 11">
            <a:extLst>
              <a:ext uri="{FF2B5EF4-FFF2-40B4-BE49-F238E27FC236}">
                <a16:creationId xmlns:a16="http://schemas.microsoft.com/office/drawing/2014/main" id="{E49958DF-6EEB-18FA-8C73-5CBB21489755}"/>
              </a:ext>
            </a:extLst>
          </p:cNvPr>
          <p:cNvSpPr txBox="1"/>
          <p:nvPr/>
        </p:nvSpPr>
        <p:spPr>
          <a:xfrm>
            <a:off x="666303" y="2140859"/>
            <a:ext cx="8254413" cy="923330"/>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Provide at least 30 days notice to the FSM if the employee’s medical condition is unforeseeable. The employee must provide notice as soon as practicable.</a:t>
            </a:r>
          </a:p>
        </p:txBody>
      </p:sp>
      <p:sp>
        <p:nvSpPr>
          <p:cNvPr id="13" name="TextBox 12">
            <a:extLst>
              <a:ext uri="{FF2B5EF4-FFF2-40B4-BE49-F238E27FC236}">
                <a16:creationId xmlns:a16="http://schemas.microsoft.com/office/drawing/2014/main" id="{B8B334DA-77CC-E418-4F9C-503C19C8C339}"/>
              </a:ext>
            </a:extLst>
          </p:cNvPr>
          <p:cNvSpPr txBox="1"/>
          <p:nvPr/>
        </p:nvSpPr>
        <p:spPr>
          <a:xfrm>
            <a:off x="669845" y="3209929"/>
            <a:ext cx="8216464"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Notify FSM as soon as practical using normal call-in procedures if illness and/or injury is unplanned.</a:t>
            </a:r>
          </a:p>
        </p:txBody>
      </p:sp>
      <p:pic>
        <p:nvPicPr>
          <p:cNvPr id="14" name="Picture 13">
            <a:extLst>
              <a:ext uri="{FF2B5EF4-FFF2-40B4-BE49-F238E27FC236}">
                <a16:creationId xmlns:a16="http://schemas.microsoft.com/office/drawing/2014/main" id="{DAE32C1E-1141-0862-6231-50A2AEE8DBE8}"/>
              </a:ext>
            </a:extLst>
          </p:cNvPr>
          <p:cNvPicPr>
            <a:picLocks noChangeAspect="1"/>
          </p:cNvPicPr>
          <p:nvPr/>
        </p:nvPicPr>
        <p:blipFill>
          <a:blip r:embed="rId5"/>
          <a:stretch>
            <a:fillRect/>
          </a:stretch>
        </p:blipFill>
        <p:spPr>
          <a:xfrm>
            <a:off x="257691" y="3129994"/>
            <a:ext cx="451143" cy="512108"/>
          </a:xfrm>
          <a:prstGeom prst="rect">
            <a:avLst/>
          </a:prstGeom>
        </p:spPr>
      </p:pic>
      <p:pic>
        <p:nvPicPr>
          <p:cNvPr id="15" name="Picture 14">
            <a:extLst>
              <a:ext uri="{FF2B5EF4-FFF2-40B4-BE49-F238E27FC236}">
                <a16:creationId xmlns:a16="http://schemas.microsoft.com/office/drawing/2014/main" id="{263800FB-5ABA-E9A0-4A8B-6D06ACCFD19B}"/>
              </a:ext>
            </a:extLst>
          </p:cNvPr>
          <p:cNvPicPr>
            <a:picLocks noChangeAspect="1"/>
          </p:cNvPicPr>
          <p:nvPr/>
        </p:nvPicPr>
        <p:blipFill>
          <a:blip r:embed="rId5"/>
          <a:stretch>
            <a:fillRect/>
          </a:stretch>
        </p:blipFill>
        <p:spPr>
          <a:xfrm>
            <a:off x="252899" y="3975698"/>
            <a:ext cx="451143" cy="512108"/>
          </a:xfrm>
          <a:prstGeom prst="rect">
            <a:avLst/>
          </a:prstGeom>
        </p:spPr>
      </p:pic>
      <p:sp>
        <p:nvSpPr>
          <p:cNvPr id="16" name="TextBox 15">
            <a:extLst>
              <a:ext uri="{FF2B5EF4-FFF2-40B4-BE49-F238E27FC236}">
                <a16:creationId xmlns:a16="http://schemas.microsoft.com/office/drawing/2014/main" id="{480CE80E-7855-7496-B640-F59BBF9E218F}"/>
              </a:ext>
            </a:extLst>
          </p:cNvPr>
          <p:cNvSpPr txBox="1"/>
          <p:nvPr/>
        </p:nvSpPr>
        <p:spPr>
          <a:xfrm>
            <a:off x="672143" y="4062874"/>
            <a:ext cx="8214166" cy="369332"/>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Identify absence as FMLA related when notifying FSM of absence.</a:t>
            </a:r>
          </a:p>
        </p:txBody>
      </p:sp>
      <p:pic>
        <p:nvPicPr>
          <p:cNvPr id="2" name="Picture 1">
            <a:extLst>
              <a:ext uri="{FF2B5EF4-FFF2-40B4-BE49-F238E27FC236}">
                <a16:creationId xmlns:a16="http://schemas.microsoft.com/office/drawing/2014/main" id="{111ACFDF-82E2-3A9B-8588-066212C324DF}"/>
              </a:ext>
            </a:extLst>
          </p:cNvPr>
          <p:cNvPicPr>
            <a:picLocks noChangeAspect="1"/>
          </p:cNvPicPr>
          <p:nvPr/>
        </p:nvPicPr>
        <p:blipFill>
          <a:blip r:embed="rId6"/>
          <a:stretch>
            <a:fillRect/>
          </a:stretch>
        </p:blipFill>
        <p:spPr>
          <a:xfrm>
            <a:off x="2931358" y="4279411"/>
            <a:ext cx="3278054" cy="2622443"/>
          </a:xfrm>
          <a:prstGeom prst="rect">
            <a:avLst/>
          </a:prstGeom>
        </p:spPr>
      </p:pic>
      <p:pic>
        <p:nvPicPr>
          <p:cNvPr id="5" name="Alert Siren">
            <a:hlinkClick r:id="" action="ppaction://media"/>
            <a:extLst>
              <a:ext uri="{FF2B5EF4-FFF2-40B4-BE49-F238E27FC236}">
                <a16:creationId xmlns:a16="http://schemas.microsoft.com/office/drawing/2014/main" id="{F60FE1B0-8278-DD81-6660-B8A7679C9ABB}"/>
              </a:ext>
            </a:extLst>
          </p:cNvPr>
          <p:cNvPicPr>
            <a:picLocks noChangeAspect="1"/>
          </p:cNvPicPr>
          <p:nvPr>
            <a:audioFile r:link="rId1"/>
            <p:extLst>
              <p:ext uri="{DAA4B4D4-6D71-4841-9C94-3DE7FCFB9230}">
                <p14:media xmlns:p14="http://schemas.microsoft.com/office/powerpoint/2010/main" r:embed="rId2">
                  <p14:trim end="3782.3832"/>
                  <p14:fade out="1500"/>
                </p14:media>
              </p:ext>
            </p:extLst>
          </p:nvPr>
        </p:nvPicPr>
        <p:blipFill>
          <a:blip r:embed="rId7"/>
          <a:stretch>
            <a:fillRect/>
          </a:stretch>
        </p:blipFill>
        <p:spPr>
          <a:xfrm>
            <a:off x="-2158335" y="1486155"/>
            <a:ext cx="487363" cy="487363"/>
          </a:xfrm>
          <a:prstGeom prst="rect">
            <a:avLst/>
          </a:prstGeom>
        </p:spPr>
      </p:pic>
    </p:spTree>
    <p:extLst>
      <p:ext uri="{BB962C8B-B14F-4D97-AF65-F5344CB8AC3E}">
        <p14:creationId xmlns:p14="http://schemas.microsoft.com/office/powerpoint/2010/main" val="301977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lendar icon of day 15 27257292 PNG">
            <a:extLst>
              <a:ext uri="{FF2B5EF4-FFF2-40B4-BE49-F238E27FC236}">
                <a16:creationId xmlns:a16="http://schemas.microsoft.com/office/drawing/2014/main" id="{24F5E302-91C3-D555-5469-9AE8279D4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33" y="4355237"/>
            <a:ext cx="1232205" cy="12322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7ED7C1A-FA4B-8052-8648-A22F157A9F8D}"/>
              </a:ext>
            </a:extLst>
          </p:cNvPr>
          <p:cNvSpPr txBox="1"/>
          <p:nvPr/>
        </p:nvSpPr>
        <p:spPr>
          <a:xfrm>
            <a:off x="478471" y="14079"/>
            <a:ext cx="5539402" cy="1569660"/>
          </a:xfrm>
          <a:prstGeom prst="rect">
            <a:avLst/>
          </a:prstGeom>
          <a:noFill/>
        </p:spPr>
        <p:txBody>
          <a:bodyPr wrap="none" rtlCol="0">
            <a:spAutoFit/>
          </a:bodyPr>
          <a:lstStyle/>
          <a:p>
            <a:r>
              <a:rPr lang="en-US" sz="4800" b="1" dirty="0">
                <a:latin typeface="Arial Black" panose="020B0A04020102020204" pitchFamily="34" charset="0"/>
              </a:rPr>
              <a:t>Employee </a:t>
            </a:r>
          </a:p>
          <a:p>
            <a:r>
              <a:rPr lang="en-US" sz="4800" b="1" dirty="0">
                <a:latin typeface="Arial Black" panose="020B0A04020102020204" pitchFamily="34" charset="0"/>
              </a:rPr>
              <a:t>Responsibilities</a:t>
            </a:r>
          </a:p>
        </p:txBody>
      </p:sp>
      <p:sp>
        <p:nvSpPr>
          <p:cNvPr id="9" name="Right Triangle 8">
            <a:extLst>
              <a:ext uri="{FF2B5EF4-FFF2-40B4-BE49-F238E27FC236}">
                <a16:creationId xmlns:a16="http://schemas.microsoft.com/office/drawing/2014/main" id="{EA48F41A-39AF-7DBE-D55D-8D2DB3D2AA35}"/>
              </a:ext>
            </a:extLst>
          </p:cNvPr>
          <p:cNvSpPr/>
          <p:nvPr/>
        </p:nvSpPr>
        <p:spPr>
          <a:xfrm>
            <a:off x="0" y="5929521"/>
            <a:ext cx="9144000"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4350BD9-AD8B-F769-8019-5263FCC12852}"/>
              </a:ext>
            </a:extLst>
          </p:cNvPr>
          <p:cNvSpPr txBox="1"/>
          <p:nvPr/>
        </p:nvSpPr>
        <p:spPr>
          <a:xfrm>
            <a:off x="478471" y="1578724"/>
            <a:ext cx="8442245"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Employees are responsible for the following:</a:t>
            </a:r>
          </a:p>
        </p:txBody>
      </p:sp>
      <p:pic>
        <p:nvPicPr>
          <p:cNvPr id="11" name="Picture 10">
            <a:extLst>
              <a:ext uri="{FF2B5EF4-FFF2-40B4-BE49-F238E27FC236}">
                <a16:creationId xmlns:a16="http://schemas.microsoft.com/office/drawing/2014/main" id="{C67D47A4-47BD-E9DF-C2A8-CABBAE515591}"/>
              </a:ext>
            </a:extLst>
          </p:cNvPr>
          <p:cNvPicPr>
            <a:picLocks noChangeAspect="1"/>
          </p:cNvPicPr>
          <p:nvPr/>
        </p:nvPicPr>
        <p:blipFill>
          <a:blip r:embed="rId4"/>
          <a:stretch>
            <a:fillRect/>
          </a:stretch>
        </p:blipFill>
        <p:spPr>
          <a:xfrm>
            <a:off x="257692" y="2069471"/>
            <a:ext cx="451143" cy="512108"/>
          </a:xfrm>
          <a:prstGeom prst="rect">
            <a:avLst/>
          </a:prstGeom>
        </p:spPr>
      </p:pic>
      <p:sp>
        <p:nvSpPr>
          <p:cNvPr id="12" name="TextBox 11">
            <a:extLst>
              <a:ext uri="{FF2B5EF4-FFF2-40B4-BE49-F238E27FC236}">
                <a16:creationId xmlns:a16="http://schemas.microsoft.com/office/drawing/2014/main" id="{E49958DF-6EEB-18FA-8C73-5CBB21489755}"/>
              </a:ext>
            </a:extLst>
          </p:cNvPr>
          <p:cNvSpPr txBox="1"/>
          <p:nvPr/>
        </p:nvSpPr>
        <p:spPr>
          <a:xfrm>
            <a:off x="666303" y="2140859"/>
            <a:ext cx="8254413" cy="923330"/>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Submit all Certification of Health Care Provider Forms to FSM, AFSS, or designated Food Services Division Senior Human Resources Representative electronically </a:t>
            </a:r>
            <a:r>
              <a:rPr lang="en-US" b="1" dirty="0">
                <a:latin typeface="Poppins" panose="00000500000000000000" pitchFamily="2" charset="0"/>
                <a:cs typeface="Poppins" panose="00000500000000000000" pitchFamily="2" charset="0"/>
              </a:rPr>
              <a:t>via email within 15 calendar days</a:t>
            </a:r>
            <a:r>
              <a:rPr lang="en-US" dirty="0">
                <a:latin typeface="Poppins" panose="00000500000000000000" pitchFamily="2" charset="0"/>
                <a:cs typeface="Poppins" panose="00000500000000000000" pitchFamily="2" charset="0"/>
              </a:rPr>
              <a:t>.</a:t>
            </a:r>
          </a:p>
        </p:txBody>
      </p:sp>
      <p:sp>
        <p:nvSpPr>
          <p:cNvPr id="13" name="TextBox 12">
            <a:extLst>
              <a:ext uri="{FF2B5EF4-FFF2-40B4-BE49-F238E27FC236}">
                <a16:creationId xmlns:a16="http://schemas.microsoft.com/office/drawing/2014/main" id="{B8B334DA-77CC-E418-4F9C-503C19C8C339}"/>
              </a:ext>
            </a:extLst>
          </p:cNvPr>
          <p:cNvSpPr txBox="1"/>
          <p:nvPr/>
        </p:nvSpPr>
        <p:spPr>
          <a:xfrm>
            <a:off x="669845" y="3209929"/>
            <a:ext cx="8216464"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Schedule medical appointments outside work hours, if possible, to minimize disruption of site operations.</a:t>
            </a:r>
          </a:p>
        </p:txBody>
      </p:sp>
      <p:pic>
        <p:nvPicPr>
          <p:cNvPr id="14" name="Picture 13">
            <a:extLst>
              <a:ext uri="{FF2B5EF4-FFF2-40B4-BE49-F238E27FC236}">
                <a16:creationId xmlns:a16="http://schemas.microsoft.com/office/drawing/2014/main" id="{DAE32C1E-1141-0862-6231-50A2AEE8DBE8}"/>
              </a:ext>
            </a:extLst>
          </p:cNvPr>
          <p:cNvPicPr>
            <a:picLocks noChangeAspect="1"/>
          </p:cNvPicPr>
          <p:nvPr/>
        </p:nvPicPr>
        <p:blipFill>
          <a:blip r:embed="rId4"/>
          <a:stretch>
            <a:fillRect/>
          </a:stretch>
        </p:blipFill>
        <p:spPr>
          <a:xfrm>
            <a:off x="257691" y="3129994"/>
            <a:ext cx="451143" cy="512108"/>
          </a:xfrm>
          <a:prstGeom prst="rect">
            <a:avLst/>
          </a:prstGeom>
        </p:spPr>
      </p:pic>
      <p:pic>
        <p:nvPicPr>
          <p:cNvPr id="15" name="Picture 14">
            <a:extLst>
              <a:ext uri="{FF2B5EF4-FFF2-40B4-BE49-F238E27FC236}">
                <a16:creationId xmlns:a16="http://schemas.microsoft.com/office/drawing/2014/main" id="{263800FB-5ABA-E9A0-4A8B-6D06ACCFD19B}"/>
              </a:ext>
            </a:extLst>
          </p:cNvPr>
          <p:cNvPicPr>
            <a:picLocks noChangeAspect="1"/>
          </p:cNvPicPr>
          <p:nvPr/>
        </p:nvPicPr>
        <p:blipFill>
          <a:blip r:embed="rId4"/>
          <a:stretch>
            <a:fillRect/>
          </a:stretch>
        </p:blipFill>
        <p:spPr>
          <a:xfrm>
            <a:off x="252899" y="3975698"/>
            <a:ext cx="451143" cy="512108"/>
          </a:xfrm>
          <a:prstGeom prst="rect">
            <a:avLst/>
          </a:prstGeom>
        </p:spPr>
      </p:pic>
      <p:sp>
        <p:nvSpPr>
          <p:cNvPr id="16" name="TextBox 15">
            <a:extLst>
              <a:ext uri="{FF2B5EF4-FFF2-40B4-BE49-F238E27FC236}">
                <a16:creationId xmlns:a16="http://schemas.microsoft.com/office/drawing/2014/main" id="{480CE80E-7855-7496-B640-F59BBF9E218F}"/>
              </a:ext>
            </a:extLst>
          </p:cNvPr>
          <p:cNvSpPr txBox="1"/>
          <p:nvPr/>
        </p:nvSpPr>
        <p:spPr>
          <a:xfrm>
            <a:off x="672143" y="4052241"/>
            <a:ext cx="8214166"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Adhere to return to work procedures as highlighted in the Food Services Employee Handbook.</a:t>
            </a:r>
          </a:p>
        </p:txBody>
      </p:sp>
      <p:pic>
        <p:nvPicPr>
          <p:cNvPr id="18" name="Picture 17">
            <a:extLst>
              <a:ext uri="{FF2B5EF4-FFF2-40B4-BE49-F238E27FC236}">
                <a16:creationId xmlns:a16="http://schemas.microsoft.com/office/drawing/2014/main" id="{DC4A792A-BC89-6631-4384-9F1CC54161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1222" y1="11848" x2="51222" y2="11848"/>
                        <a14:foregroundMark x1="52778" y1="11374" x2="52778" y2="11374"/>
                        <a14:foregroundMark x1="49889" y1="12085" x2="49889" y2="12085"/>
                        <a14:foregroundMark x1="49111" y1="13270" x2="49111" y2="13270"/>
                        <a14:foregroundMark x1="50444" y1="12085" x2="50444" y2="12085"/>
                        <a14:foregroundMark x1="51333" y1="11374" x2="51333" y2="11374"/>
                        <a14:foregroundMark x1="51556" y1="10427" x2="51556" y2="10427"/>
                        <a14:foregroundMark x1="50889" y1="11137" x2="50889" y2="11137"/>
                        <a14:foregroundMark x1="50556" y1="11137" x2="50556" y2="11137"/>
                        <a14:foregroundMark x1="50556" y1="11137" x2="50556" y2="11137"/>
                        <a14:foregroundMark x1="48111" y1="14455" x2="48111" y2="14455"/>
                        <a14:foregroundMark x1="49111" y1="12796" x2="49111" y2="12796"/>
                        <a14:foregroundMark x1="49556" y1="12322" x2="49556" y2="12322"/>
                        <a14:foregroundMark x1="48556" y1="13033" x2="48556" y2="13033"/>
                      </a14:backgroundRemoval>
                    </a14:imgEffect>
                  </a14:imgLayer>
                </a14:imgProps>
              </a:ext>
            </a:extLst>
          </a:blip>
          <a:srcRect l="31599" r="30317" b="9589"/>
          <a:stretch/>
        </p:blipFill>
        <p:spPr>
          <a:xfrm>
            <a:off x="5562893" y="4597505"/>
            <a:ext cx="1940973" cy="2160522"/>
          </a:xfrm>
          <a:prstGeom prst="rect">
            <a:avLst/>
          </a:prstGeom>
        </p:spPr>
      </p:pic>
    </p:spTree>
    <p:extLst>
      <p:ext uri="{BB962C8B-B14F-4D97-AF65-F5344CB8AC3E}">
        <p14:creationId xmlns:p14="http://schemas.microsoft.com/office/powerpoint/2010/main" val="248427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000"/>
                                  </p:stCondLst>
                                  <p:childTnLst>
                                    <p:animEffect transition="out" filter="fade">
                                      <p:cBhvr>
                                        <p:cTn id="6" dur="3000" tmFilter="0, 0; .2, .5; .8, .5; 1, 0"/>
                                        <p:tgtEl>
                                          <p:spTgt spid="1026"/>
                                        </p:tgtEl>
                                      </p:cBhvr>
                                    </p:animEffect>
                                    <p:animScale>
                                      <p:cBhvr>
                                        <p:cTn id="7" dur="15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24441B-3A27-364C-BD47-5F7331BDD327}"/>
              </a:ext>
            </a:extLst>
          </p:cNvPr>
          <p:cNvPicPr>
            <a:picLocks noChangeAspect="1"/>
          </p:cNvPicPr>
          <p:nvPr/>
        </p:nvPicPr>
        <p:blipFill>
          <a:blip r:embed="rId3"/>
          <a:srcRect l="26457" r="29704"/>
          <a:stretch/>
        </p:blipFill>
        <p:spPr>
          <a:xfrm>
            <a:off x="3526125" y="3506210"/>
            <a:ext cx="1619039" cy="2954497"/>
          </a:xfrm>
          <a:prstGeom prst="rect">
            <a:avLst/>
          </a:prstGeom>
        </p:spPr>
      </p:pic>
      <p:sp>
        <p:nvSpPr>
          <p:cNvPr id="9" name="Right Triangle 8">
            <a:extLst>
              <a:ext uri="{FF2B5EF4-FFF2-40B4-BE49-F238E27FC236}">
                <a16:creationId xmlns:a16="http://schemas.microsoft.com/office/drawing/2014/main" id="{EA48F41A-39AF-7DBE-D55D-8D2DB3D2AA35}"/>
              </a:ext>
            </a:extLst>
          </p:cNvPr>
          <p:cNvSpPr/>
          <p:nvPr/>
        </p:nvSpPr>
        <p:spPr>
          <a:xfrm>
            <a:off x="0" y="5929521"/>
            <a:ext cx="9144000"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4350BD9-AD8B-F769-8019-5263FCC12852}"/>
              </a:ext>
            </a:extLst>
          </p:cNvPr>
          <p:cNvSpPr txBox="1"/>
          <p:nvPr/>
        </p:nvSpPr>
        <p:spPr>
          <a:xfrm>
            <a:off x="478471" y="845079"/>
            <a:ext cx="8442245"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At the beginning of the school year, give each FSW the following:</a:t>
            </a:r>
          </a:p>
        </p:txBody>
      </p:sp>
      <p:sp>
        <p:nvSpPr>
          <p:cNvPr id="2" name="TextBox 1">
            <a:extLst>
              <a:ext uri="{FF2B5EF4-FFF2-40B4-BE49-F238E27FC236}">
                <a16:creationId xmlns:a16="http://schemas.microsoft.com/office/drawing/2014/main" id="{94FF56D9-B162-5A42-6BAA-6F932B3D965D}"/>
              </a:ext>
            </a:extLst>
          </p:cNvPr>
          <p:cNvSpPr txBox="1"/>
          <p:nvPr/>
        </p:nvSpPr>
        <p:spPr>
          <a:xfrm>
            <a:off x="478470" y="12193"/>
            <a:ext cx="7179273" cy="830997"/>
          </a:xfrm>
          <a:prstGeom prst="rect">
            <a:avLst/>
          </a:prstGeom>
          <a:noFill/>
        </p:spPr>
        <p:txBody>
          <a:bodyPr wrap="none" rtlCol="0">
            <a:spAutoFit/>
          </a:bodyPr>
          <a:lstStyle/>
          <a:p>
            <a:r>
              <a:rPr lang="en-US" sz="4800" b="1" dirty="0">
                <a:latin typeface="Arial Black" panose="020B0A04020102020204" pitchFamily="34" charset="0"/>
              </a:rPr>
              <a:t>FSM Responsibilities</a:t>
            </a:r>
          </a:p>
        </p:txBody>
      </p:sp>
      <p:grpSp>
        <p:nvGrpSpPr>
          <p:cNvPr id="5" name="Group 4">
            <a:extLst>
              <a:ext uri="{FF2B5EF4-FFF2-40B4-BE49-F238E27FC236}">
                <a16:creationId xmlns:a16="http://schemas.microsoft.com/office/drawing/2014/main" id="{4713F43D-B53B-7E85-D66F-4067E7192A86}"/>
              </a:ext>
            </a:extLst>
          </p:cNvPr>
          <p:cNvGrpSpPr/>
          <p:nvPr/>
        </p:nvGrpSpPr>
        <p:grpSpPr>
          <a:xfrm>
            <a:off x="252899" y="1314566"/>
            <a:ext cx="8855649" cy="2272153"/>
            <a:chOff x="252899" y="1314566"/>
            <a:chExt cx="8855649" cy="2272153"/>
          </a:xfrm>
        </p:grpSpPr>
        <p:pic>
          <p:nvPicPr>
            <p:cNvPr id="11" name="Picture 10">
              <a:extLst>
                <a:ext uri="{FF2B5EF4-FFF2-40B4-BE49-F238E27FC236}">
                  <a16:creationId xmlns:a16="http://schemas.microsoft.com/office/drawing/2014/main" id="{C67D47A4-47BD-E9DF-C2A8-CABBAE515591}"/>
                </a:ext>
              </a:extLst>
            </p:cNvPr>
            <p:cNvPicPr>
              <a:picLocks noChangeAspect="1"/>
            </p:cNvPicPr>
            <p:nvPr/>
          </p:nvPicPr>
          <p:blipFill>
            <a:blip r:embed="rId4"/>
            <a:stretch>
              <a:fillRect/>
            </a:stretch>
          </p:blipFill>
          <p:spPr>
            <a:xfrm>
              <a:off x="257692" y="1314566"/>
              <a:ext cx="451143" cy="512108"/>
            </a:xfrm>
            <a:prstGeom prst="rect">
              <a:avLst/>
            </a:prstGeom>
          </p:spPr>
        </p:pic>
        <p:sp>
          <p:nvSpPr>
            <p:cNvPr id="12" name="TextBox 11">
              <a:extLst>
                <a:ext uri="{FF2B5EF4-FFF2-40B4-BE49-F238E27FC236}">
                  <a16:creationId xmlns:a16="http://schemas.microsoft.com/office/drawing/2014/main" id="{E49958DF-6EEB-18FA-8C73-5CBB21489755}"/>
                </a:ext>
              </a:extLst>
            </p:cNvPr>
            <p:cNvSpPr txBox="1"/>
            <p:nvPr/>
          </p:nvSpPr>
          <p:spPr>
            <a:xfrm>
              <a:off x="666303" y="1385954"/>
              <a:ext cx="7497565"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A Health Care Provider Certification Form, dated March 27, 2023.</a:t>
              </a:r>
            </a:p>
          </p:txBody>
        </p:sp>
        <p:sp>
          <p:nvSpPr>
            <p:cNvPr id="13" name="TextBox 12">
              <a:extLst>
                <a:ext uri="{FF2B5EF4-FFF2-40B4-BE49-F238E27FC236}">
                  <a16:creationId xmlns:a16="http://schemas.microsoft.com/office/drawing/2014/main" id="{B8B334DA-77CC-E418-4F9C-503C19C8C339}"/>
                </a:ext>
              </a:extLst>
            </p:cNvPr>
            <p:cNvSpPr txBox="1"/>
            <p:nvPr/>
          </p:nvSpPr>
          <p:spPr>
            <a:xfrm>
              <a:off x="669845" y="1976555"/>
              <a:ext cx="8438703" cy="369332"/>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Employee Eligibility and Entitlement &amp; Rights and Responsibilities Notice.</a:t>
              </a:r>
            </a:p>
          </p:txBody>
        </p:sp>
        <p:pic>
          <p:nvPicPr>
            <p:cNvPr id="14" name="Picture 13">
              <a:extLst>
                <a:ext uri="{FF2B5EF4-FFF2-40B4-BE49-F238E27FC236}">
                  <a16:creationId xmlns:a16="http://schemas.microsoft.com/office/drawing/2014/main" id="{DAE32C1E-1141-0862-6231-50A2AEE8DBE8}"/>
                </a:ext>
              </a:extLst>
            </p:cNvPr>
            <p:cNvPicPr>
              <a:picLocks noChangeAspect="1"/>
            </p:cNvPicPr>
            <p:nvPr/>
          </p:nvPicPr>
          <p:blipFill>
            <a:blip r:embed="rId4"/>
            <a:stretch>
              <a:fillRect/>
            </a:stretch>
          </p:blipFill>
          <p:spPr>
            <a:xfrm>
              <a:off x="257691" y="1896620"/>
              <a:ext cx="451143" cy="512108"/>
            </a:xfrm>
            <a:prstGeom prst="rect">
              <a:avLst/>
            </a:prstGeom>
          </p:spPr>
        </p:pic>
        <p:pic>
          <p:nvPicPr>
            <p:cNvPr id="15" name="Picture 14">
              <a:extLst>
                <a:ext uri="{FF2B5EF4-FFF2-40B4-BE49-F238E27FC236}">
                  <a16:creationId xmlns:a16="http://schemas.microsoft.com/office/drawing/2014/main" id="{263800FB-5ABA-E9A0-4A8B-6D06ACCFD19B}"/>
                </a:ext>
              </a:extLst>
            </p:cNvPr>
            <p:cNvPicPr>
              <a:picLocks noChangeAspect="1"/>
            </p:cNvPicPr>
            <p:nvPr/>
          </p:nvPicPr>
          <p:blipFill>
            <a:blip r:embed="rId4"/>
            <a:stretch>
              <a:fillRect/>
            </a:stretch>
          </p:blipFill>
          <p:spPr>
            <a:xfrm>
              <a:off x="252899" y="2497771"/>
              <a:ext cx="451143" cy="512108"/>
            </a:xfrm>
            <a:prstGeom prst="rect">
              <a:avLst/>
            </a:prstGeom>
          </p:spPr>
        </p:pic>
        <p:sp>
          <p:nvSpPr>
            <p:cNvPr id="16" name="TextBox 15">
              <a:extLst>
                <a:ext uri="{FF2B5EF4-FFF2-40B4-BE49-F238E27FC236}">
                  <a16:creationId xmlns:a16="http://schemas.microsoft.com/office/drawing/2014/main" id="{480CE80E-7855-7496-B640-F59BBF9E218F}"/>
                </a:ext>
              </a:extLst>
            </p:cNvPr>
            <p:cNvSpPr txBox="1"/>
            <p:nvPr/>
          </p:nvSpPr>
          <p:spPr>
            <a:xfrm>
              <a:off x="672143" y="2563681"/>
              <a:ext cx="5580374"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An Acknowledgement of Receipt of FMLA/CFRA.</a:t>
              </a:r>
            </a:p>
          </p:txBody>
        </p:sp>
        <p:pic>
          <p:nvPicPr>
            <p:cNvPr id="18" name="Picture 17">
              <a:extLst>
                <a:ext uri="{FF2B5EF4-FFF2-40B4-BE49-F238E27FC236}">
                  <a16:creationId xmlns:a16="http://schemas.microsoft.com/office/drawing/2014/main" id="{CD1E9E03-8123-B0D3-48D9-AACDE04389CB}"/>
                </a:ext>
              </a:extLst>
            </p:cNvPr>
            <p:cNvPicPr>
              <a:picLocks noChangeAspect="1"/>
            </p:cNvPicPr>
            <p:nvPr/>
          </p:nvPicPr>
          <p:blipFill>
            <a:blip r:embed="rId4"/>
            <a:stretch>
              <a:fillRect/>
            </a:stretch>
          </p:blipFill>
          <p:spPr>
            <a:xfrm>
              <a:off x="257691" y="3074611"/>
              <a:ext cx="451143" cy="512108"/>
            </a:xfrm>
            <a:prstGeom prst="rect">
              <a:avLst/>
            </a:prstGeom>
          </p:spPr>
        </p:pic>
        <p:sp>
          <p:nvSpPr>
            <p:cNvPr id="3" name="TextBox 2">
              <a:extLst>
                <a:ext uri="{FF2B5EF4-FFF2-40B4-BE49-F238E27FC236}">
                  <a16:creationId xmlns:a16="http://schemas.microsoft.com/office/drawing/2014/main" id="{986FA0D4-2536-C715-2009-7B57BC5BBD17}"/>
                </a:ext>
              </a:extLst>
            </p:cNvPr>
            <p:cNvSpPr txBox="1"/>
            <p:nvPr/>
          </p:nvSpPr>
          <p:spPr>
            <a:xfrm>
              <a:off x="665048" y="3152021"/>
              <a:ext cx="5120312"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Keep the signed form in the employee’s file.</a:t>
              </a:r>
            </a:p>
          </p:txBody>
        </p:sp>
      </p:grpSp>
      <p:pic>
        <p:nvPicPr>
          <p:cNvPr id="6" name="Picture 5">
            <a:extLst>
              <a:ext uri="{FF2B5EF4-FFF2-40B4-BE49-F238E27FC236}">
                <a16:creationId xmlns:a16="http://schemas.microsoft.com/office/drawing/2014/main" id="{0C2CAD67-A31C-5B8D-F0CC-A13D40C73CC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31" b="95697" l="9483" r="89943">
                        <a14:foregroundMark x1="46839" y1="17418" x2="46839" y2="17418"/>
                        <a14:foregroundMark x1="47414" y1="16393" x2="60920" y2="21721"/>
                        <a14:foregroundMark x1="60920" y1="21721" x2="61207" y2="21721"/>
                        <a14:foregroundMark x1="52299" y1="14139" x2="52299" y2="14139"/>
                        <a14:foregroundMark x1="47414" y1="13115" x2="47414" y2="13115"/>
                        <a14:foregroundMark x1="40805" y1="14959" x2="40805" y2="14959"/>
                        <a14:foregroundMark x1="40517" y1="16598" x2="40517" y2="16598"/>
                        <a14:foregroundMark x1="39368" y1="18238" x2="39368" y2="18238"/>
                        <a14:foregroundMark x1="40517" y1="16189" x2="40517" y2="16189"/>
                        <a14:foregroundMark x1="41954" y1="14549" x2="41954" y2="14549"/>
                        <a14:foregroundMark x1="45402" y1="49795" x2="45402" y2="49795"/>
                        <a14:foregroundMark x1="34195" y1="53074" x2="34195" y2="53074"/>
                        <a14:foregroundMark x1="33621" y1="52459" x2="33621" y2="52459"/>
                        <a14:foregroundMark x1="33333" y1="54918" x2="33333" y2="54918"/>
                        <a14:foregroundMark x1="34483" y1="51230" x2="34483" y2="51230"/>
                        <a14:foregroundMark x1="52586" y1="92828" x2="52586" y2="92828"/>
                        <a14:foregroundMark x1="55747" y1="95697" x2="55747" y2="95697"/>
                        <a14:foregroundMark x1="50000" y1="13730" x2="50000" y2="13730"/>
                        <a14:foregroundMark x1="47701" y1="12705" x2="47701" y2="12705"/>
                        <a14:foregroundMark x1="47414" y1="12705" x2="47414" y2="12705"/>
                        <a14:foregroundMark x1="46552" y1="12705" x2="46552" y2="12705"/>
                        <a14:foregroundMark x1="45402" y1="13115" x2="45402" y2="13115"/>
                        <a14:foregroundMark x1="44828" y1="12910" x2="44828" y2="12910"/>
                        <a14:foregroundMark x1="43966" y1="13115" x2="43966" y2="13115"/>
                        <a14:foregroundMark x1="54885" y1="14754" x2="54885" y2="14754"/>
                        <a14:foregroundMark x1="55747" y1="15574" x2="55747" y2="15574"/>
                        <a14:foregroundMark x1="56322" y1="16189" x2="56322" y2="16189"/>
                        <a14:foregroundMark x1="57184" y1="16393" x2="57184" y2="16393"/>
                        <a14:foregroundMark x1="61207" y1="16598" x2="61207" y2="16598"/>
                        <a14:foregroundMark x1="62069" y1="16598" x2="62069" y2="16598"/>
                        <a14:foregroundMark x1="62931" y1="16598" x2="62931" y2="16598"/>
                        <a14:foregroundMark x1="63506" y1="17213" x2="63506" y2="17213"/>
                        <a14:foregroundMark x1="64655" y1="17213" x2="64655" y2="17213"/>
                      </a14:backgroundRemoval>
                    </a14:imgEffect>
                  </a14:imgLayer>
                </a14:imgProps>
              </a:ext>
            </a:extLst>
          </a:blip>
          <a:stretch>
            <a:fillRect/>
          </a:stretch>
        </p:blipFill>
        <p:spPr>
          <a:xfrm>
            <a:off x="4528203" y="3614194"/>
            <a:ext cx="1830643" cy="2567108"/>
          </a:xfrm>
          <a:prstGeom prst="rect">
            <a:avLst/>
          </a:prstGeom>
        </p:spPr>
      </p:pic>
    </p:spTree>
    <p:extLst>
      <p:ext uri="{BB962C8B-B14F-4D97-AF65-F5344CB8AC3E}">
        <p14:creationId xmlns:p14="http://schemas.microsoft.com/office/powerpoint/2010/main" val="3956425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EA48F41A-39AF-7DBE-D55D-8D2DB3D2AA35}"/>
              </a:ext>
            </a:extLst>
          </p:cNvPr>
          <p:cNvSpPr/>
          <p:nvPr/>
        </p:nvSpPr>
        <p:spPr>
          <a:xfrm>
            <a:off x="0" y="5929521"/>
            <a:ext cx="9144000"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4350BD9-AD8B-F769-8019-5263FCC12852}"/>
              </a:ext>
            </a:extLst>
          </p:cNvPr>
          <p:cNvSpPr txBox="1"/>
          <p:nvPr/>
        </p:nvSpPr>
        <p:spPr>
          <a:xfrm>
            <a:off x="478471" y="845079"/>
            <a:ext cx="8442245"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At the beginning of the school year, give each FSW the following:</a:t>
            </a:r>
          </a:p>
        </p:txBody>
      </p:sp>
      <p:sp>
        <p:nvSpPr>
          <p:cNvPr id="2" name="TextBox 1">
            <a:extLst>
              <a:ext uri="{FF2B5EF4-FFF2-40B4-BE49-F238E27FC236}">
                <a16:creationId xmlns:a16="http://schemas.microsoft.com/office/drawing/2014/main" id="{94FF56D9-B162-5A42-6BAA-6F932B3D965D}"/>
              </a:ext>
            </a:extLst>
          </p:cNvPr>
          <p:cNvSpPr txBox="1"/>
          <p:nvPr/>
        </p:nvSpPr>
        <p:spPr>
          <a:xfrm>
            <a:off x="478470" y="12193"/>
            <a:ext cx="7179273" cy="830997"/>
          </a:xfrm>
          <a:prstGeom prst="rect">
            <a:avLst/>
          </a:prstGeom>
          <a:noFill/>
        </p:spPr>
        <p:txBody>
          <a:bodyPr wrap="none" rtlCol="0">
            <a:spAutoFit/>
          </a:bodyPr>
          <a:lstStyle/>
          <a:p>
            <a:r>
              <a:rPr lang="en-US" sz="4800" b="1" dirty="0">
                <a:latin typeface="Arial Black" panose="020B0A04020102020204" pitchFamily="34" charset="0"/>
              </a:rPr>
              <a:t>FSM Responsibilities</a:t>
            </a:r>
          </a:p>
        </p:txBody>
      </p:sp>
      <p:grpSp>
        <p:nvGrpSpPr>
          <p:cNvPr id="5" name="Group 4">
            <a:extLst>
              <a:ext uri="{FF2B5EF4-FFF2-40B4-BE49-F238E27FC236}">
                <a16:creationId xmlns:a16="http://schemas.microsoft.com/office/drawing/2014/main" id="{4713F43D-B53B-7E85-D66F-4067E7192A86}"/>
              </a:ext>
            </a:extLst>
          </p:cNvPr>
          <p:cNvGrpSpPr/>
          <p:nvPr/>
        </p:nvGrpSpPr>
        <p:grpSpPr>
          <a:xfrm>
            <a:off x="252899" y="1314566"/>
            <a:ext cx="8855649" cy="3539959"/>
            <a:chOff x="252899" y="1314566"/>
            <a:chExt cx="8855649" cy="3539959"/>
          </a:xfrm>
        </p:grpSpPr>
        <p:pic>
          <p:nvPicPr>
            <p:cNvPr id="11" name="Picture 10">
              <a:extLst>
                <a:ext uri="{FF2B5EF4-FFF2-40B4-BE49-F238E27FC236}">
                  <a16:creationId xmlns:a16="http://schemas.microsoft.com/office/drawing/2014/main" id="{C67D47A4-47BD-E9DF-C2A8-CABBAE515591}"/>
                </a:ext>
              </a:extLst>
            </p:cNvPr>
            <p:cNvPicPr>
              <a:picLocks noChangeAspect="1"/>
            </p:cNvPicPr>
            <p:nvPr/>
          </p:nvPicPr>
          <p:blipFill>
            <a:blip r:embed="rId3"/>
            <a:stretch>
              <a:fillRect/>
            </a:stretch>
          </p:blipFill>
          <p:spPr>
            <a:xfrm>
              <a:off x="257692" y="1314566"/>
              <a:ext cx="451143" cy="512108"/>
            </a:xfrm>
            <a:prstGeom prst="rect">
              <a:avLst/>
            </a:prstGeom>
          </p:spPr>
        </p:pic>
        <p:sp>
          <p:nvSpPr>
            <p:cNvPr id="12" name="TextBox 11">
              <a:extLst>
                <a:ext uri="{FF2B5EF4-FFF2-40B4-BE49-F238E27FC236}">
                  <a16:creationId xmlns:a16="http://schemas.microsoft.com/office/drawing/2014/main" id="{E49958DF-6EEB-18FA-8C73-5CBB21489755}"/>
                </a:ext>
              </a:extLst>
            </p:cNvPr>
            <p:cNvSpPr txBox="1"/>
            <p:nvPr/>
          </p:nvSpPr>
          <p:spPr>
            <a:xfrm>
              <a:off x="666303" y="1385954"/>
              <a:ext cx="4620176"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Recognize Reasons for FMLA and CFRA.</a:t>
              </a:r>
            </a:p>
          </p:txBody>
        </p:sp>
        <p:sp>
          <p:nvSpPr>
            <p:cNvPr id="13" name="TextBox 12">
              <a:extLst>
                <a:ext uri="{FF2B5EF4-FFF2-40B4-BE49-F238E27FC236}">
                  <a16:creationId xmlns:a16="http://schemas.microsoft.com/office/drawing/2014/main" id="{B8B334DA-77CC-E418-4F9C-503C19C8C339}"/>
                </a:ext>
              </a:extLst>
            </p:cNvPr>
            <p:cNvSpPr txBox="1"/>
            <p:nvPr/>
          </p:nvSpPr>
          <p:spPr>
            <a:xfrm>
              <a:off x="669845" y="1976555"/>
              <a:ext cx="8438703"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Provide Health Care Provider Certification Form to employees who are absent three (3) days or more.</a:t>
              </a:r>
            </a:p>
          </p:txBody>
        </p:sp>
        <p:pic>
          <p:nvPicPr>
            <p:cNvPr id="14" name="Picture 13">
              <a:extLst>
                <a:ext uri="{FF2B5EF4-FFF2-40B4-BE49-F238E27FC236}">
                  <a16:creationId xmlns:a16="http://schemas.microsoft.com/office/drawing/2014/main" id="{DAE32C1E-1141-0862-6231-50A2AEE8DBE8}"/>
                </a:ext>
              </a:extLst>
            </p:cNvPr>
            <p:cNvPicPr>
              <a:picLocks noChangeAspect="1"/>
            </p:cNvPicPr>
            <p:nvPr/>
          </p:nvPicPr>
          <p:blipFill>
            <a:blip r:embed="rId3"/>
            <a:stretch>
              <a:fillRect/>
            </a:stretch>
          </p:blipFill>
          <p:spPr>
            <a:xfrm>
              <a:off x="257691" y="1896620"/>
              <a:ext cx="451143" cy="512108"/>
            </a:xfrm>
            <a:prstGeom prst="rect">
              <a:avLst/>
            </a:prstGeom>
          </p:spPr>
        </p:pic>
        <p:pic>
          <p:nvPicPr>
            <p:cNvPr id="15" name="Picture 14">
              <a:extLst>
                <a:ext uri="{FF2B5EF4-FFF2-40B4-BE49-F238E27FC236}">
                  <a16:creationId xmlns:a16="http://schemas.microsoft.com/office/drawing/2014/main" id="{263800FB-5ABA-E9A0-4A8B-6D06ACCFD19B}"/>
                </a:ext>
              </a:extLst>
            </p:cNvPr>
            <p:cNvPicPr>
              <a:picLocks noChangeAspect="1"/>
            </p:cNvPicPr>
            <p:nvPr/>
          </p:nvPicPr>
          <p:blipFill>
            <a:blip r:embed="rId3"/>
            <a:stretch>
              <a:fillRect/>
            </a:stretch>
          </p:blipFill>
          <p:spPr>
            <a:xfrm>
              <a:off x="252899" y="2689165"/>
              <a:ext cx="451143" cy="512108"/>
            </a:xfrm>
            <a:prstGeom prst="rect">
              <a:avLst/>
            </a:prstGeom>
          </p:spPr>
        </p:pic>
        <p:sp>
          <p:nvSpPr>
            <p:cNvPr id="16" name="TextBox 15">
              <a:extLst>
                <a:ext uri="{FF2B5EF4-FFF2-40B4-BE49-F238E27FC236}">
                  <a16:creationId xmlns:a16="http://schemas.microsoft.com/office/drawing/2014/main" id="{480CE80E-7855-7496-B640-F59BBF9E218F}"/>
                </a:ext>
              </a:extLst>
            </p:cNvPr>
            <p:cNvSpPr txBox="1"/>
            <p:nvPr/>
          </p:nvSpPr>
          <p:spPr>
            <a:xfrm>
              <a:off x="672143" y="2776337"/>
              <a:ext cx="8218958"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Have the employee sign the Acknowledgement of Receipt each time you provide a copy of FMLA forms.</a:t>
              </a:r>
            </a:p>
          </p:txBody>
        </p:sp>
        <p:pic>
          <p:nvPicPr>
            <p:cNvPr id="18" name="Picture 17">
              <a:extLst>
                <a:ext uri="{FF2B5EF4-FFF2-40B4-BE49-F238E27FC236}">
                  <a16:creationId xmlns:a16="http://schemas.microsoft.com/office/drawing/2014/main" id="{CD1E9E03-8123-B0D3-48D9-AACDE04389CB}"/>
                </a:ext>
              </a:extLst>
            </p:cNvPr>
            <p:cNvPicPr>
              <a:picLocks noChangeAspect="1"/>
            </p:cNvPicPr>
            <p:nvPr/>
          </p:nvPicPr>
          <p:blipFill>
            <a:blip r:embed="rId3"/>
            <a:stretch>
              <a:fillRect/>
            </a:stretch>
          </p:blipFill>
          <p:spPr>
            <a:xfrm>
              <a:off x="257691" y="3542445"/>
              <a:ext cx="451143" cy="512108"/>
            </a:xfrm>
            <a:prstGeom prst="rect">
              <a:avLst/>
            </a:prstGeom>
          </p:spPr>
        </p:pic>
        <p:sp>
          <p:nvSpPr>
            <p:cNvPr id="3" name="TextBox 2">
              <a:extLst>
                <a:ext uri="{FF2B5EF4-FFF2-40B4-BE49-F238E27FC236}">
                  <a16:creationId xmlns:a16="http://schemas.microsoft.com/office/drawing/2014/main" id="{986FA0D4-2536-C715-2009-7B57BC5BBD17}"/>
                </a:ext>
              </a:extLst>
            </p:cNvPr>
            <p:cNvSpPr txBox="1"/>
            <p:nvPr/>
          </p:nvSpPr>
          <p:spPr>
            <a:xfrm>
              <a:off x="665048" y="3619855"/>
              <a:ext cx="5509842"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Record absences on Absence/Tardy/FMLA Log.</a:t>
              </a:r>
            </a:p>
          </p:txBody>
        </p:sp>
        <p:sp>
          <p:nvSpPr>
            <p:cNvPr id="4" name="TextBox 3">
              <a:extLst>
                <a:ext uri="{FF2B5EF4-FFF2-40B4-BE49-F238E27FC236}">
                  <a16:creationId xmlns:a16="http://schemas.microsoft.com/office/drawing/2014/main" id="{D321861D-2607-1EAA-6F06-73B375CC5DCA}"/>
                </a:ext>
              </a:extLst>
            </p:cNvPr>
            <p:cNvSpPr txBox="1"/>
            <p:nvPr/>
          </p:nvSpPr>
          <p:spPr>
            <a:xfrm>
              <a:off x="657955" y="4208194"/>
              <a:ext cx="8218958"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Track and monitor employee’s use of approved FMLA and CFRA. Your school’s timekeeper may assist with this information.</a:t>
              </a:r>
            </a:p>
          </p:txBody>
        </p:sp>
        <p:pic>
          <p:nvPicPr>
            <p:cNvPr id="8" name="Picture 7">
              <a:extLst>
                <a:ext uri="{FF2B5EF4-FFF2-40B4-BE49-F238E27FC236}">
                  <a16:creationId xmlns:a16="http://schemas.microsoft.com/office/drawing/2014/main" id="{95CCD8E3-3277-CD1A-4487-41883A3C3CF0}"/>
                </a:ext>
              </a:extLst>
            </p:cNvPr>
            <p:cNvPicPr>
              <a:picLocks noChangeAspect="1"/>
            </p:cNvPicPr>
            <p:nvPr/>
          </p:nvPicPr>
          <p:blipFill>
            <a:blip r:embed="rId3"/>
            <a:stretch>
              <a:fillRect/>
            </a:stretch>
          </p:blipFill>
          <p:spPr>
            <a:xfrm>
              <a:off x="257692" y="4131963"/>
              <a:ext cx="451143" cy="512108"/>
            </a:xfrm>
            <a:prstGeom prst="rect">
              <a:avLst/>
            </a:prstGeom>
          </p:spPr>
        </p:pic>
      </p:grpSp>
    </p:spTree>
    <p:extLst>
      <p:ext uri="{BB962C8B-B14F-4D97-AF65-F5344CB8AC3E}">
        <p14:creationId xmlns:p14="http://schemas.microsoft.com/office/powerpoint/2010/main" val="3234336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EA48F41A-39AF-7DBE-D55D-8D2DB3D2AA35}"/>
              </a:ext>
            </a:extLst>
          </p:cNvPr>
          <p:cNvSpPr/>
          <p:nvPr/>
        </p:nvSpPr>
        <p:spPr>
          <a:xfrm>
            <a:off x="0" y="5929521"/>
            <a:ext cx="9144000"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4350BD9-AD8B-F769-8019-5263FCC12852}"/>
              </a:ext>
            </a:extLst>
          </p:cNvPr>
          <p:cNvSpPr txBox="1"/>
          <p:nvPr/>
        </p:nvSpPr>
        <p:spPr>
          <a:xfrm>
            <a:off x="478471" y="845079"/>
            <a:ext cx="8442245"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At the beginning of the school year, give each FSW the following:</a:t>
            </a:r>
          </a:p>
        </p:txBody>
      </p:sp>
      <p:sp>
        <p:nvSpPr>
          <p:cNvPr id="2" name="TextBox 1">
            <a:extLst>
              <a:ext uri="{FF2B5EF4-FFF2-40B4-BE49-F238E27FC236}">
                <a16:creationId xmlns:a16="http://schemas.microsoft.com/office/drawing/2014/main" id="{94FF56D9-B162-5A42-6BAA-6F932B3D965D}"/>
              </a:ext>
            </a:extLst>
          </p:cNvPr>
          <p:cNvSpPr txBox="1"/>
          <p:nvPr/>
        </p:nvSpPr>
        <p:spPr>
          <a:xfrm>
            <a:off x="478470" y="12193"/>
            <a:ext cx="7179273" cy="830997"/>
          </a:xfrm>
          <a:prstGeom prst="rect">
            <a:avLst/>
          </a:prstGeom>
          <a:noFill/>
        </p:spPr>
        <p:txBody>
          <a:bodyPr wrap="none" rtlCol="0">
            <a:spAutoFit/>
          </a:bodyPr>
          <a:lstStyle/>
          <a:p>
            <a:r>
              <a:rPr lang="en-US" sz="4800" b="1" dirty="0">
                <a:latin typeface="Arial Black" panose="020B0A04020102020204" pitchFamily="34" charset="0"/>
              </a:rPr>
              <a:t>FSM Responsibilities</a:t>
            </a:r>
          </a:p>
        </p:txBody>
      </p:sp>
      <p:pic>
        <p:nvPicPr>
          <p:cNvPr id="11" name="Picture 10">
            <a:extLst>
              <a:ext uri="{FF2B5EF4-FFF2-40B4-BE49-F238E27FC236}">
                <a16:creationId xmlns:a16="http://schemas.microsoft.com/office/drawing/2014/main" id="{C67D47A4-47BD-E9DF-C2A8-CABBAE515591}"/>
              </a:ext>
            </a:extLst>
          </p:cNvPr>
          <p:cNvPicPr>
            <a:picLocks noChangeAspect="1"/>
          </p:cNvPicPr>
          <p:nvPr/>
        </p:nvPicPr>
        <p:blipFill>
          <a:blip r:embed="rId3"/>
          <a:stretch>
            <a:fillRect/>
          </a:stretch>
        </p:blipFill>
        <p:spPr>
          <a:xfrm>
            <a:off x="257692" y="1314566"/>
            <a:ext cx="451143" cy="512108"/>
          </a:xfrm>
          <a:prstGeom prst="rect">
            <a:avLst/>
          </a:prstGeom>
        </p:spPr>
      </p:pic>
      <p:pic>
        <p:nvPicPr>
          <p:cNvPr id="14" name="Picture 13">
            <a:extLst>
              <a:ext uri="{FF2B5EF4-FFF2-40B4-BE49-F238E27FC236}">
                <a16:creationId xmlns:a16="http://schemas.microsoft.com/office/drawing/2014/main" id="{DAE32C1E-1141-0862-6231-50A2AEE8DBE8}"/>
              </a:ext>
            </a:extLst>
          </p:cNvPr>
          <p:cNvPicPr>
            <a:picLocks noChangeAspect="1"/>
          </p:cNvPicPr>
          <p:nvPr/>
        </p:nvPicPr>
        <p:blipFill>
          <a:blip r:embed="rId3"/>
          <a:stretch>
            <a:fillRect/>
          </a:stretch>
        </p:blipFill>
        <p:spPr>
          <a:xfrm>
            <a:off x="252891" y="2557960"/>
            <a:ext cx="451143" cy="512108"/>
          </a:xfrm>
          <a:prstGeom prst="rect">
            <a:avLst/>
          </a:prstGeom>
        </p:spPr>
      </p:pic>
      <p:pic>
        <p:nvPicPr>
          <p:cNvPr id="15" name="Picture 14">
            <a:extLst>
              <a:ext uri="{FF2B5EF4-FFF2-40B4-BE49-F238E27FC236}">
                <a16:creationId xmlns:a16="http://schemas.microsoft.com/office/drawing/2014/main" id="{263800FB-5ABA-E9A0-4A8B-6D06ACCFD19B}"/>
              </a:ext>
            </a:extLst>
          </p:cNvPr>
          <p:cNvPicPr>
            <a:picLocks noChangeAspect="1"/>
          </p:cNvPicPr>
          <p:nvPr/>
        </p:nvPicPr>
        <p:blipFill>
          <a:blip r:embed="rId3"/>
          <a:stretch>
            <a:fillRect/>
          </a:stretch>
        </p:blipFill>
        <p:spPr>
          <a:xfrm>
            <a:off x="257700" y="3331016"/>
            <a:ext cx="451143" cy="512108"/>
          </a:xfrm>
          <a:prstGeom prst="rect">
            <a:avLst/>
          </a:prstGeom>
        </p:spPr>
      </p:pic>
      <p:sp>
        <p:nvSpPr>
          <p:cNvPr id="17" name="TextBox 16">
            <a:extLst>
              <a:ext uri="{FF2B5EF4-FFF2-40B4-BE49-F238E27FC236}">
                <a16:creationId xmlns:a16="http://schemas.microsoft.com/office/drawing/2014/main" id="{D44FD293-3447-AD99-D269-670DD8B92E53}"/>
              </a:ext>
            </a:extLst>
          </p:cNvPr>
          <p:cNvSpPr txBox="1"/>
          <p:nvPr/>
        </p:nvSpPr>
        <p:spPr>
          <a:xfrm>
            <a:off x="661499" y="1402043"/>
            <a:ext cx="8218958" cy="1200329"/>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Make sure that the employee completes Certification/Request of Absence for Illness, Family Illness, New Child, Form 60.ILL, and submits it to the timekeeper at the school site for both intermittent and continuous absences.</a:t>
            </a:r>
          </a:p>
        </p:txBody>
      </p:sp>
      <p:sp>
        <p:nvSpPr>
          <p:cNvPr id="20" name="TextBox 19">
            <a:extLst>
              <a:ext uri="{FF2B5EF4-FFF2-40B4-BE49-F238E27FC236}">
                <a16:creationId xmlns:a16="http://schemas.microsoft.com/office/drawing/2014/main" id="{9D45D84C-9128-6570-A344-DF7DF2325277}"/>
              </a:ext>
            </a:extLst>
          </p:cNvPr>
          <p:cNvSpPr txBox="1"/>
          <p:nvPr/>
        </p:nvSpPr>
        <p:spPr>
          <a:xfrm>
            <a:off x="643776" y="2649601"/>
            <a:ext cx="8218958"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Make sure that the employee completes a Leave of Absence Packet when absent for twenty (20) or more consecutive workdays.</a:t>
            </a:r>
          </a:p>
        </p:txBody>
      </p:sp>
      <p:sp>
        <p:nvSpPr>
          <p:cNvPr id="21" name="TextBox 20">
            <a:extLst>
              <a:ext uri="{FF2B5EF4-FFF2-40B4-BE49-F238E27FC236}">
                <a16:creationId xmlns:a16="http://schemas.microsoft.com/office/drawing/2014/main" id="{6C16D4A0-3F49-9FB0-4E34-BDFF188C0415}"/>
              </a:ext>
            </a:extLst>
          </p:cNvPr>
          <p:cNvSpPr txBox="1"/>
          <p:nvPr/>
        </p:nvSpPr>
        <p:spPr>
          <a:xfrm>
            <a:off x="657947" y="3408055"/>
            <a:ext cx="8218958" cy="923330"/>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Follow Food Services policies and procedures when an employee has excessive absences or is Absent Without Authorization (AWOA) and does not have approved FMLA/CFRA job-protection for the absences.</a:t>
            </a:r>
          </a:p>
        </p:txBody>
      </p:sp>
      <p:pic>
        <p:nvPicPr>
          <p:cNvPr id="4" name="Picture 3">
            <a:extLst>
              <a:ext uri="{FF2B5EF4-FFF2-40B4-BE49-F238E27FC236}">
                <a16:creationId xmlns:a16="http://schemas.microsoft.com/office/drawing/2014/main" id="{3E70A29F-E298-BA02-688A-1A2275B673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11" b="91712" l="9783" r="89946">
                        <a14:foregroundMark x1="44565" y1="9511" x2="44565" y2="9511"/>
                        <a14:foregroundMark x1="37364" y1="91440" x2="37364" y2="91440"/>
                        <a14:foregroundMark x1="64130" y1="91712" x2="64130" y2="91712"/>
                      </a14:backgroundRemoval>
                    </a14:imgEffect>
                  </a14:imgLayer>
                </a14:imgProps>
              </a:ext>
            </a:extLst>
          </a:blip>
          <a:stretch>
            <a:fillRect/>
          </a:stretch>
        </p:blipFill>
        <p:spPr>
          <a:xfrm>
            <a:off x="2472063" y="4385934"/>
            <a:ext cx="2567763" cy="2567763"/>
          </a:xfrm>
          <a:prstGeom prst="rect">
            <a:avLst/>
          </a:prstGeom>
        </p:spPr>
      </p:pic>
      <p:pic>
        <p:nvPicPr>
          <p:cNvPr id="5" name="Picture 4">
            <a:extLst>
              <a:ext uri="{FF2B5EF4-FFF2-40B4-BE49-F238E27FC236}">
                <a16:creationId xmlns:a16="http://schemas.microsoft.com/office/drawing/2014/main" id="{BA0D6E3F-5FE9-3FF3-EC2A-C752A63C7AFC}"/>
              </a:ext>
            </a:extLst>
          </p:cNvPr>
          <p:cNvPicPr>
            <a:picLocks noChangeAspect="1"/>
          </p:cNvPicPr>
          <p:nvPr/>
        </p:nvPicPr>
        <p:blipFill>
          <a:blip r:embed="rId6"/>
          <a:srcRect l="24302" t="7582" r="25580" b="7613"/>
          <a:stretch/>
        </p:blipFill>
        <p:spPr>
          <a:xfrm>
            <a:off x="4742116" y="4669932"/>
            <a:ext cx="1490573" cy="1681536"/>
          </a:xfrm>
          <a:prstGeom prst="rect">
            <a:avLst/>
          </a:prstGeom>
        </p:spPr>
      </p:pic>
    </p:spTree>
    <p:extLst>
      <p:ext uri="{BB962C8B-B14F-4D97-AF65-F5344CB8AC3E}">
        <p14:creationId xmlns:p14="http://schemas.microsoft.com/office/powerpoint/2010/main" val="138505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50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EA48F41A-39AF-7DBE-D55D-8D2DB3D2AA35}"/>
              </a:ext>
            </a:extLst>
          </p:cNvPr>
          <p:cNvSpPr/>
          <p:nvPr/>
        </p:nvSpPr>
        <p:spPr>
          <a:xfrm>
            <a:off x="0" y="5929521"/>
            <a:ext cx="9144000"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4350BD9-AD8B-F769-8019-5263FCC12852}"/>
              </a:ext>
            </a:extLst>
          </p:cNvPr>
          <p:cNvSpPr txBox="1"/>
          <p:nvPr/>
        </p:nvSpPr>
        <p:spPr>
          <a:xfrm>
            <a:off x="478471" y="1674420"/>
            <a:ext cx="8442245"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Send all FMLA Health Care Provider Certification Form to the Food Services Human Resources Representative via email or school mail:</a:t>
            </a:r>
          </a:p>
        </p:txBody>
      </p:sp>
      <p:sp>
        <p:nvSpPr>
          <p:cNvPr id="2" name="TextBox 1">
            <a:extLst>
              <a:ext uri="{FF2B5EF4-FFF2-40B4-BE49-F238E27FC236}">
                <a16:creationId xmlns:a16="http://schemas.microsoft.com/office/drawing/2014/main" id="{94FF56D9-B162-5A42-6BAA-6F932B3D965D}"/>
              </a:ext>
            </a:extLst>
          </p:cNvPr>
          <p:cNvSpPr txBox="1"/>
          <p:nvPr/>
        </p:nvSpPr>
        <p:spPr>
          <a:xfrm>
            <a:off x="478470" y="12193"/>
            <a:ext cx="7120795" cy="1569660"/>
          </a:xfrm>
          <a:prstGeom prst="rect">
            <a:avLst/>
          </a:prstGeom>
          <a:noFill/>
        </p:spPr>
        <p:txBody>
          <a:bodyPr wrap="none" rtlCol="0">
            <a:spAutoFit/>
          </a:bodyPr>
          <a:lstStyle/>
          <a:p>
            <a:r>
              <a:rPr lang="en-US" sz="4800" b="1" dirty="0">
                <a:latin typeface="Arial Black" panose="020B0A04020102020204" pitchFamily="34" charset="0"/>
              </a:rPr>
              <a:t>Where to send FMLA</a:t>
            </a:r>
          </a:p>
          <a:p>
            <a:r>
              <a:rPr lang="en-US" sz="4800" b="1" dirty="0">
                <a:latin typeface="Arial Black" panose="020B0A04020102020204" pitchFamily="34" charset="0"/>
              </a:rPr>
              <a:t>Forms </a:t>
            </a:r>
          </a:p>
        </p:txBody>
      </p:sp>
      <p:pic>
        <p:nvPicPr>
          <p:cNvPr id="14" name="Picture 13">
            <a:extLst>
              <a:ext uri="{FF2B5EF4-FFF2-40B4-BE49-F238E27FC236}">
                <a16:creationId xmlns:a16="http://schemas.microsoft.com/office/drawing/2014/main" id="{DAE32C1E-1141-0862-6231-50A2AEE8DBE8}"/>
              </a:ext>
            </a:extLst>
          </p:cNvPr>
          <p:cNvPicPr>
            <a:picLocks noChangeAspect="1"/>
          </p:cNvPicPr>
          <p:nvPr/>
        </p:nvPicPr>
        <p:blipFill>
          <a:blip r:embed="rId3"/>
          <a:stretch>
            <a:fillRect/>
          </a:stretch>
        </p:blipFill>
        <p:spPr>
          <a:xfrm>
            <a:off x="252891" y="2696189"/>
            <a:ext cx="451143" cy="512108"/>
          </a:xfrm>
          <a:prstGeom prst="rect">
            <a:avLst/>
          </a:prstGeom>
        </p:spPr>
      </p:pic>
      <p:pic>
        <p:nvPicPr>
          <p:cNvPr id="15" name="Picture 14">
            <a:extLst>
              <a:ext uri="{FF2B5EF4-FFF2-40B4-BE49-F238E27FC236}">
                <a16:creationId xmlns:a16="http://schemas.microsoft.com/office/drawing/2014/main" id="{263800FB-5ABA-E9A0-4A8B-6D06ACCFD19B}"/>
              </a:ext>
            </a:extLst>
          </p:cNvPr>
          <p:cNvPicPr>
            <a:picLocks noChangeAspect="1"/>
          </p:cNvPicPr>
          <p:nvPr/>
        </p:nvPicPr>
        <p:blipFill>
          <a:blip r:embed="rId3"/>
          <a:stretch>
            <a:fillRect/>
          </a:stretch>
        </p:blipFill>
        <p:spPr>
          <a:xfrm>
            <a:off x="257700" y="4064663"/>
            <a:ext cx="451143" cy="512108"/>
          </a:xfrm>
          <a:prstGeom prst="rect">
            <a:avLst/>
          </a:prstGeom>
        </p:spPr>
      </p:pic>
      <p:sp>
        <p:nvSpPr>
          <p:cNvPr id="20" name="TextBox 19">
            <a:extLst>
              <a:ext uri="{FF2B5EF4-FFF2-40B4-BE49-F238E27FC236}">
                <a16:creationId xmlns:a16="http://schemas.microsoft.com/office/drawing/2014/main" id="{9D45D84C-9128-6570-A344-DF7DF2325277}"/>
              </a:ext>
            </a:extLst>
          </p:cNvPr>
          <p:cNvSpPr txBox="1"/>
          <p:nvPr/>
        </p:nvSpPr>
        <p:spPr>
          <a:xfrm>
            <a:off x="643776" y="2766561"/>
            <a:ext cx="4151508" cy="1200329"/>
          </a:xfrm>
          <a:prstGeom prst="rect">
            <a:avLst/>
          </a:prstGeom>
          <a:noFill/>
        </p:spPr>
        <p:txBody>
          <a:bodyPr wrap="square" rtlCol="0">
            <a:spAutoFit/>
          </a:bodyPr>
          <a:lstStyle/>
          <a:p>
            <a:r>
              <a:rPr lang="en-US" dirty="0">
                <a:solidFill>
                  <a:srgbClr val="FF0000"/>
                </a:solidFill>
                <a:latin typeface="Poppins" panose="00000500000000000000" pitchFamily="2" charset="0"/>
                <a:cs typeface="Poppins" panose="00000500000000000000" pitchFamily="2" charset="0"/>
              </a:rPr>
              <a:t>Los Angeles Unified School District</a:t>
            </a:r>
          </a:p>
          <a:p>
            <a:r>
              <a:rPr lang="en-US" dirty="0">
                <a:solidFill>
                  <a:srgbClr val="FF0000"/>
                </a:solidFill>
                <a:latin typeface="Poppins" panose="00000500000000000000" pitchFamily="2" charset="0"/>
                <a:cs typeface="Poppins" panose="00000500000000000000" pitchFamily="2" charset="0"/>
              </a:rPr>
              <a:t>Food Services Division, 28</a:t>
            </a:r>
            <a:r>
              <a:rPr lang="en-US" baseline="30000" dirty="0">
                <a:solidFill>
                  <a:srgbClr val="FF0000"/>
                </a:solidFill>
                <a:latin typeface="Poppins" panose="00000500000000000000" pitchFamily="2" charset="0"/>
                <a:cs typeface="Poppins" panose="00000500000000000000" pitchFamily="2" charset="0"/>
              </a:rPr>
              <a:t>th</a:t>
            </a:r>
            <a:r>
              <a:rPr lang="en-US" dirty="0">
                <a:solidFill>
                  <a:srgbClr val="FF0000"/>
                </a:solidFill>
                <a:latin typeface="Poppins" panose="00000500000000000000" pitchFamily="2" charset="0"/>
                <a:cs typeface="Poppins" panose="00000500000000000000" pitchFamily="2" charset="0"/>
              </a:rPr>
              <a:t> Floor</a:t>
            </a:r>
          </a:p>
          <a:p>
            <a:r>
              <a:rPr lang="en-US" dirty="0">
                <a:solidFill>
                  <a:srgbClr val="FF0000"/>
                </a:solidFill>
                <a:latin typeface="Poppins" panose="00000500000000000000" pitchFamily="2" charset="0"/>
                <a:cs typeface="Poppins" panose="00000500000000000000" pitchFamily="2" charset="0"/>
              </a:rPr>
              <a:t>333 South Beaudry Avenue</a:t>
            </a:r>
          </a:p>
          <a:p>
            <a:r>
              <a:rPr lang="en-US" dirty="0">
                <a:solidFill>
                  <a:srgbClr val="FF0000"/>
                </a:solidFill>
                <a:latin typeface="Poppins" panose="00000500000000000000" pitchFamily="2" charset="0"/>
                <a:cs typeface="Poppins" panose="00000500000000000000" pitchFamily="2" charset="0"/>
              </a:rPr>
              <a:t>Los Angeles CA 90017</a:t>
            </a:r>
          </a:p>
        </p:txBody>
      </p:sp>
      <p:sp>
        <p:nvSpPr>
          <p:cNvPr id="21" name="TextBox 20">
            <a:extLst>
              <a:ext uri="{FF2B5EF4-FFF2-40B4-BE49-F238E27FC236}">
                <a16:creationId xmlns:a16="http://schemas.microsoft.com/office/drawing/2014/main" id="{6C16D4A0-3F49-9FB0-4E34-BDFF188C0415}"/>
              </a:ext>
            </a:extLst>
          </p:cNvPr>
          <p:cNvSpPr txBox="1"/>
          <p:nvPr/>
        </p:nvSpPr>
        <p:spPr>
          <a:xfrm>
            <a:off x="657947" y="4141702"/>
            <a:ext cx="8218958"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Food Services Managers should keep the original Health Care Provider Certification Form in the employee’s file at the school location.</a:t>
            </a:r>
          </a:p>
        </p:txBody>
      </p:sp>
      <p:pic>
        <p:nvPicPr>
          <p:cNvPr id="4" name="Picture 3">
            <a:extLst>
              <a:ext uri="{FF2B5EF4-FFF2-40B4-BE49-F238E27FC236}">
                <a16:creationId xmlns:a16="http://schemas.microsoft.com/office/drawing/2014/main" id="{98CADE89-F1E8-4228-0783-6CEF2B441674}"/>
              </a:ext>
            </a:extLst>
          </p:cNvPr>
          <p:cNvPicPr>
            <a:picLocks noChangeAspect="1"/>
          </p:cNvPicPr>
          <p:nvPr/>
        </p:nvPicPr>
        <p:blipFill>
          <a:blip r:embed="rId4"/>
          <a:stretch>
            <a:fillRect/>
          </a:stretch>
        </p:blipFill>
        <p:spPr>
          <a:xfrm>
            <a:off x="5613991" y="2456119"/>
            <a:ext cx="1572834" cy="1572834"/>
          </a:xfrm>
          <a:prstGeom prst="rect">
            <a:avLst/>
          </a:prstGeom>
        </p:spPr>
      </p:pic>
      <p:pic>
        <p:nvPicPr>
          <p:cNvPr id="5" name="Picture 4">
            <a:extLst>
              <a:ext uri="{FF2B5EF4-FFF2-40B4-BE49-F238E27FC236}">
                <a16:creationId xmlns:a16="http://schemas.microsoft.com/office/drawing/2014/main" id="{FC2915F8-D35A-0B18-FA5C-C4F32A04C0E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9125" r="91875">
                        <a14:foregroundMark x1="9125" y1="17375" x2="9125" y2="17375"/>
                        <a14:foregroundMark x1="91875" y1="47500" x2="91875" y2="47500"/>
                      </a14:backgroundRemoval>
                    </a14:imgEffect>
                  </a14:imgLayer>
                </a14:imgProps>
              </a:ext>
            </a:extLst>
          </a:blip>
          <a:stretch>
            <a:fillRect/>
          </a:stretch>
        </p:blipFill>
        <p:spPr>
          <a:xfrm>
            <a:off x="9544248" y="5698987"/>
            <a:ext cx="1229994" cy="1229994"/>
          </a:xfrm>
          <a:prstGeom prst="rect">
            <a:avLst/>
          </a:prstGeom>
        </p:spPr>
      </p:pic>
    </p:spTree>
    <p:extLst>
      <p:ext uri="{BB962C8B-B14F-4D97-AF65-F5344CB8AC3E}">
        <p14:creationId xmlns:p14="http://schemas.microsoft.com/office/powerpoint/2010/main" val="282288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3000"/>
                                  </p:stCondLst>
                                  <p:childTnLst>
                                    <p:animEffect transition="out" filter="fade">
                                      <p:cBhvr>
                                        <p:cTn id="6" dur="3000" tmFilter="0, 0; .2, .5; .8, .5; 1, 0"/>
                                        <p:tgtEl>
                                          <p:spTgt spid="20"/>
                                        </p:tgtEl>
                                      </p:cBhvr>
                                    </p:animEffect>
                                    <p:animScale>
                                      <p:cBhvr>
                                        <p:cTn id="7" dur="1500" autoRev="1" fill="hold"/>
                                        <p:tgtEl>
                                          <p:spTgt spid="20"/>
                                        </p:tgtEl>
                                      </p:cBhvr>
                                      <p:by x="105000" y="105000"/>
                                    </p:animScale>
                                  </p:childTnLst>
                                </p:cTn>
                              </p:par>
                              <p:par>
                                <p:cTn id="8" presetID="0" presetClass="path" presetSubtype="0" accel="50000" decel="50000" fill="hold" nodeType="withEffect">
                                  <p:stCondLst>
                                    <p:cond delay="3000"/>
                                  </p:stCondLst>
                                  <p:childTnLst>
                                    <p:animMotion origin="layout" path="M -0.09236 -0.07268 L -0.09236 -0.07268 C -0.10347 -0.08125 -0.11337 -0.09004 -0.12622 -0.09421 C -0.13386 -0.09676 -0.14184 -0.09907 -0.14948 -0.10208 C -0.15729 -0.10509 -0.16493 -0.10949 -0.17275 -0.11296 C -0.17535 -0.11412 -0.17813 -0.11504 -0.18073 -0.11597 C -0.19514 -0.13495 -0.17361 -0.10741 -0.22153 -0.14398 C -0.23229 -0.15208 -0.24375 -0.15949 -0.254 -0.16875 L -0.26806 -0.18102 C -0.27031 -0.1831 -0.27257 -0.18541 -0.275 -0.18727 C -0.27813 -0.19004 -0.28125 -0.19259 -0.28438 -0.19514 C -0.28733 -0.19768 -0.29028 -0.20069 -0.29358 -0.20278 C -0.2974 -0.20532 -0.30139 -0.20787 -0.30521 -0.21065 C -0.30834 -0.21296 -0.31129 -0.21597 -0.31459 -0.21829 C -0.31632 -0.21967 -0.31841 -0.22037 -0.32031 -0.22153 C -0.32275 -0.22291 -0.325 -0.22454 -0.32726 -0.22616 C -0.33004 -0.22778 -0.33281 -0.22893 -0.33542 -0.23079 C -0.34097 -0.23426 -0.34705 -0.23634 -0.35174 -0.24166 C -0.36927 -0.26157 -0.36511 -0.25741 -0.39584 -0.28657 C -0.40382 -0.29421 -0.41216 -0.30092 -0.42031 -0.30833 C -0.42622 -0.31342 -0.43247 -0.31782 -0.43785 -0.32384 L -0.45295 -0.34074 C -0.45712 -0.3456 -0.46476 -0.35416 -0.4691 -0.35787 C -0.47709 -0.36458 -0.48559 -0.37014 -0.49358 -0.37662 C -0.4974 -0.37963 -0.50122 -0.38287 -0.50521 -0.38588 C -0.53559 -0.40764 -0.51354 -0.39143 -0.53195 -0.40278 C -0.53594 -0.40532 -0.53959 -0.40833 -0.54358 -0.41065 C -0.54775 -0.41296 -0.55209 -0.41481 -0.55643 -0.4169 C -0.56025 -0.41852 -0.56424 -0.41921 -0.56806 -0.42153 C -0.57448 -0.42546 -0.58021 -0.43148 -0.58663 -0.43541 C -0.5941 -0.44028 -0.60226 -0.44329 -0.6099 -0.44791 C -0.6408 -0.46597 -0.62466 -0.46018 -0.63889 -0.46481 C -0.64427 -0.46898 -0.64931 -0.4743 -0.65521 -0.47731 C -0.66025 -0.47986 -0.66528 -0.48241 -0.67031 -0.48495 C -0.6757 -0.48796 -0.68108 -0.49143 -0.68663 -0.49444 C -0.6908 -0.49653 -0.69514 -0.49838 -0.69931 -0.50046 C -0.71025 -0.50648 -0.72136 -0.51204 -0.73195 -0.51921 C -0.73733 -0.52268 -0.74271 -0.52662 -0.74827 -0.53009 C -0.754 -0.53333 -0.7599 -0.53611 -0.76563 -0.53935 C -0.79184 -0.55416 -0.76667 -0.5412 -0.78768 -0.55185 C -0.79063 -0.55463 -0.79653 -0.56065 -0.79931 -0.5625 C -0.80313 -0.56504 -0.80729 -0.56643 -0.81094 -0.56875 C -0.85955 -0.60046 -0.84167 -0.58958 -0.87847 -0.6169 C -0.8842 -0.62106 -0.89861 -0.63032 -0.90521 -0.63704 C -0.90695 -0.63889 -0.90816 -0.64143 -0.9099 -0.64329 C -0.91198 -0.6456 -0.91476 -0.64699 -0.91684 -0.64954 C -0.91979 -0.65278 -0.92188 -0.65717 -0.925 -0.66018 C -0.93368 -0.66944 -0.94341 -0.67662 -0.95174 -0.68657 C -1.00347 -0.74907 -0.95209 -0.68819 -0.99479 -0.73634 C -0.99861 -0.74074 -1.00243 -0.74583 -1.00625 -0.75023 C -1.00972 -0.75393 -1.01354 -0.75717 -1.01684 -0.76111 C -1.01962 -0.76435 -1.02205 -0.76875 -1.025 -0.77199 C -1.02709 -0.7743 -1.02986 -0.77569 -1.03195 -0.77824 C -1.0349 -0.78148 -1.03716 -0.78565 -1.04011 -0.78889 C -1.04584 -0.79583 -1.05209 -0.80185 -1.05747 -0.80926 C -1.06389 -0.81759 -1.06788 -0.82361 -1.07604 -0.83079 C -1.07952 -0.83403 -1.08316 -0.8368 -1.08663 -0.84028 C -1.08941 -0.84305 -1.09184 -0.84676 -1.09462 -0.84954 C -1.09792 -0.85254 -1.10174 -0.8544 -1.10521 -0.85717 C -1.11094 -0.86227 -1.11684 -0.86713 -1.1224 -0.87268 C -1.12396 -0.8743 -1.12552 -0.87592 -1.12709 -0.87731 C -1.1283 -0.87847 -1.12952 -0.8794 -1.13056 -0.88055 C -1.13768 -0.88842 -1.13004 -0.88241 -1.13872 -0.88819 L -1.13872 -0.88819 L -1.17136 -0.91759 " pathEditMode="relative" ptsTypes="AAAAAAAAAAAAAAAAAAAAAAAAAAAAAAAAAAAAAAAAAAAAAAAAAAAAAAAAAAAAAAAAA">
                                      <p:cBhvr>
                                        <p:cTn id="9" dur="25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965137-51C7-A736-8637-7FA4E5050A49}"/>
              </a:ext>
            </a:extLst>
          </p:cNvPr>
          <p:cNvPicPr>
            <a:picLocks noChangeAspect="1"/>
          </p:cNvPicPr>
          <p:nvPr/>
        </p:nvPicPr>
        <p:blipFill>
          <a:blip r:embed="rId3"/>
          <a:srcRect l="32140" t="14140" r="20677" b="14140"/>
          <a:stretch/>
        </p:blipFill>
        <p:spPr>
          <a:xfrm>
            <a:off x="5322095" y="4073451"/>
            <a:ext cx="1680050" cy="2553758"/>
          </a:xfrm>
          <a:prstGeom prst="rect">
            <a:avLst/>
          </a:prstGeom>
        </p:spPr>
      </p:pic>
      <p:sp>
        <p:nvSpPr>
          <p:cNvPr id="9" name="Right Triangle 8">
            <a:extLst>
              <a:ext uri="{FF2B5EF4-FFF2-40B4-BE49-F238E27FC236}">
                <a16:creationId xmlns:a16="http://schemas.microsoft.com/office/drawing/2014/main" id="{EA48F41A-39AF-7DBE-D55D-8D2DB3D2AA35}"/>
              </a:ext>
            </a:extLst>
          </p:cNvPr>
          <p:cNvSpPr/>
          <p:nvPr/>
        </p:nvSpPr>
        <p:spPr>
          <a:xfrm>
            <a:off x="0" y="5929521"/>
            <a:ext cx="9144000"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4350BD9-AD8B-F769-8019-5263FCC12852}"/>
              </a:ext>
            </a:extLst>
          </p:cNvPr>
          <p:cNvSpPr txBox="1"/>
          <p:nvPr/>
        </p:nvSpPr>
        <p:spPr>
          <a:xfrm>
            <a:off x="478471" y="1557457"/>
            <a:ext cx="8442245"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Food Services Human Resources Representatives designate FMLA and CFRA.</a:t>
            </a:r>
          </a:p>
        </p:txBody>
      </p:sp>
      <p:sp>
        <p:nvSpPr>
          <p:cNvPr id="2" name="TextBox 1">
            <a:extLst>
              <a:ext uri="{FF2B5EF4-FFF2-40B4-BE49-F238E27FC236}">
                <a16:creationId xmlns:a16="http://schemas.microsoft.com/office/drawing/2014/main" id="{94FF56D9-B162-5A42-6BAA-6F932B3D965D}"/>
              </a:ext>
            </a:extLst>
          </p:cNvPr>
          <p:cNvSpPr txBox="1"/>
          <p:nvPr/>
        </p:nvSpPr>
        <p:spPr>
          <a:xfrm>
            <a:off x="478469" y="12193"/>
            <a:ext cx="8398435" cy="1569660"/>
          </a:xfrm>
          <a:prstGeom prst="rect">
            <a:avLst/>
          </a:prstGeom>
          <a:noFill/>
        </p:spPr>
        <p:txBody>
          <a:bodyPr wrap="square" rtlCol="0">
            <a:spAutoFit/>
          </a:bodyPr>
          <a:lstStyle/>
          <a:p>
            <a:r>
              <a:rPr lang="en-US" sz="4800" b="1" dirty="0">
                <a:latin typeface="Arial Black" panose="020B0A04020102020204" pitchFamily="34" charset="0"/>
              </a:rPr>
              <a:t>Who Designates FMLA and CFRA?  </a:t>
            </a:r>
          </a:p>
        </p:txBody>
      </p:sp>
      <p:pic>
        <p:nvPicPr>
          <p:cNvPr id="14" name="Picture 13">
            <a:extLst>
              <a:ext uri="{FF2B5EF4-FFF2-40B4-BE49-F238E27FC236}">
                <a16:creationId xmlns:a16="http://schemas.microsoft.com/office/drawing/2014/main" id="{DAE32C1E-1141-0862-6231-50A2AEE8DBE8}"/>
              </a:ext>
            </a:extLst>
          </p:cNvPr>
          <p:cNvPicPr>
            <a:picLocks noChangeAspect="1"/>
          </p:cNvPicPr>
          <p:nvPr/>
        </p:nvPicPr>
        <p:blipFill>
          <a:blip r:embed="rId4"/>
          <a:stretch>
            <a:fillRect/>
          </a:stretch>
        </p:blipFill>
        <p:spPr>
          <a:xfrm>
            <a:off x="252891" y="2281516"/>
            <a:ext cx="451143" cy="512108"/>
          </a:xfrm>
          <a:prstGeom prst="rect">
            <a:avLst/>
          </a:prstGeom>
        </p:spPr>
      </p:pic>
      <p:sp>
        <p:nvSpPr>
          <p:cNvPr id="20" name="TextBox 19">
            <a:extLst>
              <a:ext uri="{FF2B5EF4-FFF2-40B4-BE49-F238E27FC236}">
                <a16:creationId xmlns:a16="http://schemas.microsoft.com/office/drawing/2014/main" id="{9D45D84C-9128-6570-A344-DF7DF2325277}"/>
              </a:ext>
            </a:extLst>
          </p:cNvPr>
          <p:cNvSpPr txBox="1"/>
          <p:nvPr/>
        </p:nvSpPr>
        <p:spPr>
          <a:xfrm>
            <a:off x="643776" y="2362519"/>
            <a:ext cx="8218958" cy="1846659"/>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Human Resources Representatives may:</a:t>
            </a:r>
          </a:p>
          <a:p>
            <a:pPr marL="800100" lvl="1" indent="-342900">
              <a:buFont typeface="+mj-lt"/>
              <a:buAutoNum type="alphaLcPeriod"/>
            </a:pPr>
            <a:r>
              <a:rPr lang="en-US" sz="1600" dirty="0">
                <a:latin typeface="Poppins" panose="00000500000000000000" pitchFamily="2" charset="0"/>
                <a:cs typeface="Poppins" panose="00000500000000000000" pitchFamily="2" charset="0"/>
              </a:rPr>
              <a:t>Contact the employee’s Health Care Provider to authenticate information in Part A and/or Part B.</a:t>
            </a:r>
          </a:p>
          <a:p>
            <a:pPr marL="800100" lvl="1" indent="-342900">
              <a:buFont typeface="+mj-lt"/>
              <a:buAutoNum type="alphaLcPeriod"/>
            </a:pPr>
            <a:r>
              <a:rPr lang="en-US" sz="1600" dirty="0">
                <a:latin typeface="Poppins" panose="00000500000000000000" pitchFamily="2" charset="0"/>
                <a:cs typeface="Poppins" panose="00000500000000000000" pitchFamily="2" charset="0"/>
              </a:rPr>
              <a:t>Request recertification if additional FMLA and/or CFRA leave is requested.</a:t>
            </a:r>
          </a:p>
          <a:p>
            <a:pPr marL="800100" lvl="1" indent="-342900">
              <a:buFont typeface="+mj-lt"/>
              <a:buAutoNum type="alphaLcPeriod"/>
            </a:pPr>
            <a:r>
              <a:rPr lang="en-US" sz="1600" dirty="0">
                <a:latin typeface="Poppins" panose="00000500000000000000" pitchFamily="2" charset="0"/>
                <a:cs typeface="Poppins" panose="00000500000000000000" pitchFamily="2" charset="0"/>
              </a:rPr>
              <a:t>Deny FMLA and CFRA job-protection when information is incomplete, insufficient, or contradictory.</a:t>
            </a:r>
          </a:p>
        </p:txBody>
      </p:sp>
      <p:pic>
        <p:nvPicPr>
          <p:cNvPr id="7" name="Picture 6">
            <a:extLst>
              <a:ext uri="{FF2B5EF4-FFF2-40B4-BE49-F238E27FC236}">
                <a16:creationId xmlns:a16="http://schemas.microsoft.com/office/drawing/2014/main" id="{A92CF90F-C2EC-84E1-B9A0-0991E7B3D815}"/>
              </a:ext>
            </a:extLst>
          </p:cNvPr>
          <p:cNvPicPr>
            <a:picLocks noChangeAspect="1"/>
          </p:cNvPicPr>
          <p:nvPr/>
        </p:nvPicPr>
        <p:blipFill>
          <a:blip r:embed="rId5"/>
          <a:stretch>
            <a:fillRect/>
          </a:stretch>
        </p:blipFill>
        <p:spPr>
          <a:xfrm>
            <a:off x="5072344" y="3902465"/>
            <a:ext cx="609433" cy="422032"/>
          </a:xfrm>
          <a:prstGeom prst="rect">
            <a:avLst/>
          </a:prstGeom>
        </p:spPr>
      </p:pic>
      <p:pic>
        <p:nvPicPr>
          <p:cNvPr id="3" name="Picture 2">
            <a:extLst>
              <a:ext uri="{FF2B5EF4-FFF2-40B4-BE49-F238E27FC236}">
                <a16:creationId xmlns:a16="http://schemas.microsoft.com/office/drawing/2014/main" id="{0DBD8008-25C3-9D67-A304-92870E2B050D}"/>
              </a:ext>
            </a:extLst>
          </p:cNvPr>
          <p:cNvPicPr>
            <a:picLocks noChangeAspect="1"/>
          </p:cNvPicPr>
          <p:nvPr/>
        </p:nvPicPr>
        <p:blipFill>
          <a:blip r:embed="rId6"/>
          <a:stretch>
            <a:fillRect/>
          </a:stretch>
        </p:blipFill>
        <p:spPr>
          <a:xfrm>
            <a:off x="4134682" y="4243282"/>
            <a:ext cx="2176725" cy="2600639"/>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9" name="Ink 18">
                <a:extLst>
                  <a:ext uri="{FF2B5EF4-FFF2-40B4-BE49-F238E27FC236}">
                    <a16:creationId xmlns:a16="http://schemas.microsoft.com/office/drawing/2014/main" id="{75DC3E53-E566-D39E-D645-9715247A5C93}"/>
                  </a:ext>
                </a:extLst>
              </p14:cNvPr>
              <p14:cNvContentPartPr/>
              <p14:nvPr/>
            </p14:nvContentPartPr>
            <p14:xfrm>
              <a:off x="4773734" y="6634482"/>
              <a:ext cx="360" cy="4680"/>
            </p14:xfrm>
          </p:contentPart>
        </mc:Choice>
        <mc:Fallback xmlns="">
          <p:pic>
            <p:nvPicPr>
              <p:cNvPr id="19" name="Ink 18">
                <a:extLst>
                  <a:ext uri="{FF2B5EF4-FFF2-40B4-BE49-F238E27FC236}">
                    <a16:creationId xmlns:a16="http://schemas.microsoft.com/office/drawing/2014/main" id="{75DC3E53-E566-D39E-D645-9715247A5C93}"/>
                  </a:ext>
                </a:extLst>
              </p:cNvPr>
              <p:cNvPicPr/>
              <p:nvPr/>
            </p:nvPicPr>
            <p:blipFill>
              <a:blip r:embed="rId8"/>
              <a:stretch>
                <a:fillRect/>
              </a:stretch>
            </p:blipFill>
            <p:spPr>
              <a:xfrm>
                <a:off x="4765094" y="6580482"/>
                <a:ext cx="18000" cy="112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22" name="Ink 21">
                <a:extLst>
                  <a:ext uri="{FF2B5EF4-FFF2-40B4-BE49-F238E27FC236}">
                    <a16:creationId xmlns:a16="http://schemas.microsoft.com/office/drawing/2014/main" id="{4B6BE60A-4187-5F23-9EBC-06255A49CE84}"/>
                  </a:ext>
                </a:extLst>
              </p14:cNvPr>
              <p14:cNvContentPartPr/>
              <p14:nvPr/>
            </p14:nvContentPartPr>
            <p14:xfrm>
              <a:off x="9973574" y="4784442"/>
              <a:ext cx="360" cy="360"/>
            </p14:xfrm>
          </p:contentPart>
        </mc:Choice>
        <mc:Fallback xmlns="">
          <p:pic>
            <p:nvPicPr>
              <p:cNvPr id="22" name="Ink 21">
                <a:extLst>
                  <a:ext uri="{FF2B5EF4-FFF2-40B4-BE49-F238E27FC236}">
                    <a16:creationId xmlns:a16="http://schemas.microsoft.com/office/drawing/2014/main" id="{4B6BE60A-4187-5F23-9EBC-06255A49CE84}"/>
                  </a:ext>
                </a:extLst>
              </p:cNvPr>
              <p:cNvPicPr/>
              <p:nvPr/>
            </p:nvPicPr>
            <p:blipFill>
              <a:blip r:embed="rId10"/>
              <a:stretch>
                <a:fillRect/>
              </a:stretch>
            </p:blipFill>
            <p:spPr>
              <a:xfrm>
                <a:off x="9964574" y="4730442"/>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23" name="Ink 22">
                <a:extLst>
                  <a:ext uri="{FF2B5EF4-FFF2-40B4-BE49-F238E27FC236}">
                    <a16:creationId xmlns:a16="http://schemas.microsoft.com/office/drawing/2014/main" id="{A1EE9E3C-91EA-EEF6-02E1-D85D5E7F3EAE}"/>
                  </a:ext>
                </a:extLst>
              </p14:cNvPr>
              <p14:cNvContentPartPr/>
              <p14:nvPr/>
            </p14:nvContentPartPr>
            <p14:xfrm>
              <a:off x="4774814" y="6626202"/>
              <a:ext cx="10080" cy="30240"/>
            </p14:xfrm>
          </p:contentPart>
        </mc:Choice>
        <mc:Fallback xmlns="">
          <p:pic>
            <p:nvPicPr>
              <p:cNvPr id="23" name="Ink 22">
                <a:extLst>
                  <a:ext uri="{FF2B5EF4-FFF2-40B4-BE49-F238E27FC236}">
                    <a16:creationId xmlns:a16="http://schemas.microsoft.com/office/drawing/2014/main" id="{A1EE9E3C-91EA-EEF6-02E1-D85D5E7F3EAE}"/>
                  </a:ext>
                </a:extLst>
              </p:cNvPr>
              <p:cNvPicPr/>
              <p:nvPr/>
            </p:nvPicPr>
            <p:blipFill>
              <a:blip r:embed="rId12"/>
              <a:stretch>
                <a:fillRect/>
              </a:stretch>
            </p:blipFill>
            <p:spPr>
              <a:xfrm>
                <a:off x="4765814" y="6572562"/>
                <a:ext cx="27720" cy="137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25" name="Ink 24">
                <a:extLst>
                  <a:ext uri="{FF2B5EF4-FFF2-40B4-BE49-F238E27FC236}">
                    <a16:creationId xmlns:a16="http://schemas.microsoft.com/office/drawing/2014/main" id="{E46A119D-4AA8-C341-1415-4AE870B396E9}"/>
                  </a:ext>
                </a:extLst>
              </p14:cNvPr>
              <p14:cNvContentPartPr/>
              <p14:nvPr/>
            </p14:nvContentPartPr>
            <p14:xfrm>
              <a:off x="4784534" y="6636642"/>
              <a:ext cx="360" cy="19440"/>
            </p14:xfrm>
          </p:contentPart>
        </mc:Choice>
        <mc:Fallback xmlns="">
          <p:pic>
            <p:nvPicPr>
              <p:cNvPr id="25" name="Ink 24">
                <a:extLst>
                  <a:ext uri="{FF2B5EF4-FFF2-40B4-BE49-F238E27FC236}">
                    <a16:creationId xmlns:a16="http://schemas.microsoft.com/office/drawing/2014/main" id="{E46A119D-4AA8-C341-1415-4AE870B396E9}"/>
                  </a:ext>
                </a:extLst>
              </p:cNvPr>
              <p:cNvPicPr/>
              <p:nvPr/>
            </p:nvPicPr>
            <p:blipFill>
              <a:blip r:embed="rId14"/>
              <a:stretch>
                <a:fillRect/>
              </a:stretch>
            </p:blipFill>
            <p:spPr>
              <a:xfrm>
                <a:off x="4775534" y="6583002"/>
                <a:ext cx="18000" cy="12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27" name="Ink 26">
                <a:extLst>
                  <a:ext uri="{FF2B5EF4-FFF2-40B4-BE49-F238E27FC236}">
                    <a16:creationId xmlns:a16="http://schemas.microsoft.com/office/drawing/2014/main" id="{2094E997-2CE9-B7F0-1705-69BC2971665E}"/>
                  </a:ext>
                </a:extLst>
              </p14:cNvPr>
              <p14:cNvContentPartPr/>
              <p14:nvPr/>
            </p14:nvContentPartPr>
            <p14:xfrm>
              <a:off x="4784534" y="6583362"/>
              <a:ext cx="360" cy="51480"/>
            </p14:xfrm>
          </p:contentPart>
        </mc:Choice>
        <mc:Fallback xmlns="">
          <p:pic>
            <p:nvPicPr>
              <p:cNvPr id="27" name="Ink 26">
                <a:extLst>
                  <a:ext uri="{FF2B5EF4-FFF2-40B4-BE49-F238E27FC236}">
                    <a16:creationId xmlns:a16="http://schemas.microsoft.com/office/drawing/2014/main" id="{2094E997-2CE9-B7F0-1705-69BC2971665E}"/>
                  </a:ext>
                </a:extLst>
              </p:cNvPr>
              <p:cNvPicPr/>
              <p:nvPr/>
            </p:nvPicPr>
            <p:blipFill>
              <a:blip r:embed="rId16"/>
              <a:stretch>
                <a:fillRect/>
              </a:stretch>
            </p:blipFill>
            <p:spPr>
              <a:xfrm>
                <a:off x="4775534" y="6529362"/>
                <a:ext cx="18000" cy="159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29" name="Ink 28">
                <a:extLst>
                  <a:ext uri="{FF2B5EF4-FFF2-40B4-BE49-F238E27FC236}">
                    <a16:creationId xmlns:a16="http://schemas.microsoft.com/office/drawing/2014/main" id="{0AD411EF-3C2A-7348-F3D1-ABE07F1BD57D}"/>
                  </a:ext>
                </a:extLst>
              </p14:cNvPr>
              <p14:cNvContentPartPr/>
              <p14:nvPr/>
            </p14:nvContentPartPr>
            <p14:xfrm>
              <a:off x="4784534" y="6605682"/>
              <a:ext cx="360" cy="28800"/>
            </p14:xfrm>
          </p:contentPart>
        </mc:Choice>
        <mc:Fallback xmlns="">
          <p:pic>
            <p:nvPicPr>
              <p:cNvPr id="29" name="Ink 28">
                <a:extLst>
                  <a:ext uri="{FF2B5EF4-FFF2-40B4-BE49-F238E27FC236}">
                    <a16:creationId xmlns:a16="http://schemas.microsoft.com/office/drawing/2014/main" id="{0AD411EF-3C2A-7348-F3D1-ABE07F1BD57D}"/>
                  </a:ext>
                </a:extLst>
              </p:cNvPr>
              <p:cNvPicPr/>
              <p:nvPr/>
            </p:nvPicPr>
            <p:blipFill>
              <a:blip r:embed="rId18"/>
              <a:stretch>
                <a:fillRect/>
              </a:stretch>
            </p:blipFill>
            <p:spPr>
              <a:xfrm>
                <a:off x="4775534" y="6552042"/>
                <a:ext cx="18000" cy="136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31" name="Ink 30">
                <a:extLst>
                  <a:ext uri="{FF2B5EF4-FFF2-40B4-BE49-F238E27FC236}">
                    <a16:creationId xmlns:a16="http://schemas.microsoft.com/office/drawing/2014/main" id="{9E8DD121-0C60-7BCE-0B29-F506DCAD0593}"/>
                  </a:ext>
                </a:extLst>
              </p14:cNvPr>
              <p14:cNvContentPartPr/>
              <p14:nvPr/>
            </p14:nvContentPartPr>
            <p14:xfrm>
              <a:off x="4784534" y="6592002"/>
              <a:ext cx="360" cy="25560"/>
            </p14:xfrm>
          </p:contentPart>
        </mc:Choice>
        <mc:Fallback xmlns="">
          <p:pic>
            <p:nvPicPr>
              <p:cNvPr id="31" name="Ink 30">
                <a:extLst>
                  <a:ext uri="{FF2B5EF4-FFF2-40B4-BE49-F238E27FC236}">
                    <a16:creationId xmlns:a16="http://schemas.microsoft.com/office/drawing/2014/main" id="{9E8DD121-0C60-7BCE-0B29-F506DCAD0593}"/>
                  </a:ext>
                </a:extLst>
              </p:cNvPr>
              <p:cNvPicPr/>
              <p:nvPr/>
            </p:nvPicPr>
            <p:blipFill>
              <a:blip r:embed="rId20"/>
              <a:stretch>
                <a:fillRect/>
              </a:stretch>
            </p:blipFill>
            <p:spPr>
              <a:xfrm>
                <a:off x="4775534" y="6538362"/>
                <a:ext cx="18000" cy="133200"/>
              </a:xfrm>
              <a:prstGeom prst="rect">
                <a:avLst/>
              </a:prstGeom>
            </p:spPr>
          </p:pic>
        </mc:Fallback>
      </mc:AlternateContent>
      <p:grpSp>
        <p:nvGrpSpPr>
          <p:cNvPr id="34" name="Group 33">
            <a:extLst>
              <a:ext uri="{FF2B5EF4-FFF2-40B4-BE49-F238E27FC236}">
                <a16:creationId xmlns:a16="http://schemas.microsoft.com/office/drawing/2014/main" id="{8853D23F-689D-FD6C-7164-95D8EEF53B29}"/>
              </a:ext>
            </a:extLst>
          </p:cNvPr>
          <p:cNvGrpSpPr/>
          <p:nvPr/>
        </p:nvGrpSpPr>
        <p:grpSpPr>
          <a:xfrm>
            <a:off x="4773734" y="6592002"/>
            <a:ext cx="11160" cy="64440"/>
            <a:chOff x="4773734" y="6592002"/>
            <a:chExt cx="11160" cy="64440"/>
          </a:xfrm>
        </p:grpSpPr>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4" name="Ink 3">
                  <a:extLst>
                    <a:ext uri="{FF2B5EF4-FFF2-40B4-BE49-F238E27FC236}">
                      <a16:creationId xmlns:a16="http://schemas.microsoft.com/office/drawing/2014/main" id="{82AC1520-F05E-BE8D-BDD4-5686183E67B9}"/>
                    </a:ext>
                  </a:extLst>
                </p14:cNvPr>
                <p14:cNvContentPartPr/>
                <p14:nvPr/>
              </p14:nvContentPartPr>
              <p14:xfrm>
                <a:off x="4784534" y="6613242"/>
                <a:ext cx="360" cy="360"/>
              </p14:xfrm>
            </p:contentPart>
          </mc:Choice>
          <mc:Fallback xmlns="">
            <p:pic>
              <p:nvPicPr>
                <p:cNvPr id="4" name="Ink 3">
                  <a:extLst>
                    <a:ext uri="{FF2B5EF4-FFF2-40B4-BE49-F238E27FC236}">
                      <a16:creationId xmlns:a16="http://schemas.microsoft.com/office/drawing/2014/main" id="{82AC1520-F05E-BE8D-BDD4-5686183E67B9}"/>
                    </a:ext>
                  </a:extLst>
                </p:cNvPr>
                <p:cNvPicPr/>
                <p:nvPr/>
              </p:nvPicPr>
              <p:blipFill>
                <a:blip r:embed="rId22"/>
                <a:stretch>
                  <a:fillRect/>
                </a:stretch>
              </p:blipFill>
              <p:spPr>
                <a:xfrm>
                  <a:off x="4775534" y="6559602"/>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5" name="Ink 4">
                  <a:extLst>
                    <a:ext uri="{FF2B5EF4-FFF2-40B4-BE49-F238E27FC236}">
                      <a16:creationId xmlns:a16="http://schemas.microsoft.com/office/drawing/2014/main" id="{4D90DE87-FE3C-69F1-17B2-24F03C999843}"/>
                    </a:ext>
                  </a:extLst>
                </p14:cNvPr>
                <p14:cNvContentPartPr/>
                <p14:nvPr/>
              </p14:nvContentPartPr>
              <p14:xfrm>
                <a:off x="4784534" y="6623682"/>
                <a:ext cx="360" cy="360"/>
              </p14:xfrm>
            </p:contentPart>
          </mc:Choice>
          <mc:Fallback xmlns="">
            <p:pic>
              <p:nvPicPr>
                <p:cNvPr id="5" name="Ink 4">
                  <a:extLst>
                    <a:ext uri="{FF2B5EF4-FFF2-40B4-BE49-F238E27FC236}">
                      <a16:creationId xmlns:a16="http://schemas.microsoft.com/office/drawing/2014/main" id="{4D90DE87-FE3C-69F1-17B2-24F03C999843}"/>
                    </a:ext>
                  </a:extLst>
                </p:cNvPr>
                <p:cNvPicPr/>
                <p:nvPr/>
              </p:nvPicPr>
              <p:blipFill>
                <a:blip r:embed="rId24"/>
                <a:stretch>
                  <a:fillRect/>
                </a:stretch>
              </p:blipFill>
              <p:spPr>
                <a:xfrm>
                  <a:off x="4775534" y="6570042"/>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15" name="Ink 14">
                  <a:extLst>
                    <a:ext uri="{FF2B5EF4-FFF2-40B4-BE49-F238E27FC236}">
                      <a16:creationId xmlns:a16="http://schemas.microsoft.com/office/drawing/2014/main" id="{8AA4E699-AFFB-0817-27C7-2BE6D8717835}"/>
                    </a:ext>
                  </a:extLst>
                </p14:cNvPr>
                <p14:cNvContentPartPr/>
                <p14:nvPr/>
              </p14:nvContentPartPr>
              <p14:xfrm>
                <a:off x="4784534" y="6645282"/>
                <a:ext cx="360" cy="360"/>
              </p14:xfrm>
            </p:contentPart>
          </mc:Choice>
          <mc:Fallback xmlns="">
            <p:pic>
              <p:nvPicPr>
                <p:cNvPr id="15" name="Ink 14">
                  <a:extLst>
                    <a:ext uri="{FF2B5EF4-FFF2-40B4-BE49-F238E27FC236}">
                      <a16:creationId xmlns:a16="http://schemas.microsoft.com/office/drawing/2014/main" id="{8AA4E699-AFFB-0817-27C7-2BE6D8717835}"/>
                    </a:ext>
                  </a:extLst>
                </p:cNvPr>
                <p:cNvPicPr/>
                <p:nvPr/>
              </p:nvPicPr>
              <p:blipFill>
                <a:blip r:embed="rId26"/>
                <a:stretch>
                  <a:fillRect/>
                </a:stretch>
              </p:blipFill>
              <p:spPr>
                <a:xfrm>
                  <a:off x="4775534" y="6591642"/>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17" name="Ink 16">
                  <a:extLst>
                    <a:ext uri="{FF2B5EF4-FFF2-40B4-BE49-F238E27FC236}">
                      <a16:creationId xmlns:a16="http://schemas.microsoft.com/office/drawing/2014/main" id="{AA40EEFF-6955-B333-1B37-EA7CA4FFBD15}"/>
                    </a:ext>
                  </a:extLst>
                </p14:cNvPr>
                <p14:cNvContentPartPr/>
                <p14:nvPr/>
              </p14:nvContentPartPr>
              <p14:xfrm>
                <a:off x="4784534" y="6645282"/>
                <a:ext cx="360" cy="11160"/>
              </p14:xfrm>
            </p:contentPart>
          </mc:Choice>
          <mc:Fallback xmlns="">
            <p:pic>
              <p:nvPicPr>
                <p:cNvPr id="17" name="Ink 16">
                  <a:extLst>
                    <a:ext uri="{FF2B5EF4-FFF2-40B4-BE49-F238E27FC236}">
                      <a16:creationId xmlns:a16="http://schemas.microsoft.com/office/drawing/2014/main" id="{AA40EEFF-6955-B333-1B37-EA7CA4FFBD15}"/>
                    </a:ext>
                  </a:extLst>
                </p:cNvPr>
                <p:cNvPicPr/>
                <p:nvPr/>
              </p:nvPicPr>
              <p:blipFill>
                <a:blip r:embed="rId28"/>
                <a:stretch>
                  <a:fillRect/>
                </a:stretch>
              </p:blipFill>
              <p:spPr>
                <a:xfrm>
                  <a:off x="4775534" y="6591642"/>
                  <a:ext cx="18000" cy="118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33" name="Ink 32">
                  <a:extLst>
                    <a:ext uri="{FF2B5EF4-FFF2-40B4-BE49-F238E27FC236}">
                      <a16:creationId xmlns:a16="http://schemas.microsoft.com/office/drawing/2014/main" id="{C157020D-3283-B99D-E108-746403D29A61}"/>
                    </a:ext>
                  </a:extLst>
                </p14:cNvPr>
                <p14:cNvContentPartPr/>
                <p14:nvPr/>
              </p14:nvContentPartPr>
              <p14:xfrm>
                <a:off x="4773734" y="6592002"/>
                <a:ext cx="360" cy="30240"/>
              </p14:xfrm>
            </p:contentPart>
          </mc:Choice>
          <mc:Fallback xmlns="">
            <p:pic>
              <p:nvPicPr>
                <p:cNvPr id="33" name="Ink 32">
                  <a:extLst>
                    <a:ext uri="{FF2B5EF4-FFF2-40B4-BE49-F238E27FC236}">
                      <a16:creationId xmlns:a16="http://schemas.microsoft.com/office/drawing/2014/main" id="{C157020D-3283-B99D-E108-746403D29A61}"/>
                    </a:ext>
                  </a:extLst>
                </p:cNvPr>
                <p:cNvPicPr/>
                <p:nvPr/>
              </p:nvPicPr>
              <p:blipFill>
                <a:blip r:embed="rId30"/>
                <a:stretch>
                  <a:fillRect/>
                </a:stretch>
              </p:blipFill>
              <p:spPr>
                <a:xfrm>
                  <a:off x="4765094" y="6538362"/>
                  <a:ext cx="18000" cy="137880"/>
                </a:xfrm>
                <a:prstGeom prst="rect">
                  <a:avLst/>
                </a:prstGeom>
              </p:spPr>
            </p:pic>
          </mc:Fallback>
        </mc:AlternateContent>
      </p:grpSp>
      <p:pic>
        <p:nvPicPr>
          <p:cNvPr id="36" name="Picture 35">
            <a:extLst>
              <a:ext uri="{FF2B5EF4-FFF2-40B4-BE49-F238E27FC236}">
                <a16:creationId xmlns:a16="http://schemas.microsoft.com/office/drawing/2014/main" id="{250E6B48-2BC3-E6B4-F422-D4C4B33CD2ED}"/>
              </a:ext>
            </a:extLst>
          </p:cNvPr>
          <p:cNvPicPr>
            <a:picLocks noChangeAspect="1"/>
          </p:cNvPicPr>
          <p:nvPr/>
        </p:nvPicPr>
        <p:blipFill>
          <a:blip r:embed="rId31">
            <a:extLst>
              <a:ext uri="{BEBA8EAE-BF5A-486C-A8C5-ECC9F3942E4B}">
                <a14:imgProps xmlns:a14="http://schemas.microsoft.com/office/drawing/2010/main">
                  <a14:imgLayer r:embed="rId32">
                    <a14:imgEffect>
                      <a14:backgroundRemoval t="7725" b="91273" l="10000" r="90000">
                        <a14:foregroundMark x1="52857" y1="7868" x2="52857" y2="7868"/>
                        <a14:foregroundMark x1="42024" y1="54506" x2="42024" y2="54506"/>
                        <a14:foregroundMark x1="52976" y1="91273" x2="52976" y2="91273"/>
                        <a14:foregroundMark x1="54524" y1="82403" x2="54524" y2="82403"/>
                        <a14:foregroundMark x1="53452" y1="84692" x2="53452" y2="84692"/>
                        <a14:foregroundMark x1="46667" y1="83977" x2="46667" y2="83977"/>
                        <a14:foregroundMark x1="42381" y1="88412" x2="42381" y2="88412"/>
                        <a14:foregroundMark x1="44167" y1="87268" x2="44167" y2="87268"/>
                      </a14:backgroundRemoval>
                    </a14:imgEffect>
                  </a14:imgLayer>
                </a14:imgProps>
              </a:ext>
            </a:extLst>
          </a:blip>
          <a:srcRect l="32606" r="30464"/>
          <a:stretch/>
        </p:blipFill>
        <p:spPr>
          <a:xfrm>
            <a:off x="5709734" y="4890981"/>
            <a:ext cx="699393" cy="1575954"/>
          </a:xfrm>
          <a:prstGeom prst="rect">
            <a:avLst/>
          </a:prstGeom>
        </p:spPr>
      </p:pic>
    </p:spTree>
    <p:extLst>
      <p:ext uri="{BB962C8B-B14F-4D97-AF65-F5344CB8AC3E}">
        <p14:creationId xmlns:p14="http://schemas.microsoft.com/office/powerpoint/2010/main" val="3630560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BE8BB7-55D2-E836-62AD-5D01ACB7D8FD}"/>
              </a:ext>
            </a:extLst>
          </p:cNvPr>
          <p:cNvPicPr>
            <a:picLocks noChangeAspect="1"/>
          </p:cNvPicPr>
          <p:nvPr/>
        </p:nvPicPr>
        <p:blipFill>
          <a:blip r:embed="rId3"/>
          <a:stretch>
            <a:fillRect/>
          </a:stretch>
        </p:blipFill>
        <p:spPr>
          <a:xfrm>
            <a:off x="6025098" y="4593436"/>
            <a:ext cx="2074985" cy="2074985"/>
          </a:xfrm>
          <a:prstGeom prst="rect">
            <a:avLst/>
          </a:prstGeom>
        </p:spPr>
      </p:pic>
      <p:sp>
        <p:nvSpPr>
          <p:cNvPr id="9" name="Right Triangle 8">
            <a:extLst>
              <a:ext uri="{FF2B5EF4-FFF2-40B4-BE49-F238E27FC236}">
                <a16:creationId xmlns:a16="http://schemas.microsoft.com/office/drawing/2014/main" id="{EA48F41A-39AF-7DBE-D55D-8D2DB3D2AA35}"/>
              </a:ext>
            </a:extLst>
          </p:cNvPr>
          <p:cNvSpPr/>
          <p:nvPr/>
        </p:nvSpPr>
        <p:spPr>
          <a:xfrm>
            <a:off x="0" y="5929521"/>
            <a:ext cx="9144000"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4350BD9-AD8B-F769-8019-5263FCC12852}"/>
              </a:ext>
            </a:extLst>
          </p:cNvPr>
          <p:cNvSpPr txBox="1"/>
          <p:nvPr/>
        </p:nvSpPr>
        <p:spPr>
          <a:xfrm>
            <a:off x="478471" y="1557457"/>
            <a:ext cx="8442245"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The Food Services Human Resources Representatives will send the employee one of the following documents via email:</a:t>
            </a:r>
          </a:p>
        </p:txBody>
      </p:sp>
      <p:sp>
        <p:nvSpPr>
          <p:cNvPr id="2" name="TextBox 1">
            <a:extLst>
              <a:ext uri="{FF2B5EF4-FFF2-40B4-BE49-F238E27FC236}">
                <a16:creationId xmlns:a16="http://schemas.microsoft.com/office/drawing/2014/main" id="{94FF56D9-B162-5A42-6BAA-6F932B3D965D}"/>
              </a:ext>
            </a:extLst>
          </p:cNvPr>
          <p:cNvSpPr txBox="1"/>
          <p:nvPr/>
        </p:nvSpPr>
        <p:spPr>
          <a:xfrm>
            <a:off x="478469" y="12193"/>
            <a:ext cx="8398435" cy="1569660"/>
          </a:xfrm>
          <a:prstGeom prst="rect">
            <a:avLst/>
          </a:prstGeom>
          <a:noFill/>
        </p:spPr>
        <p:txBody>
          <a:bodyPr wrap="square" rtlCol="0">
            <a:spAutoFit/>
          </a:bodyPr>
          <a:lstStyle/>
          <a:p>
            <a:r>
              <a:rPr lang="en-US" sz="4800" b="1" dirty="0">
                <a:latin typeface="Arial Black" panose="020B0A04020102020204" pitchFamily="34" charset="0"/>
              </a:rPr>
              <a:t>FMLA and CFRA Designation Notice  </a:t>
            </a:r>
          </a:p>
        </p:txBody>
      </p:sp>
      <p:pic>
        <p:nvPicPr>
          <p:cNvPr id="14" name="Picture 13">
            <a:extLst>
              <a:ext uri="{FF2B5EF4-FFF2-40B4-BE49-F238E27FC236}">
                <a16:creationId xmlns:a16="http://schemas.microsoft.com/office/drawing/2014/main" id="{DAE32C1E-1141-0862-6231-50A2AEE8DBE8}"/>
              </a:ext>
            </a:extLst>
          </p:cNvPr>
          <p:cNvPicPr>
            <a:picLocks noChangeAspect="1"/>
          </p:cNvPicPr>
          <p:nvPr/>
        </p:nvPicPr>
        <p:blipFill>
          <a:blip r:embed="rId4"/>
          <a:stretch>
            <a:fillRect/>
          </a:stretch>
        </p:blipFill>
        <p:spPr>
          <a:xfrm>
            <a:off x="252891" y="2281516"/>
            <a:ext cx="451143" cy="512108"/>
          </a:xfrm>
          <a:prstGeom prst="rect">
            <a:avLst/>
          </a:prstGeom>
        </p:spPr>
      </p:pic>
      <p:sp>
        <p:nvSpPr>
          <p:cNvPr id="20" name="TextBox 19">
            <a:extLst>
              <a:ext uri="{FF2B5EF4-FFF2-40B4-BE49-F238E27FC236}">
                <a16:creationId xmlns:a16="http://schemas.microsoft.com/office/drawing/2014/main" id="{9D45D84C-9128-6570-A344-DF7DF2325277}"/>
              </a:ext>
            </a:extLst>
          </p:cNvPr>
          <p:cNvSpPr txBox="1"/>
          <p:nvPr/>
        </p:nvSpPr>
        <p:spPr>
          <a:xfrm>
            <a:off x="643776" y="2362519"/>
            <a:ext cx="8218958" cy="369332"/>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Attachment C: Approval Designation Notice</a:t>
            </a:r>
            <a:endParaRPr lang="en-US" sz="1600" dirty="0">
              <a:latin typeface="Poppins" panose="00000500000000000000" pitchFamily="2" charset="0"/>
              <a:cs typeface="Poppins" panose="00000500000000000000" pitchFamily="2" charset="0"/>
            </a:endParaRPr>
          </a:p>
        </p:txBody>
      </p:sp>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9" name="Ink 18">
                <a:extLst>
                  <a:ext uri="{FF2B5EF4-FFF2-40B4-BE49-F238E27FC236}">
                    <a16:creationId xmlns:a16="http://schemas.microsoft.com/office/drawing/2014/main" id="{75DC3E53-E566-D39E-D645-9715247A5C93}"/>
                  </a:ext>
                </a:extLst>
              </p14:cNvPr>
              <p14:cNvContentPartPr/>
              <p14:nvPr/>
            </p14:nvContentPartPr>
            <p14:xfrm>
              <a:off x="4773734" y="6634482"/>
              <a:ext cx="360" cy="4680"/>
            </p14:xfrm>
          </p:contentPart>
        </mc:Choice>
        <mc:Fallback xmlns="">
          <p:pic>
            <p:nvPicPr>
              <p:cNvPr id="19" name="Ink 18">
                <a:extLst>
                  <a:ext uri="{FF2B5EF4-FFF2-40B4-BE49-F238E27FC236}">
                    <a16:creationId xmlns:a16="http://schemas.microsoft.com/office/drawing/2014/main" id="{75DC3E53-E566-D39E-D645-9715247A5C93}"/>
                  </a:ext>
                </a:extLst>
              </p:cNvPr>
              <p:cNvPicPr/>
              <p:nvPr/>
            </p:nvPicPr>
            <p:blipFill>
              <a:blip r:embed="rId6"/>
              <a:stretch>
                <a:fillRect/>
              </a:stretch>
            </p:blipFill>
            <p:spPr>
              <a:xfrm>
                <a:off x="4764734" y="6580482"/>
                <a:ext cx="18000" cy="112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22" name="Ink 21">
                <a:extLst>
                  <a:ext uri="{FF2B5EF4-FFF2-40B4-BE49-F238E27FC236}">
                    <a16:creationId xmlns:a16="http://schemas.microsoft.com/office/drawing/2014/main" id="{4B6BE60A-4187-5F23-9EBC-06255A49CE84}"/>
                  </a:ext>
                </a:extLst>
              </p14:cNvPr>
              <p14:cNvContentPartPr/>
              <p14:nvPr/>
            </p14:nvContentPartPr>
            <p14:xfrm>
              <a:off x="9973574" y="4784442"/>
              <a:ext cx="360" cy="360"/>
            </p14:xfrm>
          </p:contentPart>
        </mc:Choice>
        <mc:Fallback xmlns="">
          <p:pic>
            <p:nvPicPr>
              <p:cNvPr id="22" name="Ink 21">
                <a:extLst>
                  <a:ext uri="{FF2B5EF4-FFF2-40B4-BE49-F238E27FC236}">
                    <a16:creationId xmlns:a16="http://schemas.microsoft.com/office/drawing/2014/main" id="{4B6BE60A-4187-5F23-9EBC-06255A49CE84}"/>
                  </a:ext>
                </a:extLst>
              </p:cNvPr>
              <p:cNvPicPr/>
              <p:nvPr/>
            </p:nvPicPr>
            <p:blipFill>
              <a:blip r:embed="rId8"/>
              <a:stretch>
                <a:fillRect/>
              </a:stretch>
            </p:blipFill>
            <p:spPr>
              <a:xfrm>
                <a:off x="9964574" y="4730442"/>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23" name="Ink 22">
                <a:extLst>
                  <a:ext uri="{FF2B5EF4-FFF2-40B4-BE49-F238E27FC236}">
                    <a16:creationId xmlns:a16="http://schemas.microsoft.com/office/drawing/2014/main" id="{A1EE9E3C-91EA-EEF6-02E1-D85D5E7F3EAE}"/>
                  </a:ext>
                </a:extLst>
              </p14:cNvPr>
              <p14:cNvContentPartPr/>
              <p14:nvPr/>
            </p14:nvContentPartPr>
            <p14:xfrm>
              <a:off x="4774814" y="6626202"/>
              <a:ext cx="10080" cy="30240"/>
            </p14:xfrm>
          </p:contentPart>
        </mc:Choice>
        <mc:Fallback xmlns="">
          <p:pic>
            <p:nvPicPr>
              <p:cNvPr id="23" name="Ink 22">
                <a:extLst>
                  <a:ext uri="{FF2B5EF4-FFF2-40B4-BE49-F238E27FC236}">
                    <a16:creationId xmlns:a16="http://schemas.microsoft.com/office/drawing/2014/main" id="{A1EE9E3C-91EA-EEF6-02E1-D85D5E7F3EAE}"/>
                  </a:ext>
                </a:extLst>
              </p:cNvPr>
              <p:cNvPicPr/>
              <p:nvPr/>
            </p:nvPicPr>
            <p:blipFill>
              <a:blip r:embed="rId10"/>
              <a:stretch>
                <a:fillRect/>
              </a:stretch>
            </p:blipFill>
            <p:spPr>
              <a:xfrm>
                <a:off x="4765814" y="6571551"/>
                <a:ext cx="27720" cy="13917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25" name="Ink 24">
                <a:extLst>
                  <a:ext uri="{FF2B5EF4-FFF2-40B4-BE49-F238E27FC236}">
                    <a16:creationId xmlns:a16="http://schemas.microsoft.com/office/drawing/2014/main" id="{E46A119D-4AA8-C341-1415-4AE870B396E9}"/>
                  </a:ext>
                </a:extLst>
              </p14:cNvPr>
              <p14:cNvContentPartPr/>
              <p14:nvPr/>
            </p14:nvContentPartPr>
            <p14:xfrm>
              <a:off x="4784534" y="6636642"/>
              <a:ext cx="360" cy="19440"/>
            </p14:xfrm>
          </p:contentPart>
        </mc:Choice>
        <mc:Fallback xmlns="">
          <p:pic>
            <p:nvPicPr>
              <p:cNvPr id="25" name="Ink 24">
                <a:extLst>
                  <a:ext uri="{FF2B5EF4-FFF2-40B4-BE49-F238E27FC236}">
                    <a16:creationId xmlns:a16="http://schemas.microsoft.com/office/drawing/2014/main" id="{E46A119D-4AA8-C341-1415-4AE870B396E9}"/>
                  </a:ext>
                </a:extLst>
              </p:cNvPr>
              <p:cNvPicPr/>
              <p:nvPr/>
            </p:nvPicPr>
            <p:blipFill>
              <a:blip r:embed="rId12"/>
              <a:stretch>
                <a:fillRect/>
              </a:stretch>
            </p:blipFill>
            <p:spPr>
              <a:xfrm>
                <a:off x="4775534" y="6582642"/>
                <a:ext cx="18000" cy="12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27" name="Ink 26">
                <a:extLst>
                  <a:ext uri="{FF2B5EF4-FFF2-40B4-BE49-F238E27FC236}">
                    <a16:creationId xmlns:a16="http://schemas.microsoft.com/office/drawing/2014/main" id="{2094E997-2CE9-B7F0-1705-69BC2971665E}"/>
                  </a:ext>
                </a:extLst>
              </p14:cNvPr>
              <p14:cNvContentPartPr/>
              <p14:nvPr/>
            </p14:nvContentPartPr>
            <p14:xfrm>
              <a:off x="4784534" y="6583362"/>
              <a:ext cx="360" cy="51480"/>
            </p14:xfrm>
          </p:contentPart>
        </mc:Choice>
        <mc:Fallback xmlns="">
          <p:pic>
            <p:nvPicPr>
              <p:cNvPr id="27" name="Ink 26">
                <a:extLst>
                  <a:ext uri="{FF2B5EF4-FFF2-40B4-BE49-F238E27FC236}">
                    <a16:creationId xmlns:a16="http://schemas.microsoft.com/office/drawing/2014/main" id="{2094E997-2CE9-B7F0-1705-69BC2971665E}"/>
                  </a:ext>
                </a:extLst>
              </p:cNvPr>
              <p:cNvPicPr/>
              <p:nvPr/>
            </p:nvPicPr>
            <p:blipFill>
              <a:blip r:embed="rId14"/>
              <a:stretch>
                <a:fillRect/>
              </a:stretch>
            </p:blipFill>
            <p:spPr>
              <a:xfrm>
                <a:off x="4775534" y="6529362"/>
                <a:ext cx="18000" cy="159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29" name="Ink 28">
                <a:extLst>
                  <a:ext uri="{FF2B5EF4-FFF2-40B4-BE49-F238E27FC236}">
                    <a16:creationId xmlns:a16="http://schemas.microsoft.com/office/drawing/2014/main" id="{0AD411EF-3C2A-7348-F3D1-ABE07F1BD57D}"/>
                  </a:ext>
                </a:extLst>
              </p14:cNvPr>
              <p14:cNvContentPartPr/>
              <p14:nvPr/>
            </p14:nvContentPartPr>
            <p14:xfrm>
              <a:off x="4784534" y="6605682"/>
              <a:ext cx="360" cy="28800"/>
            </p14:xfrm>
          </p:contentPart>
        </mc:Choice>
        <mc:Fallback xmlns="">
          <p:pic>
            <p:nvPicPr>
              <p:cNvPr id="29" name="Ink 28">
                <a:extLst>
                  <a:ext uri="{FF2B5EF4-FFF2-40B4-BE49-F238E27FC236}">
                    <a16:creationId xmlns:a16="http://schemas.microsoft.com/office/drawing/2014/main" id="{0AD411EF-3C2A-7348-F3D1-ABE07F1BD57D}"/>
                  </a:ext>
                </a:extLst>
              </p:cNvPr>
              <p:cNvPicPr/>
              <p:nvPr/>
            </p:nvPicPr>
            <p:blipFill>
              <a:blip r:embed="rId16"/>
              <a:stretch>
                <a:fillRect/>
              </a:stretch>
            </p:blipFill>
            <p:spPr>
              <a:xfrm>
                <a:off x="4775534" y="6551682"/>
                <a:ext cx="18000" cy="136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31" name="Ink 30">
                <a:extLst>
                  <a:ext uri="{FF2B5EF4-FFF2-40B4-BE49-F238E27FC236}">
                    <a16:creationId xmlns:a16="http://schemas.microsoft.com/office/drawing/2014/main" id="{9E8DD121-0C60-7BCE-0B29-F506DCAD0593}"/>
                  </a:ext>
                </a:extLst>
              </p14:cNvPr>
              <p14:cNvContentPartPr/>
              <p14:nvPr/>
            </p14:nvContentPartPr>
            <p14:xfrm>
              <a:off x="4784534" y="6592002"/>
              <a:ext cx="360" cy="25560"/>
            </p14:xfrm>
          </p:contentPart>
        </mc:Choice>
        <mc:Fallback xmlns="">
          <p:pic>
            <p:nvPicPr>
              <p:cNvPr id="31" name="Ink 30">
                <a:extLst>
                  <a:ext uri="{FF2B5EF4-FFF2-40B4-BE49-F238E27FC236}">
                    <a16:creationId xmlns:a16="http://schemas.microsoft.com/office/drawing/2014/main" id="{9E8DD121-0C60-7BCE-0B29-F506DCAD0593}"/>
                  </a:ext>
                </a:extLst>
              </p:cNvPr>
              <p:cNvPicPr/>
              <p:nvPr/>
            </p:nvPicPr>
            <p:blipFill>
              <a:blip r:embed="rId18"/>
              <a:stretch>
                <a:fillRect/>
              </a:stretch>
            </p:blipFill>
            <p:spPr>
              <a:xfrm>
                <a:off x="4775534" y="6538002"/>
                <a:ext cx="18000" cy="133200"/>
              </a:xfrm>
              <a:prstGeom prst="rect">
                <a:avLst/>
              </a:prstGeom>
            </p:spPr>
          </p:pic>
        </mc:Fallback>
      </mc:AlternateContent>
      <p:grpSp>
        <p:nvGrpSpPr>
          <p:cNvPr id="34" name="Group 33">
            <a:extLst>
              <a:ext uri="{FF2B5EF4-FFF2-40B4-BE49-F238E27FC236}">
                <a16:creationId xmlns:a16="http://schemas.microsoft.com/office/drawing/2014/main" id="{8853D23F-689D-FD6C-7164-95D8EEF53B29}"/>
              </a:ext>
            </a:extLst>
          </p:cNvPr>
          <p:cNvGrpSpPr/>
          <p:nvPr/>
        </p:nvGrpSpPr>
        <p:grpSpPr>
          <a:xfrm>
            <a:off x="4773734" y="6592002"/>
            <a:ext cx="11160" cy="64440"/>
            <a:chOff x="4773734" y="6592002"/>
            <a:chExt cx="11160" cy="64440"/>
          </a:xfrm>
        </p:grpSpPr>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4" name="Ink 3">
                  <a:extLst>
                    <a:ext uri="{FF2B5EF4-FFF2-40B4-BE49-F238E27FC236}">
                      <a16:creationId xmlns:a16="http://schemas.microsoft.com/office/drawing/2014/main" id="{82AC1520-F05E-BE8D-BDD4-5686183E67B9}"/>
                    </a:ext>
                  </a:extLst>
                </p14:cNvPr>
                <p14:cNvContentPartPr/>
                <p14:nvPr/>
              </p14:nvContentPartPr>
              <p14:xfrm>
                <a:off x="4784534" y="6613242"/>
                <a:ext cx="360" cy="360"/>
              </p14:xfrm>
            </p:contentPart>
          </mc:Choice>
          <mc:Fallback xmlns="">
            <p:pic>
              <p:nvPicPr>
                <p:cNvPr id="4" name="Ink 3">
                  <a:extLst>
                    <a:ext uri="{FF2B5EF4-FFF2-40B4-BE49-F238E27FC236}">
                      <a16:creationId xmlns:a16="http://schemas.microsoft.com/office/drawing/2014/main" id="{82AC1520-F05E-BE8D-BDD4-5686183E67B9}"/>
                    </a:ext>
                  </a:extLst>
                </p:cNvPr>
                <p:cNvPicPr/>
                <p:nvPr/>
              </p:nvPicPr>
              <p:blipFill>
                <a:blip r:embed="rId20"/>
                <a:stretch>
                  <a:fillRect/>
                </a:stretch>
              </p:blipFill>
              <p:spPr>
                <a:xfrm>
                  <a:off x="4775534" y="6559242"/>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5" name="Ink 4">
                  <a:extLst>
                    <a:ext uri="{FF2B5EF4-FFF2-40B4-BE49-F238E27FC236}">
                      <a16:creationId xmlns:a16="http://schemas.microsoft.com/office/drawing/2014/main" id="{4D90DE87-FE3C-69F1-17B2-24F03C999843}"/>
                    </a:ext>
                  </a:extLst>
                </p14:cNvPr>
                <p14:cNvContentPartPr/>
                <p14:nvPr/>
              </p14:nvContentPartPr>
              <p14:xfrm>
                <a:off x="4784534" y="6623682"/>
                <a:ext cx="360" cy="360"/>
              </p14:xfrm>
            </p:contentPart>
          </mc:Choice>
          <mc:Fallback xmlns="">
            <p:pic>
              <p:nvPicPr>
                <p:cNvPr id="5" name="Ink 4">
                  <a:extLst>
                    <a:ext uri="{FF2B5EF4-FFF2-40B4-BE49-F238E27FC236}">
                      <a16:creationId xmlns:a16="http://schemas.microsoft.com/office/drawing/2014/main" id="{4D90DE87-FE3C-69F1-17B2-24F03C999843}"/>
                    </a:ext>
                  </a:extLst>
                </p:cNvPr>
                <p:cNvPicPr/>
                <p:nvPr/>
              </p:nvPicPr>
              <p:blipFill>
                <a:blip r:embed="rId22"/>
                <a:stretch>
                  <a:fillRect/>
                </a:stretch>
              </p:blipFill>
              <p:spPr>
                <a:xfrm>
                  <a:off x="4775534" y="6569682"/>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15" name="Ink 14">
                  <a:extLst>
                    <a:ext uri="{FF2B5EF4-FFF2-40B4-BE49-F238E27FC236}">
                      <a16:creationId xmlns:a16="http://schemas.microsoft.com/office/drawing/2014/main" id="{8AA4E699-AFFB-0817-27C7-2BE6D8717835}"/>
                    </a:ext>
                  </a:extLst>
                </p14:cNvPr>
                <p14:cNvContentPartPr/>
                <p14:nvPr/>
              </p14:nvContentPartPr>
              <p14:xfrm>
                <a:off x="4784534" y="6645282"/>
                <a:ext cx="360" cy="360"/>
              </p14:xfrm>
            </p:contentPart>
          </mc:Choice>
          <mc:Fallback xmlns="">
            <p:pic>
              <p:nvPicPr>
                <p:cNvPr id="15" name="Ink 14">
                  <a:extLst>
                    <a:ext uri="{FF2B5EF4-FFF2-40B4-BE49-F238E27FC236}">
                      <a16:creationId xmlns:a16="http://schemas.microsoft.com/office/drawing/2014/main" id="{8AA4E699-AFFB-0817-27C7-2BE6D8717835}"/>
                    </a:ext>
                  </a:extLst>
                </p:cNvPr>
                <p:cNvPicPr/>
                <p:nvPr/>
              </p:nvPicPr>
              <p:blipFill>
                <a:blip r:embed="rId24"/>
                <a:stretch>
                  <a:fillRect/>
                </a:stretch>
              </p:blipFill>
              <p:spPr>
                <a:xfrm>
                  <a:off x="4775534" y="6591282"/>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17" name="Ink 16">
                  <a:extLst>
                    <a:ext uri="{FF2B5EF4-FFF2-40B4-BE49-F238E27FC236}">
                      <a16:creationId xmlns:a16="http://schemas.microsoft.com/office/drawing/2014/main" id="{AA40EEFF-6955-B333-1B37-EA7CA4FFBD15}"/>
                    </a:ext>
                  </a:extLst>
                </p14:cNvPr>
                <p14:cNvContentPartPr/>
                <p14:nvPr/>
              </p14:nvContentPartPr>
              <p14:xfrm>
                <a:off x="4784534" y="6645282"/>
                <a:ext cx="360" cy="11160"/>
              </p14:xfrm>
            </p:contentPart>
          </mc:Choice>
          <mc:Fallback xmlns="">
            <p:pic>
              <p:nvPicPr>
                <p:cNvPr id="17" name="Ink 16">
                  <a:extLst>
                    <a:ext uri="{FF2B5EF4-FFF2-40B4-BE49-F238E27FC236}">
                      <a16:creationId xmlns:a16="http://schemas.microsoft.com/office/drawing/2014/main" id="{AA40EEFF-6955-B333-1B37-EA7CA4FFBD15}"/>
                    </a:ext>
                  </a:extLst>
                </p:cNvPr>
                <p:cNvPicPr/>
                <p:nvPr/>
              </p:nvPicPr>
              <p:blipFill>
                <a:blip r:embed="rId26"/>
                <a:stretch>
                  <a:fillRect/>
                </a:stretch>
              </p:blipFill>
              <p:spPr>
                <a:xfrm>
                  <a:off x="4775534" y="6589482"/>
                  <a:ext cx="18000" cy="122388"/>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33" name="Ink 32">
                  <a:extLst>
                    <a:ext uri="{FF2B5EF4-FFF2-40B4-BE49-F238E27FC236}">
                      <a16:creationId xmlns:a16="http://schemas.microsoft.com/office/drawing/2014/main" id="{C157020D-3283-B99D-E108-746403D29A61}"/>
                    </a:ext>
                  </a:extLst>
                </p14:cNvPr>
                <p14:cNvContentPartPr/>
                <p14:nvPr/>
              </p14:nvContentPartPr>
              <p14:xfrm>
                <a:off x="4773734" y="6592002"/>
                <a:ext cx="360" cy="30240"/>
              </p14:xfrm>
            </p:contentPart>
          </mc:Choice>
          <mc:Fallback xmlns="">
            <p:pic>
              <p:nvPicPr>
                <p:cNvPr id="33" name="Ink 32">
                  <a:extLst>
                    <a:ext uri="{FF2B5EF4-FFF2-40B4-BE49-F238E27FC236}">
                      <a16:creationId xmlns:a16="http://schemas.microsoft.com/office/drawing/2014/main" id="{C157020D-3283-B99D-E108-746403D29A61}"/>
                    </a:ext>
                  </a:extLst>
                </p:cNvPr>
                <p:cNvPicPr/>
                <p:nvPr/>
              </p:nvPicPr>
              <p:blipFill>
                <a:blip r:embed="rId28"/>
                <a:stretch>
                  <a:fillRect/>
                </a:stretch>
              </p:blipFill>
              <p:spPr>
                <a:xfrm>
                  <a:off x="4764734" y="6538002"/>
                  <a:ext cx="18000" cy="137880"/>
                </a:xfrm>
                <a:prstGeom prst="rect">
                  <a:avLst/>
                </a:prstGeom>
              </p:spPr>
            </p:pic>
          </mc:Fallback>
        </mc:AlternateContent>
      </p:grpSp>
      <p:sp>
        <p:nvSpPr>
          <p:cNvPr id="6" name="TextBox 5">
            <a:extLst>
              <a:ext uri="{FF2B5EF4-FFF2-40B4-BE49-F238E27FC236}">
                <a16:creationId xmlns:a16="http://schemas.microsoft.com/office/drawing/2014/main" id="{BC19DFCD-21DE-C9E4-AD0C-9AFC5D01A4A8}"/>
              </a:ext>
            </a:extLst>
          </p:cNvPr>
          <p:cNvSpPr txBox="1"/>
          <p:nvPr/>
        </p:nvSpPr>
        <p:spPr>
          <a:xfrm>
            <a:off x="647314" y="2972128"/>
            <a:ext cx="8218958" cy="369332"/>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Attachment D: Designation Not Approved Notice</a:t>
            </a:r>
            <a:endParaRPr lang="en-US" sz="1600" dirty="0">
              <a:latin typeface="Poppins" panose="00000500000000000000" pitchFamily="2" charset="0"/>
              <a:cs typeface="Poppins" panose="00000500000000000000" pitchFamily="2" charset="0"/>
            </a:endParaRPr>
          </a:p>
        </p:txBody>
      </p:sp>
      <p:pic>
        <p:nvPicPr>
          <p:cNvPr id="11" name="Picture 10">
            <a:extLst>
              <a:ext uri="{FF2B5EF4-FFF2-40B4-BE49-F238E27FC236}">
                <a16:creationId xmlns:a16="http://schemas.microsoft.com/office/drawing/2014/main" id="{C62A4FF2-B80A-F00A-B3FD-1DEFCD2A3AA1}"/>
              </a:ext>
            </a:extLst>
          </p:cNvPr>
          <p:cNvPicPr>
            <a:picLocks noChangeAspect="1"/>
          </p:cNvPicPr>
          <p:nvPr/>
        </p:nvPicPr>
        <p:blipFill>
          <a:blip r:embed="rId4"/>
          <a:stretch>
            <a:fillRect/>
          </a:stretch>
        </p:blipFill>
        <p:spPr>
          <a:xfrm>
            <a:off x="267062" y="2891125"/>
            <a:ext cx="451143" cy="512108"/>
          </a:xfrm>
          <a:prstGeom prst="rect">
            <a:avLst/>
          </a:prstGeom>
        </p:spPr>
      </p:pic>
      <p:sp>
        <p:nvSpPr>
          <p:cNvPr id="13" name="TextBox 12">
            <a:extLst>
              <a:ext uri="{FF2B5EF4-FFF2-40B4-BE49-F238E27FC236}">
                <a16:creationId xmlns:a16="http://schemas.microsoft.com/office/drawing/2014/main" id="{4F61610E-1069-2CFE-32B8-E2F99D364A9B}"/>
              </a:ext>
            </a:extLst>
          </p:cNvPr>
          <p:cNvSpPr txBox="1"/>
          <p:nvPr/>
        </p:nvSpPr>
        <p:spPr>
          <a:xfrm>
            <a:off x="650852" y="3613621"/>
            <a:ext cx="8218958" cy="646331"/>
          </a:xfrm>
          <a:prstGeom prst="rect">
            <a:avLst/>
          </a:prstGeom>
          <a:noFill/>
        </p:spPr>
        <p:txBody>
          <a:bodyPr wrap="square" rtlCol="0">
            <a:spAutoFit/>
          </a:bodyPr>
          <a:lstStyle/>
          <a:p>
            <a:r>
              <a:rPr lang="en-US" b="1" dirty="0">
                <a:latin typeface="Poppins" panose="00000500000000000000" pitchFamily="2" charset="0"/>
                <a:cs typeface="Poppins" panose="00000500000000000000" pitchFamily="2" charset="0"/>
              </a:rPr>
              <a:t>Note: </a:t>
            </a:r>
            <a:r>
              <a:rPr lang="en-US" dirty="0">
                <a:latin typeface="Poppins" panose="00000500000000000000" pitchFamily="2" charset="0"/>
                <a:cs typeface="Poppins" panose="00000500000000000000" pitchFamily="2" charset="0"/>
              </a:rPr>
              <a:t>A copy of the Designation Notice is also sent to the Food Service Manager and Timekeeper at the school site.</a:t>
            </a:r>
          </a:p>
        </p:txBody>
      </p:sp>
      <p:pic>
        <p:nvPicPr>
          <p:cNvPr id="16" name="Picture 15">
            <a:extLst>
              <a:ext uri="{FF2B5EF4-FFF2-40B4-BE49-F238E27FC236}">
                <a16:creationId xmlns:a16="http://schemas.microsoft.com/office/drawing/2014/main" id="{77467210-9795-87EF-1D05-D7193596D308}"/>
              </a:ext>
            </a:extLst>
          </p:cNvPr>
          <p:cNvPicPr>
            <a:picLocks noChangeAspect="1"/>
          </p:cNvPicPr>
          <p:nvPr/>
        </p:nvPicPr>
        <p:blipFill>
          <a:blip r:embed="rId29"/>
          <a:stretch>
            <a:fillRect/>
          </a:stretch>
        </p:blipFill>
        <p:spPr>
          <a:xfrm>
            <a:off x="6918739" y="2334493"/>
            <a:ext cx="1101853" cy="1094507"/>
          </a:xfrm>
          <a:prstGeom prst="rect">
            <a:avLst/>
          </a:prstGeom>
        </p:spPr>
      </p:pic>
    </p:spTree>
    <p:extLst>
      <p:ext uri="{BB962C8B-B14F-4D97-AF65-F5344CB8AC3E}">
        <p14:creationId xmlns:p14="http://schemas.microsoft.com/office/powerpoint/2010/main" val="36000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2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2739"/>
            <a:ext cx="8229600" cy="1143000"/>
          </a:xfrm>
        </p:spPr>
        <p:txBody>
          <a:bodyPr>
            <a:noAutofit/>
          </a:bodyPr>
          <a:lstStyle/>
          <a:p>
            <a:pPr algn="l"/>
            <a:r>
              <a:rPr lang="en-US" sz="4800" b="1" dirty="0">
                <a:solidFill>
                  <a:srgbClr val="000000"/>
                </a:solidFill>
                <a:latin typeface="Arial Black" panose="020B0A04020102020204" pitchFamily="34" charset="0"/>
              </a:rPr>
              <a:t>Where To Find Resources</a:t>
            </a:r>
          </a:p>
        </p:txBody>
      </p:sp>
      <p:sp>
        <p:nvSpPr>
          <p:cNvPr id="5" name="Rectangle: Rounded Corners 4">
            <a:extLst>
              <a:ext uri="{FF2B5EF4-FFF2-40B4-BE49-F238E27FC236}">
                <a16:creationId xmlns:a16="http://schemas.microsoft.com/office/drawing/2014/main" id="{9944BF4B-13E9-7751-524B-9E7D08240B55}"/>
              </a:ext>
            </a:extLst>
          </p:cNvPr>
          <p:cNvSpPr/>
          <p:nvPr/>
        </p:nvSpPr>
        <p:spPr>
          <a:xfrm>
            <a:off x="956937" y="4410529"/>
            <a:ext cx="1004341" cy="224853"/>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n w="28575">
                <a:solidFill>
                  <a:schemeClr val="tx1"/>
                </a:solidFill>
              </a:ln>
            </a:endParaRPr>
          </a:p>
        </p:txBody>
      </p:sp>
      <p:pic>
        <p:nvPicPr>
          <p:cNvPr id="9" name="Picture 8">
            <a:extLst>
              <a:ext uri="{FF2B5EF4-FFF2-40B4-BE49-F238E27FC236}">
                <a16:creationId xmlns:a16="http://schemas.microsoft.com/office/drawing/2014/main" id="{46C8D3CD-7869-86E7-01DD-8DBC44B6C2B5}"/>
              </a:ext>
            </a:extLst>
          </p:cNvPr>
          <p:cNvPicPr preferRelativeResize="0">
            <a:picLocks/>
          </p:cNvPicPr>
          <p:nvPr/>
        </p:nvPicPr>
        <p:blipFill>
          <a:blip r:embed="rId3"/>
          <a:stretch>
            <a:fillRect/>
          </a:stretch>
        </p:blipFill>
        <p:spPr>
          <a:xfrm>
            <a:off x="739594" y="1794327"/>
            <a:ext cx="7627409" cy="3500874"/>
          </a:xfrm>
          <a:prstGeom prst="rect">
            <a:avLst/>
          </a:prstGeom>
          <a:ln>
            <a:solidFill>
              <a:schemeClr val="tx1"/>
            </a:solidFill>
          </a:ln>
        </p:spPr>
      </p:pic>
      <p:sp>
        <p:nvSpPr>
          <p:cNvPr id="10" name="Right Triangle 9">
            <a:extLst>
              <a:ext uri="{FF2B5EF4-FFF2-40B4-BE49-F238E27FC236}">
                <a16:creationId xmlns:a16="http://schemas.microsoft.com/office/drawing/2014/main" id="{D5B6D376-D19A-0D4F-9AE8-CFE16F54E55D}"/>
              </a:ext>
            </a:extLst>
          </p:cNvPr>
          <p:cNvSpPr/>
          <p:nvPr/>
        </p:nvSpPr>
        <p:spPr>
          <a:xfrm>
            <a:off x="-14174" y="5932971"/>
            <a:ext cx="9158173"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2871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12450AF-A805-1736-947C-658EB700D8B7}"/>
              </a:ext>
            </a:extLst>
          </p:cNvPr>
          <p:cNvSpPr txBox="1"/>
          <p:nvPr/>
        </p:nvSpPr>
        <p:spPr>
          <a:xfrm>
            <a:off x="489099" y="10625"/>
            <a:ext cx="8265724" cy="830997"/>
          </a:xfrm>
          <a:prstGeom prst="rect">
            <a:avLst/>
          </a:prstGeom>
          <a:noFill/>
        </p:spPr>
        <p:txBody>
          <a:bodyPr wrap="none" rtlCol="0">
            <a:spAutoFit/>
          </a:bodyPr>
          <a:lstStyle/>
          <a:p>
            <a:r>
              <a:rPr lang="en-US" sz="4800" dirty="0">
                <a:latin typeface="Arial Black" panose="020B0A04020102020204" pitchFamily="34" charset="0"/>
              </a:rPr>
              <a:t>What is FMLA and CFRA</a:t>
            </a:r>
          </a:p>
        </p:txBody>
      </p:sp>
      <p:sp>
        <p:nvSpPr>
          <p:cNvPr id="7" name="TextBox 6">
            <a:extLst>
              <a:ext uri="{FF2B5EF4-FFF2-40B4-BE49-F238E27FC236}">
                <a16:creationId xmlns:a16="http://schemas.microsoft.com/office/drawing/2014/main" id="{52AB9890-D56E-E7DA-3045-10CEFED6CA28}"/>
              </a:ext>
            </a:extLst>
          </p:cNvPr>
          <p:cNvSpPr txBox="1"/>
          <p:nvPr/>
        </p:nvSpPr>
        <p:spPr>
          <a:xfrm>
            <a:off x="478461" y="701754"/>
            <a:ext cx="8803761"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Family and Medical Leave Act (FMLA) is a federal statute.</a:t>
            </a:r>
          </a:p>
          <a:p>
            <a:r>
              <a:rPr lang="en-US" sz="2000" dirty="0">
                <a:latin typeface="Poppins" panose="00000500000000000000" pitchFamily="2" charset="0"/>
                <a:cs typeface="Poppins" panose="00000500000000000000" pitchFamily="2" charset="0"/>
              </a:rPr>
              <a:t>California Family Rights Act (CFRA) is a state statute.</a:t>
            </a:r>
          </a:p>
        </p:txBody>
      </p:sp>
      <p:sp>
        <p:nvSpPr>
          <p:cNvPr id="2" name="TextBox 1">
            <a:extLst>
              <a:ext uri="{FF2B5EF4-FFF2-40B4-BE49-F238E27FC236}">
                <a16:creationId xmlns:a16="http://schemas.microsoft.com/office/drawing/2014/main" id="{92F5CD41-7296-C61A-5D5B-2E461BE9A7BD}"/>
              </a:ext>
            </a:extLst>
          </p:cNvPr>
          <p:cNvSpPr txBox="1"/>
          <p:nvPr/>
        </p:nvSpPr>
        <p:spPr>
          <a:xfrm>
            <a:off x="680472" y="1520447"/>
            <a:ext cx="8102013"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These federal and state statutes balance the needs of employees and their families with the demands of the workplace. </a:t>
            </a:r>
          </a:p>
        </p:txBody>
      </p:sp>
      <p:sp>
        <p:nvSpPr>
          <p:cNvPr id="4" name="TextBox 3">
            <a:extLst>
              <a:ext uri="{FF2B5EF4-FFF2-40B4-BE49-F238E27FC236}">
                <a16:creationId xmlns:a16="http://schemas.microsoft.com/office/drawing/2014/main" id="{998750F4-3B45-DAD0-11E1-275F6536B8EA}"/>
              </a:ext>
            </a:extLst>
          </p:cNvPr>
          <p:cNvSpPr txBox="1"/>
          <p:nvPr/>
        </p:nvSpPr>
        <p:spPr>
          <a:xfrm>
            <a:off x="669850" y="2348858"/>
            <a:ext cx="8527316"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FMLA and CFRA promote stability and economic security for employees and their families. </a:t>
            </a:r>
          </a:p>
        </p:txBody>
      </p:sp>
      <p:pic>
        <p:nvPicPr>
          <p:cNvPr id="9" name="Picture 8">
            <a:extLst>
              <a:ext uri="{FF2B5EF4-FFF2-40B4-BE49-F238E27FC236}">
                <a16:creationId xmlns:a16="http://schemas.microsoft.com/office/drawing/2014/main" id="{0BBF5003-EBB8-1138-9FE6-3B9C74C089FA}"/>
              </a:ext>
            </a:extLst>
          </p:cNvPr>
          <p:cNvPicPr>
            <a:picLocks noChangeAspect="1"/>
          </p:cNvPicPr>
          <p:nvPr/>
        </p:nvPicPr>
        <p:blipFill>
          <a:blip r:embed="rId3"/>
          <a:stretch>
            <a:fillRect/>
          </a:stretch>
        </p:blipFill>
        <p:spPr>
          <a:xfrm>
            <a:off x="252894" y="2268124"/>
            <a:ext cx="451143" cy="512108"/>
          </a:xfrm>
          <a:prstGeom prst="rect">
            <a:avLst/>
          </a:prstGeom>
        </p:spPr>
      </p:pic>
      <p:pic>
        <p:nvPicPr>
          <p:cNvPr id="10" name="Picture 9">
            <a:extLst>
              <a:ext uri="{FF2B5EF4-FFF2-40B4-BE49-F238E27FC236}">
                <a16:creationId xmlns:a16="http://schemas.microsoft.com/office/drawing/2014/main" id="{61A51106-5419-27C5-3237-F13A61586656}"/>
              </a:ext>
            </a:extLst>
          </p:cNvPr>
          <p:cNvPicPr>
            <a:picLocks noChangeAspect="1"/>
          </p:cNvPicPr>
          <p:nvPr/>
        </p:nvPicPr>
        <p:blipFill>
          <a:blip r:embed="rId3"/>
          <a:stretch>
            <a:fillRect/>
          </a:stretch>
        </p:blipFill>
        <p:spPr>
          <a:xfrm>
            <a:off x="235169" y="1462805"/>
            <a:ext cx="451143" cy="512108"/>
          </a:xfrm>
          <a:prstGeom prst="rect">
            <a:avLst/>
          </a:prstGeom>
        </p:spPr>
      </p:pic>
      <p:sp>
        <p:nvSpPr>
          <p:cNvPr id="11" name="Right Triangle 10">
            <a:extLst>
              <a:ext uri="{FF2B5EF4-FFF2-40B4-BE49-F238E27FC236}">
                <a16:creationId xmlns:a16="http://schemas.microsoft.com/office/drawing/2014/main" id="{7577989E-AE23-FA6A-6B48-13AE086589B6}"/>
              </a:ext>
            </a:extLst>
          </p:cNvPr>
          <p:cNvSpPr/>
          <p:nvPr/>
        </p:nvSpPr>
        <p:spPr>
          <a:xfrm>
            <a:off x="0" y="5932975"/>
            <a:ext cx="9144000"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10D77A1-E324-CCFB-A123-D78AD2765266}"/>
              </a:ext>
            </a:extLst>
          </p:cNvPr>
          <p:cNvPicPr>
            <a:picLocks noChangeAspect="1"/>
          </p:cNvPicPr>
          <p:nvPr/>
        </p:nvPicPr>
        <p:blipFill>
          <a:blip r:embed="rId4"/>
          <a:stretch>
            <a:fillRect/>
          </a:stretch>
        </p:blipFill>
        <p:spPr>
          <a:xfrm>
            <a:off x="1892581" y="3075923"/>
            <a:ext cx="5375016" cy="3728917"/>
          </a:xfrm>
          <a:prstGeom prst="rect">
            <a:avLst/>
          </a:prstGeom>
        </p:spPr>
      </p:pic>
    </p:spTree>
    <p:extLst>
      <p:ext uri="{BB962C8B-B14F-4D97-AF65-F5344CB8AC3E}">
        <p14:creationId xmlns:p14="http://schemas.microsoft.com/office/powerpoint/2010/main" val="16731801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42740"/>
            <a:ext cx="8686800" cy="1143000"/>
          </a:xfrm>
        </p:spPr>
        <p:txBody>
          <a:bodyPr>
            <a:noAutofit/>
          </a:bodyPr>
          <a:lstStyle/>
          <a:p>
            <a:pPr algn="l"/>
            <a:r>
              <a:rPr lang="en-US" sz="4800" b="1" dirty="0">
                <a:solidFill>
                  <a:srgbClr val="000000"/>
                </a:solidFill>
                <a:latin typeface="Arial Black" panose="020B0A04020102020204" pitchFamily="34" charset="0"/>
              </a:rPr>
              <a:t>BUL 1205.7, Family and Medical Leave Act Policy</a:t>
            </a:r>
          </a:p>
        </p:txBody>
      </p:sp>
      <p:sp>
        <p:nvSpPr>
          <p:cNvPr id="10" name="Right Triangle 9">
            <a:extLst>
              <a:ext uri="{FF2B5EF4-FFF2-40B4-BE49-F238E27FC236}">
                <a16:creationId xmlns:a16="http://schemas.microsoft.com/office/drawing/2014/main" id="{D5B6D376-D19A-0D4F-9AE8-CFE16F54E55D}"/>
              </a:ext>
            </a:extLst>
          </p:cNvPr>
          <p:cNvSpPr/>
          <p:nvPr/>
        </p:nvSpPr>
        <p:spPr>
          <a:xfrm>
            <a:off x="-14174" y="5932971"/>
            <a:ext cx="9158173"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C98E0C-667A-B4B0-D34E-A0B257D0FAA5}"/>
              </a:ext>
            </a:extLst>
          </p:cNvPr>
          <p:cNvPicPr>
            <a:picLocks noChangeAspect="1"/>
          </p:cNvPicPr>
          <p:nvPr/>
        </p:nvPicPr>
        <p:blipFill>
          <a:blip r:embed="rId3"/>
          <a:stretch>
            <a:fillRect/>
          </a:stretch>
        </p:blipFill>
        <p:spPr>
          <a:xfrm>
            <a:off x="1010095" y="1616128"/>
            <a:ext cx="7113201" cy="3675621"/>
          </a:xfrm>
          <a:prstGeom prst="rect">
            <a:avLst/>
          </a:prstGeom>
          <a:ln>
            <a:solidFill>
              <a:schemeClr val="tx1"/>
            </a:solidFill>
          </a:ln>
        </p:spPr>
      </p:pic>
    </p:spTree>
    <p:extLst>
      <p:ext uri="{BB962C8B-B14F-4D97-AF65-F5344CB8AC3E}">
        <p14:creationId xmlns:p14="http://schemas.microsoft.com/office/powerpoint/2010/main" val="1628930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2739"/>
            <a:ext cx="8229600" cy="1143000"/>
          </a:xfrm>
        </p:spPr>
        <p:txBody>
          <a:bodyPr>
            <a:noAutofit/>
          </a:bodyPr>
          <a:lstStyle/>
          <a:p>
            <a:pPr algn="l"/>
            <a:r>
              <a:rPr lang="en-US" sz="4800" b="1" dirty="0">
                <a:solidFill>
                  <a:srgbClr val="000000"/>
                </a:solidFill>
                <a:latin typeface="Arial Black" panose="020B0A04020102020204" pitchFamily="34" charset="0"/>
              </a:rPr>
              <a:t>Pregnancy Disability Leave Checklist</a:t>
            </a:r>
          </a:p>
        </p:txBody>
      </p:sp>
      <p:sp>
        <p:nvSpPr>
          <p:cNvPr id="10" name="Right Triangle 9">
            <a:extLst>
              <a:ext uri="{FF2B5EF4-FFF2-40B4-BE49-F238E27FC236}">
                <a16:creationId xmlns:a16="http://schemas.microsoft.com/office/drawing/2014/main" id="{D5B6D376-D19A-0D4F-9AE8-CFE16F54E55D}"/>
              </a:ext>
            </a:extLst>
          </p:cNvPr>
          <p:cNvSpPr/>
          <p:nvPr/>
        </p:nvSpPr>
        <p:spPr>
          <a:xfrm>
            <a:off x="-14174" y="5932971"/>
            <a:ext cx="9158173"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FE4F307-C96B-F197-343F-18AE3CCBD865}"/>
              </a:ext>
            </a:extLst>
          </p:cNvPr>
          <p:cNvPicPr>
            <a:picLocks noChangeAspect="1"/>
          </p:cNvPicPr>
          <p:nvPr/>
        </p:nvPicPr>
        <p:blipFill>
          <a:blip r:embed="rId3"/>
          <a:stretch>
            <a:fillRect/>
          </a:stretch>
        </p:blipFill>
        <p:spPr>
          <a:xfrm>
            <a:off x="2503502" y="1616149"/>
            <a:ext cx="4152477" cy="5001992"/>
          </a:xfrm>
          <a:prstGeom prst="rect">
            <a:avLst/>
          </a:prstGeom>
          <a:ln>
            <a:solidFill>
              <a:schemeClr val="tx1"/>
            </a:solidFill>
          </a:ln>
        </p:spPr>
      </p:pic>
    </p:spTree>
    <p:extLst>
      <p:ext uri="{BB962C8B-B14F-4D97-AF65-F5344CB8AC3E}">
        <p14:creationId xmlns:p14="http://schemas.microsoft.com/office/powerpoint/2010/main" val="1978737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2739"/>
            <a:ext cx="8229600" cy="1143000"/>
          </a:xfrm>
        </p:spPr>
        <p:txBody>
          <a:bodyPr>
            <a:noAutofit/>
          </a:bodyPr>
          <a:lstStyle/>
          <a:p>
            <a:pPr algn="l"/>
            <a:r>
              <a:rPr lang="en-US" sz="4800" b="1" dirty="0">
                <a:solidFill>
                  <a:srgbClr val="000000"/>
                </a:solidFill>
                <a:latin typeface="Arial Black" panose="020B0A04020102020204" pitchFamily="34" charset="0"/>
              </a:rPr>
              <a:t>Parental Leave Checklist</a:t>
            </a:r>
          </a:p>
        </p:txBody>
      </p:sp>
      <p:sp>
        <p:nvSpPr>
          <p:cNvPr id="10" name="Right Triangle 9">
            <a:extLst>
              <a:ext uri="{FF2B5EF4-FFF2-40B4-BE49-F238E27FC236}">
                <a16:creationId xmlns:a16="http://schemas.microsoft.com/office/drawing/2014/main" id="{D5B6D376-D19A-0D4F-9AE8-CFE16F54E55D}"/>
              </a:ext>
            </a:extLst>
          </p:cNvPr>
          <p:cNvSpPr/>
          <p:nvPr/>
        </p:nvSpPr>
        <p:spPr>
          <a:xfrm>
            <a:off x="-14174" y="5932971"/>
            <a:ext cx="9158173"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8F16FA2-508D-70EF-3FDB-56B73146966C}"/>
              </a:ext>
            </a:extLst>
          </p:cNvPr>
          <p:cNvPicPr>
            <a:picLocks noChangeAspect="1"/>
          </p:cNvPicPr>
          <p:nvPr/>
        </p:nvPicPr>
        <p:blipFill>
          <a:blip r:embed="rId3"/>
          <a:stretch>
            <a:fillRect/>
          </a:stretch>
        </p:blipFill>
        <p:spPr>
          <a:xfrm>
            <a:off x="2509285" y="1621465"/>
            <a:ext cx="4104165" cy="4958937"/>
          </a:xfrm>
          <a:prstGeom prst="rect">
            <a:avLst/>
          </a:prstGeom>
          <a:ln>
            <a:solidFill>
              <a:schemeClr val="tx1"/>
            </a:solidFill>
          </a:ln>
        </p:spPr>
      </p:pic>
    </p:spTree>
    <p:extLst>
      <p:ext uri="{BB962C8B-B14F-4D97-AF65-F5344CB8AC3E}">
        <p14:creationId xmlns:p14="http://schemas.microsoft.com/office/powerpoint/2010/main" val="1581007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2739"/>
            <a:ext cx="8229600" cy="1143000"/>
          </a:xfrm>
        </p:spPr>
        <p:txBody>
          <a:bodyPr>
            <a:noAutofit/>
          </a:bodyPr>
          <a:lstStyle/>
          <a:p>
            <a:pPr algn="l"/>
            <a:r>
              <a:rPr lang="en-US" sz="4800" b="1" dirty="0">
                <a:solidFill>
                  <a:srgbClr val="000000"/>
                </a:solidFill>
                <a:latin typeface="Arial Black" panose="020B0A04020102020204" pitchFamily="34" charset="0"/>
              </a:rPr>
              <a:t>Paid Parental Leave (PPL) Checklist</a:t>
            </a:r>
          </a:p>
        </p:txBody>
      </p:sp>
      <p:sp>
        <p:nvSpPr>
          <p:cNvPr id="10" name="Right Triangle 9">
            <a:extLst>
              <a:ext uri="{FF2B5EF4-FFF2-40B4-BE49-F238E27FC236}">
                <a16:creationId xmlns:a16="http://schemas.microsoft.com/office/drawing/2014/main" id="{D5B6D376-D19A-0D4F-9AE8-CFE16F54E55D}"/>
              </a:ext>
            </a:extLst>
          </p:cNvPr>
          <p:cNvSpPr/>
          <p:nvPr/>
        </p:nvSpPr>
        <p:spPr>
          <a:xfrm>
            <a:off x="-14174" y="5932971"/>
            <a:ext cx="9158173"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4A63149-0892-ED01-6E96-7EFAED5E824E}"/>
              </a:ext>
            </a:extLst>
          </p:cNvPr>
          <p:cNvPicPr>
            <a:picLocks noChangeAspect="1"/>
          </p:cNvPicPr>
          <p:nvPr/>
        </p:nvPicPr>
        <p:blipFill>
          <a:blip r:embed="rId3"/>
          <a:stretch>
            <a:fillRect/>
          </a:stretch>
        </p:blipFill>
        <p:spPr>
          <a:xfrm>
            <a:off x="2648665" y="1602105"/>
            <a:ext cx="3826559" cy="4988193"/>
          </a:xfrm>
          <a:prstGeom prst="rect">
            <a:avLst/>
          </a:prstGeom>
          <a:ln>
            <a:solidFill>
              <a:schemeClr val="tx1"/>
            </a:solidFill>
          </a:ln>
        </p:spPr>
      </p:pic>
    </p:spTree>
    <p:extLst>
      <p:ext uri="{BB962C8B-B14F-4D97-AF65-F5344CB8AC3E}">
        <p14:creationId xmlns:p14="http://schemas.microsoft.com/office/powerpoint/2010/main" val="2273532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3233"/>
            <a:ext cx="9158172" cy="1143000"/>
          </a:xfrm>
        </p:spPr>
        <p:txBody>
          <a:bodyPr>
            <a:noAutofit/>
          </a:bodyPr>
          <a:lstStyle/>
          <a:p>
            <a:pPr algn="l"/>
            <a:r>
              <a:rPr lang="en-US" sz="4800" b="1" dirty="0">
                <a:solidFill>
                  <a:srgbClr val="000000"/>
                </a:solidFill>
                <a:latin typeface="Arial Black" panose="020B0A04020102020204" pitchFamily="34" charset="0"/>
              </a:rPr>
              <a:t>BUL 6861.1, California Paid Parental Leave for Eligible District </a:t>
            </a:r>
            <a:br>
              <a:rPr lang="en-US" sz="4800" b="1" dirty="0">
                <a:solidFill>
                  <a:srgbClr val="000000"/>
                </a:solidFill>
                <a:latin typeface="Arial Black" panose="020B0A04020102020204" pitchFamily="34" charset="0"/>
              </a:rPr>
            </a:br>
            <a:r>
              <a:rPr lang="en-US" sz="4800" b="1" dirty="0">
                <a:solidFill>
                  <a:srgbClr val="000000"/>
                </a:solidFill>
                <a:latin typeface="Arial Black" panose="020B0A04020102020204" pitchFamily="34" charset="0"/>
              </a:rPr>
              <a:t>Employees</a:t>
            </a:r>
          </a:p>
        </p:txBody>
      </p:sp>
      <p:sp>
        <p:nvSpPr>
          <p:cNvPr id="10" name="Right Triangle 9">
            <a:extLst>
              <a:ext uri="{FF2B5EF4-FFF2-40B4-BE49-F238E27FC236}">
                <a16:creationId xmlns:a16="http://schemas.microsoft.com/office/drawing/2014/main" id="{D5B6D376-D19A-0D4F-9AE8-CFE16F54E55D}"/>
              </a:ext>
            </a:extLst>
          </p:cNvPr>
          <p:cNvSpPr/>
          <p:nvPr/>
        </p:nvSpPr>
        <p:spPr>
          <a:xfrm>
            <a:off x="-14174" y="5932971"/>
            <a:ext cx="9158173"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80F0591-0C14-5A1C-EDFF-36CD8BC75B72}"/>
              </a:ext>
            </a:extLst>
          </p:cNvPr>
          <p:cNvPicPr>
            <a:picLocks noChangeAspect="1"/>
          </p:cNvPicPr>
          <p:nvPr/>
        </p:nvPicPr>
        <p:blipFill>
          <a:blip r:embed="rId3"/>
          <a:stretch>
            <a:fillRect/>
          </a:stretch>
        </p:blipFill>
        <p:spPr>
          <a:xfrm>
            <a:off x="1158941" y="3061339"/>
            <a:ext cx="6830918" cy="3535038"/>
          </a:xfrm>
          <a:prstGeom prst="rect">
            <a:avLst/>
          </a:prstGeom>
          <a:ln>
            <a:solidFill>
              <a:schemeClr val="tx1"/>
            </a:solidFill>
          </a:ln>
        </p:spPr>
      </p:pic>
    </p:spTree>
    <p:extLst>
      <p:ext uri="{BB962C8B-B14F-4D97-AF65-F5344CB8AC3E}">
        <p14:creationId xmlns:p14="http://schemas.microsoft.com/office/powerpoint/2010/main" val="2415043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A0CFEF-919D-B982-B707-2DF3FECFFBC2}"/>
              </a:ext>
            </a:extLst>
          </p:cNvPr>
          <p:cNvPicPr>
            <a:picLocks noChangeAspect="1"/>
          </p:cNvPicPr>
          <p:nvPr/>
        </p:nvPicPr>
        <p:blipFill>
          <a:blip r:embed="rId3"/>
          <a:stretch>
            <a:fillRect/>
          </a:stretch>
        </p:blipFill>
        <p:spPr>
          <a:xfrm>
            <a:off x="2046431" y="2493328"/>
            <a:ext cx="5037267" cy="2816640"/>
          </a:xfrm>
          <a:prstGeom prst="rect">
            <a:avLst/>
          </a:prstGeom>
        </p:spPr>
      </p:pic>
      <p:sp>
        <p:nvSpPr>
          <p:cNvPr id="2" name="Title 1"/>
          <p:cNvSpPr>
            <a:spLocks noGrp="1"/>
          </p:cNvSpPr>
          <p:nvPr>
            <p:ph type="title"/>
          </p:nvPr>
        </p:nvSpPr>
        <p:spPr>
          <a:xfrm>
            <a:off x="457200" y="-161280"/>
            <a:ext cx="9158172" cy="1143000"/>
          </a:xfrm>
        </p:spPr>
        <p:txBody>
          <a:bodyPr>
            <a:noAutofit/>
          </a:bodyPr>
          <a:lstStyle/>
          <a:p>
            <a:pPr algn="l"/>
            <a:r>
              <a:rPr lang="en-US" sz="4800" b="1" dirty="0">
                <a:solidFill>
                  <a:srgbClr val="000000"/>
                </a:solidFill>
                <a:latin typeface="Arial Black" panose="020B0A04020102020204" pitchFamily="34" charset="0"/>
              </a:rPr>
              <a:t>Resources</a:t>
            </a:r>
          </a:p>
        </p:txBody>
      </p:sp>
      <p:sp>
        <p:nvSpPr>
          <p:cNvPr id="10" name="Right Triangle 9">
            <a:extLst>
              <a:ext uri="{FF2B5EF4-FFF2-40B4-BE49-F238E27FC236}">
                <a16:creationId xmlns:a16="http://schemas.microsoft.com/office/drawing/2014/main" id="{D5B6D376-D19A-0D4F-9AE8-CFE16F54E55D}"/>
              </a:ext>
            </a:extLst>
          </p:cNvPr>
          <p:cNvSpPr/>
          <p:nvPr/>
        </p:nvSpPr>
        <p:spPr>
          <a:xfrm>
            <a:off x="-14174" y="5932971"/>
            <a:ext cx="9158173"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AF69A94-FC7F-7C2A-81FB-BD512DAD62B1}"/>
              </a:ext>
            </a:extLst>
          </p:cNvPr>
          <p:cNvPicPr>
            <a:picLocks noChangeAspect="1"/>
          </p:cNvPicPr>
          <p:nvPr/>
        </p:nvPicPr>
        <p:blipFill>
          <a:blip r:embed="rId4"/>
          <a:stretch>
            <a:fillRect/>
          </a:stretch>
        </p:blipFill>
        <p:spPr>
          <a:xfrm>
            <a:off x="257692" y="830164"/>
            <a:ext cx="451143" cy="512108"/>
          </a:xfrm>
          <a:prstGeom prst="rect">
            <a:avLst/>
          </a:prstGeom>
        </p:spPr>
      </p:pic>
      <p:pic>
        <p:nvPicPr>
          <p:cNvPr id="5" name="Picture 4">
            <a:extLst>
              <a:ext uri="{FF2B5EF4-FFF2-40B4-BE49-F238E27FC236}">
                <a16:creationId xmlns:a16="http://schemas.microsoft.com/office/drawing/2014/main" id="{30B114B6-B211-3C11-1285-B34532493B5D}"/>
              </a:ext>
            </a:extLst>
          </p:cNvPr>
          <p:cNvPicPr>
            <a:picLocks noChangeAspect="1"/>
          </p:cNvPicPr>
          <p:nvPr/>
        </p:nvPicPr>
        <p:blipFill>
          <a:blip r:embed="rId4"/>
          <a:stretch>
            <a:fillRect/>
          </a:stretch>
        </p:blipFill>
        <p:spPr>
          <a:xfrm>
            <a:off x="257692" y="1624551"/>
            <a:ext cx="451143" cy="512108"/>
          </a:xfrm>
          <a:prstGeom prst="rect">
            <a:avLst/>
          </a:prstGeom>
        </p:spPr>
      </p:pic>
      <p:pic>
        <p:nvPicPr>
          <p:cNvPr id="6" name="Picture 5">
            <a:extLst>
              <a:ext uri="{FF2B5EF4-FFF2-40B4-BE49-F238E27FC236}">
                <a16:creationId xmlns:a16="http://schemas.microsoft.com/office/drawing/2014/main" id="{D096E618-31B1-B993-E4A4-560F62D9FA11}"/>
              </a:ext>
            </a:extLst>
          </p:cNvPr>
          <p:cNvPicPr>
            <a:picLocks noChangeAspect="1"/>
          </p:cNvPicPr>
          <p:nvPr/>
        </p:nvPicPr>
        <p:blipFill>
          <a:blip r:embed="rId5"/>
          <a:stretch>
            <a:fillRect/>
          </a:stretch>
        </p:blipFill>
        <p:spPr>
          <a:xfrm>
            <a:off x="5120535" y="2237294"/>
            <a:ext cx="4186173" cy="3710851"/>
          </a:xfrm>
          <a:prstGeom prst="rect">
            <a:avLst/>
          </a:prstGeom>
        </p:spPr>
      </p:pic>
      <p:sp>
        <p:nvSpPr>
          <p:cNvPr id="8" name="TextBox 7">
            <a:extLst>
              <a:ext uri="{FF2B5EF4-FFF2-40B4-BE49-F238E27FC236}">
                <a16:creationId xmlns:a16="http://schemas.microsoft.com/office/drawing/2014/main" id="{F061151B-BF81-3461-BD1B-601451D4A324}"/>
              </a:ext>
            </a:extLst>
          </p:cNvPr>
          <p:cNvSpPr txBox="1"/>
          <p:nvPr/>
        </p:nvSpPr>
        <p:spPr>
          <a:xfrm>
            <a:off x="666303" y="909855"/>
            <a:ext cx="7085594" cy="646331"/>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LAUSD Division of Risk Management and Insurance Services, </a:t>
            </a:r>
          </a:p>
          <a:p>
            <a:r>
              <a:rPr lang="en-US" dirty="0">
                <a:latin typeface="Poppins" panose="00000500000000000000" pitchFamily="2" charset="0"/>
                <a:cs typeface="Poppins" panose="00000500000000000000" pitchFamily="2" charset="0"/>
              </a:rPr>
              <a:t>Integrated Disability Management Website.</a:t>
            </a:r>
          </a:p>
        </p:txBody>
      </p:sp>
      <p:sp>
        <p:nvSpPr>
          <p:cNvPr id="9" name="TextBox 8">
            <a:extLst>
              <a:ext uri="{FF2B5EF4-FFF2-40B4-BE49-F238E27FC236}">
                <a16:creationId xmlns:a16="http://schemas.microsoft.com/office/drawing/2014/main" id="{10885869-27A2-4F46-AEC2-985CE4BB255F}"/>
              </a:ext>
            </a:extLst>
          </p:cNvPr>
          <p:cNvSpPr txBox="1"/>
          <p:nvPr/>
        </p:nvSpPr>
        <p:spPr>
          <a:xfrm>
            <a:off x="669843" y="1700207"/>
            <a:ext cx="6543779"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Food Services Division Website, Human Resources Page.</a:t>
            </a:r>
          </a:p>
        </p:txBody>
      </p:sp>
      <p:pic>
        <p:nvPicPr>
          <p:cNvPr id="4" name="Picture 3">
            <a:extLst>
              <a:ext uri="{FF2B5EF4-FFF2-40B4-BE49-F238E27FC236}">
                <a16:creationId xmlns:a16="http://schemas.microsoft.com/office/drawing/2014/main" id="{BDEA5855-CABE-1F8B-CC06-6EF8FEA75FB8}"/>
              </a:ext>
            </a:extLst>
          </p:cNvPr>
          <p:cNvPicPr>
            <a:picLocks noChangeAspect="1"/>
          </p:cNvPicPr>
          <p:nvPr/>
        </p:nvPicPr>
        <p:blipFill>
          <a:blip r:embed="rId6"/>
          <a:stretch>
            <a:fillRect/>
          </a:stretch>
        </p:blipFill>
        <p:spPr>
          <a:xfrm>
            <a:off x="2137144" y="5356655"/>
            <a:ext cx="4795284" cy="823031"/>
          </a:xfrm>
          <a:prstGeom prst="rect">
            <a:avLst/>
          </a:prstGeom>
        </p:spPr>
      </p:pic>
    </p:spTree>
    <p:extLst>
      <p:ext uri="{BB962C8B-B14F-4D97-AF65-F5344CB8AC3E}">
        <p14:creationId xmlns:p14="http://schemas.microsoft.com/office/powerpoint/2010/main" val="1105897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Question Mark Png Images – Browse 51,387 Stock Photos, Vectors, and Video |  Adobe Stock">
            <a:extLst>
              <a:ext uri="{FF2B5EF4-FFF2-40B4-BE49-F238E27FC236}">
                <a16:creationId xmlns:a16="http://schemas.microsoft.com/office/drawing/2014/main" id="{D9D352DA-C07B-43A9-EE22-AA8519F60A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05" t="8523" r="16339" b="7310"/>
          <a:stretch/>
        </p:blipFill>
        <p:spPr bwMode="auto">
          <a:xfrm rot="1379396">
            <a:off x="4822352" y="859719"/>
            <a:ext cx="3010934" cy="28860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61280"/>
            <a:ext cx="9158172" cy="1143000"/>
          </a:xfrm>
        </p:spPr>
        <p:txBody>
          <a:bodyPr>
            <a:noAutofit/>
          </a:bodyPr>
          <a:lstStyle/>
          <a:p>
            <a:pPr algn="l"/>
            <a:r>
              <a:rPr lang="en-US" sz="4800" b="1" dirty="0">
                <a:solidFill>
                  <a:srgbClr val="000000"/>
                </a:solidFill>
                <a:latin typeface="Arial Black" panose="020B0A04020102020204" pitchFamily="34" charset="0"/>
              </a:rPr>
              <a:t>Questions?</a:t>
            </a:r>
          </a:p>
        </p:txBody>
      </p:sp>
      <p:sp>
        <p:nvSpPr>
          <p:cNvPr id="10" name="Right Triangle 9">
            <a:extLst>
              <a:ext uri="{FF2B5EF4-FFF2-40B4-BE49-F238E27FC236}">
                <a16:creationId xmlns:a16="http://schemas.microsoft.com/office/drawing/2014/main" id="{D5B6D376-D19A-0D4F-9AE8-CFE16F54E55D}"/>
              </a:ext>
            </a:extLst>
          </p:cNvPr>
          <p:cNvSpPr/>
          <p:nvPr/>
        </p:nvSpPr>
        <p:spPr>
          <a:xfrm>
            <a:off x="-14174" y="5932971"/>
            <a:ext cx="9158173"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7515267-28D2-C4D7-B679-ADC2B07D66FB}"/>
              </a:ext>
            </a:extLst>
          </p:cNvPr>
          <p:cNvPicPr>
            <a:picLocks noChangeAspect="1"/>
          </p:cNvPicPr>
          <p:nvPr/>
        </p:nvPicPr>
        <p:blipFill>
          <a:blip r:embed="rId4"/>
          <a:stretch>
            <a:fillRect/>
          </a:stretch>
        </p:blipFill>
        <p:spPr>
          <a:xfrm>
            <a:off x="1148891" y="2130523"/>
            <a:ext cx="3310415" cy="4060288"/>
          </a:xfrm>
          <a:prstGeom prst="rect">
            <a:avLst/>
          </a:prstGeom>
        </p:spPr>
      </p:pic>
      <p:pic>
        <p:nvPicPr>
          <p:cNvPr id="13" name="Picture 12">
            <a:extLst>
              <a:ext uri="{FF2B5EF4-FFF2-40B4-BE49-F238E27FC236}">
                <a16:creationId xmlns:a16="http://schemas.microsoft.com/office/drawing/2014/main" id="{69DD1FE0-5726-BD53-5C57-C87BE9D1487F}"/>
              </a:ext>
            </a:extLst>
          </p:cNvPr>
          <p:cNvPicPr>
            <a:picLocks noChangeAspect="1"/>
          </p:cNvPicPr>
          <p:nvPr/>
        </p:nvPicPr>
        <p:blipFill>
          <a:blip r:embed="rId5"/>
          <a:stretch>
            <a:fillRect/>
          </a:stretch>
        </p:blipFill>
        <p:spPr>
          <a:xfrm>
            <a:off x="3945243" y="3467902"/>
            <a:ext cx="2402404" cy="3328966"/>
          </a:xfrm>
          <a:prstGeom prst="rect">
            <a:avLst/>
          </a:prstGeom>
        </p:spPr>
      </p:pic>
    </p:spTree>
    <p:extLst>
      <p:ext uri="{BB962C8B-B14F-4D97-AF65-F5344CB8AC3E}">
        <p14:creationId xmlns:p14="http://schemas.microsoft.com/office/powerpoint/2010/main" val="41496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anim calcmode="lin" valueType="num">
                                      <p:cBhvr>
                                        <p:cTn id="8" dur="2000" fill="hold"/>
                                        <p:tgtEl>
                                          <p:spTgt spid="2050"/>
                                        </p:tgtEl>
                                        <p:attrNameLst>
                                          <p:attrName>ppt_x</p:attrName>
                                        </p:attrNameLst>
                                      </p:cBhvr>
                                      <p:tavLst>
                                        <p:tav tm="0">
                                          <p:val>
                                            <p:strVal val="#ppt_x"/>
                                          </p:val>
                                        </p:tav>
                                        <p:tav tm="100000">
                                          <p:val>
                                            <p:strVal val="#ppt_x"/>
                                          </p:val>
                                        </p:tav>
                                      </p:tavLst>
                                    </p:anim>
                                    <p:anim calcmode="lin" valueType="num">
                                      <p:cBhvr>
                                        <p:cTn id="9" dur="2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280"/>
            <a:ext cx="9158172" cy="1143000"/>
          </a:xfrm>
        </p:spPr>
        <p:txBody>
          <a:bodyPr>
            <a:noAutofit/>
          </a:bodyPr>
          <a:lstStyle/>
          <a:p>
            <a:pPr algn="l"/>
            <a:r>
              <a:rPr lang="en-US" sz="4800" b="1" dirty="0">
                <a:solidFill>
                  <a:srgbClr val="000000"/>
                </a:solidFill>
                <a:latin typeface="Arial Black" panose="020B0A04020102020204" pitchFamily="34" charset="0"/>
              </a:rPr>
              <a:t>Thank You!</a:t>
            </a:r>
          </a:p>
        </p:txBody>
      </p:sp>
      <p:sp>
        <p:nvSpPr>
          <p:cNvPr id="10" name="Right Triangle 9">
            <a:extLst>
              <a:ext uri="{FF2B5EF4-FFF2-40B4-BE49-F238E27FC236}">
                <a16:creationId xmlns:a16="http://schemas.microsoft.com/office/drawing/2014/main" id="{D5B6D376-D19A-0D4F-9AE8-CFE16F54E55D}"/>
              </a:ext>
            </a:extLst>
          </p:cNvPr>
          <p:cNvSpPr/>
          <p:nvPr/>
        </p:nvSpPr>
        <p:spPr>
          <a:xfrm>
            <a:off x="-14174" y="5932971"/>
            <a:ext cx="9158173"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A2E139-CEFA-47E1-19CF-373979E7540D}"/>
              </a:ext>
            </a:extLst>
          </p:cNvPr>
          <p:cNvPicPr>
            <a:picLocks noChangeAspect="1"/>
          </p:cNvPicPr>
          <p:nvPr/>
        </p:nvPicPr>
        <p:blipFill>
          <a:blip r:embed="rId5"/>
          <a:srcRect r="42255"/>
          <a:stretch/>
        </p:blipFill>
        <p:spPr>
          <a:xfrm>
            <a:off x="2573087" y="1247493"/>
            <a:ext cx="3266302" cy="4940662"/>
          </a:xfrm>
          <a:prstGeom prst="rect">
            <a:avLst/>
          </a:prstGeom>
        </p:spPr>
      </p:pic>
      <p:pic>
        <p:nvPicPr>
          <p:cNvPr id="5" name="Picture 4">
            <a:extLst>
              <a:ext uri="{FF2B5EF4-FFF2-40B4-BE49-F238E27FC236}">
                <a16:creationId xmlns:a16="http://schemas.microsoft.com/office/drawing/2014/main" id="{CC69BF8F-11C7-9765-DA3D-5F90E18CB6FC}"/>
              </a:ext>
            </a:extLst>
          </p:cNvPr>
          <p:cNvPicPr>
            <a:picLocks noChangeAspect="1"/>
          </p:cNvPicPr>
          <p:nvPr/>
        </p:nvPicPr>
        <p:blipFill>
          <a:blip r:embed="rId6"/>
          <a:stretch>
            <a:fillRect/>
          </a:stretch>
        </p:blipFill>
        <p:spPr>
          <a:xfrm>
            <a:off x="6715229" y="3768914"/>
            <a:ext cx="1935697" cy="2621257"/>
          </a:xfrm>
          <a:prstGeom prst="rect">
            <a:avLst/>
          </a:prstGeom>
        </p:spPr>
      </p:pic>
      <p:grpSp>
        <p:nvGrpSpPr>
          <p:cNvPr id="3" name="Group 2">
            <a:extLst>
              <a:ext uri="{FF2B5EF4-FFF2-40B4-BE49-F238E27FC236}">
                <a16:creationId xmlns:a16="http://schemas.microsoft.com/office/drawing/2014/main" id="{249D1306-A6F3-449D-5D1A-BF92AA768068}"/>
              </a:ext>
            </a:extLst>
          </p:cNvPr>
          <p:cNvGrpSpPr/>
          <p:nvPr/>
        </p:nvGrpSpPr>
        <p:grpSpPr>
          <a:xfrm>
            <a:off x="5593983" y="2636874"/>
            <a:ext cx="1915257" cy="1584251"/>
            <a:chOff x="5593983" y="2636874"/>
            <a:chExt cx="1915257" cy="1584251"/>
          </a:xfrm>
        </p:grpSpPr>
        <p:pic>
          <p:nvPicPr>
            <p:cNvPr id="8" name="Picture 7">
              <a:extLst>
                <a:ext uri="{FF2B5EF4-FFF2-40B4-BE49-F238E27FC236}">
                  <a16:creationId xmlns:a16="http://schemas.microsoft.com/office/drawing/2014/main" id="{8D4F1442-E060-233C-2F99-6C60A11BF5F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840" b="94612" l="9022" r="90000">
                          <a14:foregroundMark x1="45435" y1="6045" x2="45435" y2="6045"/>
                          <a14:foregroundMark x1="9239" y1="36662" x2="9239" y2="36662"/>
                          <a14:foregroundMark x1="65978" y1="90276" x2="65978" y2="90276"/>
                          <a14:foregroundMark x1="48913" y1="1840" x2="48913" y2="1840"/>
                          <a14:foregroundMark x1="70870" y1="94612" x2="70870" y2="94612"/>
                        </a14:backgroundRemoval>
                      </a14:imgEffect>
                    </a14:imgLayer>
                  </a14:imgProps>
                </a:ext>
              </a:extLst>
            </a:blip>
            <a:stretch>
              <a:fillRect/>
            </a:stretch>
          </p:blipFill>
          <p:spPr>
            <a:xfrm>
              <a:off x="5593983" y="2636874"/>
              <a:ext cx="1915257" cy="1584251"/>
            </a:xfrm>
            <a:prstGeom prst="rect">
              <a:avLst/>
            </a:prstGeom>
          </p:spPr>
        </p:pic>
        <p:sp>
          <p:nvSpPr>
            <p:cNvPr id="9" name="TextBox 8">
              <a:extLst>
                <a:ext uri="{FF2B5EF4-FFF2-40B4-BE49-F238E27FC236}">
                  <a16:creationId xmlns:a16="http://schemas.microsoft.com/office/drawing/2014/main" id="{37D2C0C4-5C01-A76B-077E-A86A614EE94B}"/>
                </a:ext>
              </a:extLst>
            </p:cNvPr>
            <p:cNvSpPr txBox="1"/>
            <p:nvPr/>
          </p:nvSpPr>
          <p:spPr>
            <a:xfrm>
              <a:off x="5730073" y="3018332"/>
              <a:ext cx="1585690" cy="584775"/>
            </a:xfrm>
            <a:prstGeom prst="rect">
              <a:avLst/>
            </a:prstGeom>
            <a:noFill/>
          </p:spPr>
          <p:txBody>
            <a:bodyPr wrap="none" rtlCol="0">
              <a:spAutoFit/>
            </a:bodyPr>
            <a:lstStyle/>
            <a:p>
              <a:r>
                <a:rPr lang="en-US" sz="1600" b="1" dirty="0">
                  <a:latin typeface="Cavolini" panose="020B0502040204020203" pitchFamily="66" charset="0"/>
                  <a:cs typeface="Cavolini" panose="020B0502040204020203" pitchFamily="66" charset="0"/>
                </a:rPr>
                <a:t>You guys are</a:t>
              </a:r>
            </a:p>
            <a:p>
              <a:r>
                <a:rPr lang="en-US" sz="1600" b="1" dirty="0">
                  <a:latin typeface="Cavolini" panose="020B0502040204020203" pitchFamily="66" charset="0"/>
                  <a:cs typeface="Cavolini" panose="020B0502040204020203" pitchFamily="66" charset="0"/>
                </a:rPr>
                <a:t>the best!!!</a:t>
              </a:r>
            </a:p>
          </p:txBody>
        </p:sp>
      </p:grpSp>
      <p:pic>
        <p:nvPicPr>
          <p:cNvPr id="12" name="Minions YMCA">
            <a:hlinkClick r:id="" action="ppaction://media"/>
            <a:extLst>
              <a:ext uri="{FF2B5EF4-FFF2-40B4-BE49-F238E27FC236}">
                <a16:creationId xmlns:a16="http://schemas.microsoft.com/office/drawing/2014/main" id="{35A45DEE-DEE4-9962-5BEA-53DCE8472242}"/>
              </a:ext>
            </a:extLst>
          </p:cNvPr>
          <p:cNvPicPr>
            <a:picLocks noChangeAspect="1"/>
          </p:cNvPicPr>
          <p:nvPr>
            <a:audioFile r:link="rId2"/>
            <p:extLst>
              <p:ext uri="{DAA4B4D4-6D71-4841-9C94-3DE7FCFB9230}">
                <p14:media xmlns:p14="http://schemas.microsoft.com/office/powerpoint/2010/main" r:embed="rId1">
                  <p14:fade in="500" out="1000"/>
                </p14:media>
              </p:ext>
            </p:extLst>
          </p:nvPr>
        </p:nvPicPr>
        <p:blipFill>
          <a:blip r:embed="rId9"/>
          <a:stretch>
            <a:fillRect/>
          </a:stretch>
        </p:blipFill>
        <p:spPr>
          <a:xfrm>
            <a:off x="-1881889" y="1440786"/>
            <a:ext cx="487363" cy="487363"/>
          </a:xfrm>
          <a:prstGeom prst="rect">
            <a:avLst/>
          </a:prstGeom>
        </p:spPr>
      </p:pic>
    </p:spTree>
    <p:extLst>
      <p:ext uri="{BB962C8B-B14F-4D97-AF65-F5344CB8AC3E}">
        <p14:creationId xmlns:p14="http://schemas.microsoft.com/office/powerpoint/2010/main" val="17137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768" fill="hold"/>
                                        <p:tgtEl>
                                          <p:spTgt spid="12"/>
                                        </p:tgtEl>
                                      </p:cBhvr>
                                    </p:cmd>
                                  </p:childTnLst>
                                </p:cTn>
                              </p:par>
                              <p:par>
                                <p:cTn id="7" presetID="42" presetClass="entr" presetSubtype="0" fill="hold" nodeType="withEffect">
                                  <p:stCondLst>
                                    <p:cond delay="25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2000"/>
                                        <p:tgtEl>
                                          <p:spTgt spid="3"/>
                                        </p:tgtEl>
                                      </p:cBhvr>
                                    </p:animEffect>
                                    <p:anim calcmode="lin" valueType="num">
                                      <p:cBhvr>
                                        <p:cTn id="10" dur="2000" fill="hold"/>
                                        <p:tgtEl>
                                          <p:spTgt spid="3"/>
                                        </p:tgtEl>
                                        <p:attrNameLst>
                                          <p:attrName>ppt_x</p:attrName>
                                        </p:attrNameLst>
                                      </p:cBhvr>
                                      <p:tavLst>
                                        <p:tav tm="0">
                                          <p:val>
                                            <p:strVal val="#ppt_x"/>
                                          </p:val>
                                        </p:tav>
                                        <p:tav tm="100000">
                                          <p:val>
                                            <p:strVal val="#ppt_x"/>
                                          </p:val>
                                        </p:tav>
                                      </p:tavLst>
                                    </p:anim>
                                    <p:anim calcmode="lin" valueType="num">
                                      <p:cBhvr>
                                        <p:cTn id="11" dur="2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04976" y="6560295"/>
            <a:ext cx="8229600" cy="3274828"/>
          </a:xfrm>
        </p:spPr>
        <p:txBody>
          <a:bodyPr>
            <a:normAutofit/>
          </a:bodyPr>
          <a:lstStyle/>
          <a:p>
            <a:pPr marL="0" indent="0" algn="just">
              <a:spcBef>
                <a:spcPts val="0"/>
              </a:spcBef>
              <a:buNone/>
            </a:pPr>
            <a:endParaRPr lang="en-US" sz="2800" dirty="0">
              <a:solidFill>
                <a:srgbClr val="000308"/>
              </a:solidFill>
            </a:endParaRPr>
          </a:p>
          <a:p>
            <a:pPr algn="just">
              <a:spcBef>
                <a:spcPts val="0"/>
              </a:spcBef>
              <a:buFont typeface="Wingdings" panose="05000000000000000000" pitchFamily="2" charset="2"/>
              <a:buChar char="Ø"/>
            </a:pPr>
            <a:r>
              <a:rPr lang="en-US" sz="2800" dirty="0">
                <a:solidFill>
                  <a:srgbClr val="000308"/>
                </a:solidFill>
              </a:rPr>
              <a:t>Birth of an employee’s child</a:t>
            </a:r>
          </a:p>
          <a:p>
            <a:pPr marL="0" indent="0" algn="just">
              <a:spcBef>
                <a:spcPts val="0"/>
              </a:spcBef>
              <a:buNone/>
            </a:pPr>
            <a:endParaRPr lang="en-US" sz="2800" dirty="0">
              <a:solidFill>
                <a:srgbClr val="000308"/>
              </a:solidFill>
            </a:endParaRPr>
          </a:p>
          <a:p>
            <a:pPr algn="just">
              <a:spcBef>
                <a:spcPts val="0"/>
              </a:spcBef>
              <a:buFont typeface="Wingdings" panose="05000000000000000000" pitchFamily="2" charset="2"/>
              <a:buChar char="Ø"/>
            </a:pPr>
            <a:r>
              <a:rPr lang="en-US" sz="2800" dirty="0">
                <a:solidFill>
                  <a:srgbClr val="000308"/>
                </a:solidFill>
              </a:rPr>
              <a:t>Placement of a child with an employee for adoption or foster care</a:t>
            </a:r>
          </a:p>
          <a:p>
            <a:pPr marL="0" indent="0" algn="just">
              <a:spcBef>
                <a:spcPts val="0"/>
              </a:spcBef>
              <a:buNone/>
            </a:pPr>
            <a:endParaRPr lang="en-US" sz="2800" dirty="0">
              <a:solidFill>
                <a:srgbClr val="000308"/>
              </a:solidFill>
            </a:endParaRPr>
          </a:p>
          <a:p>
            <a:pPr algn="just">
              <a:spcBef>
                <a:spcPts val="0"/>
              </a:spcBef>
              <a:buFont typeface="Wingdings" panose="05000000000000000000" pitchFamily="2" charset="2"/>
              <a:buChar char="Ø"/>
            </a:pPr>
            <a:r>
              <a:rPr lang="en-US" sz="2800" dirty="0">
                <a:solidFill>
                  <a:srgbClr val="000308"/>
                </a:solidFill>
              </a:rPr>
              <a:t>For an employee’s own serious health condition</a:t>
            </a:r>
          </a:p>
        </p:txBody>
      </p:sp>
      <p:sp>
        <p:nvSpPr>
          <p:cNvPr id="4" name="TextBox 3">
            <a:extLst>
              <a:ext uri="{FF2B5EF4-FFF2-40B4-BE49-F238E27FC236}">
                <a16:creationId xmlns:a16="http://schemas.microsoft.com/office/drawing/2014/main" id="{0215FFCF-1F95-92D8-D077-7E7156A332DC}"/>
              </a:ext>
            </a:extLst>
          </p:cNvPr>
          <p:cNvSpPr txBox="1"/>
          <p:nvPr/>
        </p:nvSpPr>
        <p:spPr>
          <a:xfrm>
            <a:off x="480289" y="0"/>
            <a:ext cx="8396081" cy="830997"/>
          </a:xfrm>
          <a:prstGeom prst="rect">
            <a:avLst/>
          </a:prstGeom>
          <a:noFill/>
        </p:spPr>
        <p:txBody>
          <a:bodyPr wrap="none" rtlCol="0">
            <a:spAutoFit/>
          </a:bodyPr>
          <a:lstStyle/>
          <a:p>
            <a:r>
              <a:rPr lang="en-US" sz="4800" b="1" dirty="0">
                <a:latin typeface="Arial Black" panose="020B0A04020102020204" pitchFamily="34" charset="0"/>
                <a:cs typeface="Poppins" panose="00000500000000000000" pitchFamily="2" charset="0"/>
              </a:rPr>
              <a:t>FMLA Leave Entitlement</a:t>
            </a:r>
          </a:p>
        </p:txBody>
      </p:sp>
      <p:sp>
        <p:nvSpPr>
          <p:cNvPr id="7" name="TextBox 6">
            <a:extLst>
              <a:ext uri="{FF2B5EF4-FFF2-40B4-BE49-F238E27FC236}">
                <a16:creationId xmlns:a16="http://schemas.microsoft.com/office/drawing/2014/main" id="{306C0677-6232-276B-CE26-3AD2CCFFDCB3}"/>
              </a:ext>
            </a:extLst>
          </p:cNvPr>
          <p:cNvSpPr txBox="1"/>
          <p:nvPr/>
        </p:nvSpPr>
        <p:spPr>
          <a:xfrm>
            <a:off x="501555" y="826731"/>
            <a:ext cx="8020497"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FMLA provides up to 12 workweeks of job-protected leave to eligible employees during a 12-month period for the following reasons:</a:t>
            </a:r>
          </a:p>
        </p:txBody>
      </p:sp>
      <p:sp>
        <p:nvSpPr>
          <p:cNvPr id="8" name="TextBox 7">
            <a:extLst>
              <a:ext uri="{FF2B5EF4-FFF2-40B4-BE49-F238E27FC236}">
                <a16:creationId xmlns:a16="http://schemas.microsoft.com/office/drawing/2014/main" id="{0C475B3B-5414-2A15-2ACA-B2D3286934C0}"/>
              </a:ext>
            </a:extLst>
          </p:cNvPr>
          <p:cNvSpPr txBox="1"/>
          <p:nvPr/>
        </p:nvSpPr>
        <p:spPr>
          <a:xfrm>
            <a:off x="666303" y="2041449"/>
            <a:ext cx="3397084"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Birth of an employee’s child.</a:t>
            </a:r>
          </a:p>
        </p:txBody>
      </p:sp>
      <p:sp>
        <p:nvSpPr>
          <p:cNvPr id="9" name="TextBox 8">
            <a:extLst>
              <a:ext uri="{FF2B5EF4-FFF2-40B4-BE49-F238E27FC236}">
                <a16:creationId xmlns:a16="http://schemas.microsoft.com/office/drawing/2014/main" id="{3EEB8ED2-692E-E9C4-CB03-79FEAC8A750B}"/>
              </a:ext>
            </a:extLst>
          </p:cNvPr>
          <p:cNvSpPr txBox="1"/>
          <p:nvPr/>
        </p:nvSpPr>
        <p:spPr>
          <a:xfrm>
            <a:off x="669841" y="2608528"/>
            <a:ext cx="7730001"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Placement of a child with an employee for adoption or foster care.</a:t>
            </a:r>
          </a:p>
        </p:txBody>
      </p:sp>
      <p:sp>
        <p:nvSpPr>
          <p:cNvPr id="10" name="TextBox 9">
            <a:extLst>
              <a:ext uri="{FF2B5EF4-FFF2-40B4-BE49-F238E27FC236}">
                <a16:creationId xmlns:a16="http://schemas.microsoft.com/office/drawing/2014/main" id="{43EFFC64-1D12-045E-8E30-ECB97CE5A8A4}"/>
              </a:ext>
            </a:extLst>
          </p:cNvPr>
          <p:cNvSpPr txBox="1"/>
          <p:nvPr/>
        </p:nvSpPr>
        <p:spPr>
          <a:xfrm>
            <a:off x="662751" y="3164952"/>
            <a:ext cx="5695790"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For an employee’s own serious health condition.</a:t>
            </a:r>
          </a:p>
        </p:txBody>
      </p:sp>
      <p:pic>
        <p:nvPicPr>
          <p:cNvPr id="13" name="Picture 12">
            <a:extLst>
              <a:ext uri="{FF2B5EF4-FFF2-40B4-BE49-F238E27FC236}">
                <a16:creationId xmlns:a16="http://schemas.microsoft.com/office/drawing/2014/main" id="{00430FE6-74E5-6318-60B9-3A2B951FCAF1}"/>
              </a:ext>
            </a:extLst>
          </p:cNvPr>
          <p:cNvPicPr>
            <a:picLocks noChangeAspect="1"/>
          </p:cNvPicPr>
          <p:nvPr/>
        </p:nvPicPr>
        <p:blipFill>
          <a:blip r:embed="rId3"/>
          <a:stretch>
            <a:fillRect/>
          </a:stretch>
        </p:blipFill>
        <p:spPr>
          <a:xfrm>
            <a:off x="254717" y="3079614"/>
            <a:ext cx="451143" cy="512108"/>
          </a:xfrm>
          <a:prstGeom prst="rect">
            <a:avLst/>
          </a:prstGeom>
        </p:spPr>
      </p:pic>
      <p:pic>
        <p:nvPicPr>
          <p:cNvPr id="14" name="Picture 13">
            <a:extLst>
              <a:ext uri="{FF2B5EF4-FFF2-40B4-BE49-F238E27FC236}">
                <a16:creationId xmlns:a16="http://schemas.microsoft.com/office/drawing/2014/main" id="{1B5A3726-D50F-D064-DC36-8FAF7AA94B19}"/>
              </a:ext>
            </a:extLst>
          </p:cNvPr>
          <p:cNvPicPr>
            <a:picLocks noChangeAspect="1"/>
          </p:cNvPicPr>
          <p:nvPr/>
        </p:nvPicPr>
        <p:blipFill>
          <a:blip r:embed="rId3"/>
          <a:stretch>
            <a:fillRect/>
          </a:stretch>
        </p:blipFill>
        <p:spPr>
          <a:xfrm>
            <a:off x="254717" y="2533100"/>
            <a:ext cx="451143" cy="512108"/>
          </a:xfrm>
          <a:prstGeom prst="rect">
            <a:avLst/>
          </a:prstGeom>
        </p:spPr>
      </p:pic>
      <p:pic>
        <p:nvPicPr>
          <p:cNvPr id="15" name="Picture 14">
            <a:extLst>
              <a:ext uri="{FF2B5EF4-FFF2-40B4-BE49-F238E27FC236}">
                <a16:creationId xmlns:a16="http://schemas.microsoft.com/office/drawing/2014/main" id="{45D18DA6-99F3-6179-BFA4-AEB1043797A4}"/>
              </a:ext>
            </a:extLst>
          </p:cNvPr>
          <p:cNvPicPr>
            <a:picLocks noChangeAspect="1"/>
          </p:cNvPicPr>
          <p:nvPr/>
        </p:nvPicPr>
        <p:blipFill>
          <a:blip r:embed="rId3"/>
          <a:stretch>
            <a:fillRect/>
          </a:stretch>
        </p:blipFill>
        <p:spPr>
          <a:xfrm>
            <a:off x="254716" y="1974450"/>
            <a:ext cx="451143" cy="512108"/>
          </a:xfrm>
          <a:prstGeom prst="rect">
            <a:avLst/>
          </a:prstGeom>
        </p:spPr>
      </p:pic>
      <p:pic>
        <p:nvPicPr>
          <p:cNvPr id="16" name="Picture 15">
            <a:extLst>
              <a:ext uri="{FF2B5EF4-FFF2-40B4-BE49-F238E27FC236}">
                <a16:creationId xmlns:a16="http://schemas.microsoft.com/office/drawing/2014/main" id="{7A3D2906-A9F4-EE47-02CB-6012E4AB14F3}"/>
              </a:ext>
            </a:extLst>
          </p:cNvPr>
          <p:cNvPicPr>
            <a:picLocks noChangeAspect="1"/>
          </p:cNvPicPr>
          <p:nvPr/>
        </p:nvPicPr>
        <p:blipFill>
          <a:blip r:embed="rId4"/>
          <a:stretch>
            <a:fillRect/>
          </a:stretch>
        </p:blipFill>
        <p:spPr>
          <a:xfrm>
            <a:off x="-42532" y="5916131"/>
            <a:ext cx="9271592" cy="1001256"/>
          </a:xfrm>
          <a:prstGeom prst="rect">
            <a:avLst/>
          </a:prstGeom>
        </p:spPr>
      </p:pic>
      <p:sp>
        <p:nvSpPr>
          <p:cNvPr id="17" name="TextBox 16">
            <a:extLst>
              <a:ext uri="{FF2B5EF4-FFF2-40B4-BE49-F238E27FC236}">
                <a16:creationId xmlns:a16="http://schemas.microsoft.com/office/drawing/2014/main" id="{6E1F5F30-9EA3-7641-1AFD-E0AAF08C7A67}"/>
              </a:ext>
            </a:extLst>
          </p:cNvPr>
          <p:cNvSpPr txBox="1"/>
          <p:nvPr/>
        </p:nvSpPr>
        <p:spPr>
          <a:xfrm>
            <a:off x="666296" y="3700128"/>
            <a:ext cx="7924806" cy="923330"/>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To care for an employee’s child, parent or spouse who has a serious health condition, including incapacity due to pregnancy, childbirth or related medical condition.</a:t>
            </a:r>
          </a:p>
        </p:txBody>
      </p:sp>
      <p:pic>
        <p:nvPicPr>
          <p:cNvPr id="18" name="Picture 17">
            <a:extLst>
              <a:ext uri="{FF2B5EF4-FFF2-40B4-BE49-F238E27FC236}">
                <a16:creationId xmlns:a16="http://schemas.microsoft.com/office/drawing/2014/main" id="{5283E26E-3F06-3CF4-2D77-C3975AEC7FEC}"/>
              </a:ext>
            </a:extLst>
          </p:cNvPr>
          <p:cNvPicPr>
            <a:picLocks noChangeAspect="1"/>
          </p:cNvPicPr>
          <p:nvPr/>
        </p:nvPicPr>
        <p:blipFill>
          <a:blip r:embed="rId3"/>
          <a:stretch>
            <a:fillRect/>
          </a:stretch>
        </p:blipFill>
        <p:spPr>
          <a:xfrm>
            <a:off x="254715" y="3624696"/>
            <a:ext cx="451143" cy="512108"/>
          </a:xfrm>
          <a:prstGeom prst="rect">
            <a:avLst/>
          </a:prstGeom>
        </p:spPr>
      </p:pic>
      <p:sp>
        <p:nvSpPr>
          <p:cNvPr id="19" name="TextBox 18">
            <a:extLst>
              <a:ext uri="{FF2B5EF4-FFF2-40B4-BE49-F238E27FC236}">
                <a16:creationId xmlns:a16="http://schemas.microsoft.com/office/drawing/2014/main" id="{D9FC12C4-4646-0FBA-9EE7-175028D92269}"/>
              </a:ext>
            </a:extLst>
          </p:cNvPr>
          <p:cNvSpPr txBox="1"/>
          <p:nvPr/>
        </p:nvSpPr>
        <p:spPr>
          <a:xfrm>
            <a:off x="666296" y="4750395"/>
            <a:ext cx="7924806"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Any qualifying exigency related to the covered active duty of an employee’s spouse, child, or parent in the U.S. Armed Forces.</a:t>
            </a:r>
          </a:p>
        </p:txBody>
      </p:sp>
      <p:pic>
        <p:nvPicPr>
          <p:cNvPr id="20" name="Picture 19">
            <a:extLst>
              <a:ext uri="{FF2B5EF4-FFF2-40B4-BE49-F238E27FC236}">
                <a16:creationId xmlns:a16="http://schemas.microsoft.com/office/drawing/2014/main" id="{83E83001-BB53-2061-06D4-8E58316D7336}"/>
              </a:ext>
            </a:extLst>
          </p:cNvPr>
          <p:cNvPicPr>
            <a:picLocks noChangeAspect="1"/>
          </p:cNvPicPr>
          <p:nvPr/>
        </p:nvPicPr>
        <p:blipFill>
          <a:blip r:embed="rId3"/>
          <a:stretch>
            <a:fillRect/>
          </a:stretch>
        </p:blipFill>
        <p:spPr>
          <a:xfrm>
            <a:off x="254717" y="4671261"/>
            <a:ext cx="451143" cy="512108"/>
          </a:xfrm>
          <a:prstGeom prst="rect">
            <a:avLst/>
          </a:prstGeom>
        </p:spPr>
      </p:pic>
    </p:spTree>
    <p:extLst>
      <p:ext uri="{BB962C8B-B14F-4D97-AF65-F5344CB8AC3E}">
        <p14:creationId xmlns:p14="http://schemas.microsoft.com/office/powerpoint/2010/main" val="3374408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3CD6F3-CAE3-A41D-239B-76213FF1D101}"/>
              </a:ext>
            </a:extLst>
          </p:cNvPr>
          <p:cNvPicPr>
            <a:picLocks noChangeAspect="1"/>
          </p:cNvPicPr>
          <p:nvPr/>
        </p:nvPicPr>
        <p:blipFill>
          <a:blip r:embed="rId5"/>
          <a:srcRect t="16832" b="17094"/>
          <a:stretch/>
        </p:blipFill>
        <p:spPr>
          <a:xfrm>
            <a:off x="2998379" y="4069959"/>
            <a:ext cx="3149531" cy="2081048"/>
          </a:xfrm>
          <a:prstGeom prst="rect">
            <a:avLst/>
          </a:prstGeom>
        </p:spPr>
      </p:pic>
      <p:sp>
        <p:nvSpPr>
          <p:cNvPr id="3" name="Content Placeholder 2"/>
          <p:cNvSpPr>
            <a:spLocks noGrp="1"/>
          </p:cNvSpPr>
          <p:nvPr>
            <p:ph idx="1"/>
          </p:nvPr>
        </p:nvSpPr>
        <p:spPr>
          <a:xfrm>
            <a:off x="-2604976" y="6560295"/>
            <a:ext cx="8229600" cy="3274828"/>
          </a:xfrm>
        </p:spPr>
        <p:txBody>
          <a:bodyPr>
            <a:normAutofit/>
          </a:bodyPr>
          <a:lstStyle/>
          <a:p>
            <a:pPr marL="0" indent="0" algn="just">
              <a:spcBef>
                <a:spcPts val="0"/>
              </a:spcBef>
              <a:buNone/>
            </a:pPr>
            <a:endParaRPr lang="en-US" sz="2800" dirty="0">
              <a:solidFill>
                <a:srgbClr val="000308"/>
              </a:solidFill>
            </a:endParaRPr>
          </a:p>
          <a:p>
            <a:pPr algn="just">
              <a:spcBef>
                <a:spcPts val="0"/>
              </a:spcBef>
              <a:buFont typeface="Wingdings" panose="05000000000000000000" pitchFamily="2" charset="2"/>
              <a:buChar char="Ø"/>
            </a:pPr>
            <a:r>
              <a:rPr lang="en-US" sz="2800" dirty="0">
                <a:solidFill>
                  <a:srgbClr val="000308"/>
                </a:solidFill>
              </a:rPr>
              <a:t>Birth of an employee’s child</a:t>
            </a:r>
          </a:p>
          <a:p>
            <a:pPr marL="0" indent="0" algn="just">
              <a:spcBef>
                <a:spcPts val="0"/>
              </a:spcBef>
              <a:buNone/>
            </a:pPr>
            <a:endParaRPr lang="en-US" sz="2800" dirty="0">
              <a:solidFill>
                <a:srgbClr val="000308"/>
              </a:solidFill>
            </a:endParaRPr>
          </a:p>
          <a:p>
            <a:pPr algn="just">
              <a:spcBef>
                <a:spcPts val="0"/>
              </a:spcBef>
              <a:buFont typeface="Wingdings" panose="05000000000000000000" pitchFamily="2" charset="2"/>
              <a:buChar char="Ø"/>
            </a:pPr>
            <a:r>
              <a:rPr lang="en-US" sz="2800" dirty="0">
                <a:solidFill>
                  <a:srgbClr val="000308"/>
                </a:solidFill>
              </a:rPr>
              <a:t>Placement of a child with an employee for adoption or foster care</a:t>
            </a:r>
          </a:p>
          <a:p>
            <a:pPr marL="0" indent="0" algn="just">
              <a:spcBef>
                <a:spcPts val="0"/>
              </a:spcBef>
              <a:buNone/>
            </a:pPr>
            <a:endParaRPr lang="en-US" sz="2800" dirty="0">
              <a:solidFill>
                <a:srgbClr val="000308"/>
              </a:solidFill>
            </a:endParaRPr>
          </a:p>
          <a:p>
            <a:pPr algn="just">
              <a:spcBef>
                <a:spcPts val="0"/>
              </a:spcBef>
              <a:buFont typeface="Wingdings" panose="05000000000000000000" pitchFamily="2" charset="2"/>
              <a:buChar char="Ø"/>
            </a:pPr>
            <a:r>
              <a:rPr lang="en-US" sz="2800" dirty="0">
                <a:solidFill>
                  <a:srgbClr val="000308"/>
                </a:solidFill>
              </a:rPr>
              <a:t>For an employee’s own serious health condition</a:t>
            </a:r>
          </a:p>
        </p:txBody>
      </p:sp>
      <p:sp>
        <p:nvSpPr>
          <p:cNvPr id="4" name="TextBox 3">
            <a:extLst>
              <a:ext uri="{FF2B5EF4-FFF2-40B4-BE49-F238E27FC236}">
                <a16:creationId xmlns:a16="http://schemas.microsoft.com/office/drawing/2014/main" id="{0215FFCF-1F95-92D8-D077-7E7156A332DC}"/>
              </a:ext>
            </a:extLst>
          </p:cNvPr>
          <p:cNvSpPr txBox="1"/>
          <p:nvPr/>
        </p:nvSpPr>
        <p:spPr>
          <a:xfrm>
            <a:off x="480289" y="0"/>
            <a:ext cx="8364021" cy="830997"/>
          </a:xfrm>
          <a:prstGeom prst="rect">
            <a:avLst/>
          </a:prstGeom>
          <a:noFill/>
        </p:spPr>
        <p:txBody>
          <a:bodyPr wrap="none" rtlCol="0">
            <a:spAutoFit/>
          </a:bodyPr>
          <a:lstStyle/>
          <a:p>
            <a:r>
              <a:rPr lang="en-US" sz="4800" b="1" dirty="0">
                <a:latin typeface="Arial Black" panose="020B0A04020102020204" pitchFamily="34" charset="0"/>
                <a:cs typeface="Poppins" panose="00000500000000000000" pitchFamily="2" charset="0"/>
              </a:rPr>
              <a:t>CFRA Leave Entitlement</a:t>
            </a:r>
          </a:p>
        </p:txBody>
      </p:sp>
      <p:sp>
        <p:nvSpPr>
          <p:cNvPr id="7" name="TextBox 6">
            <a:extLst>
              <a:ext uri="{FF2B5EF4-FFF2-40B4-BE49-F238E27FC236}">
                <a16:creationId xmlns:a16="http://schemas.microsoft.com/office/drawing/2014/main" id="{306C0677-6232-276B-CE26-3AD2CCFFDCB3}"/>
              </a:ext>
            </a:extLst>
          </p:cNvPr>
          <p:cNvSpPr txBox="1"/>
          <p:nvPr/>
        </p:nvSpPr>
        <p:spPr>
          <a:xfrm>
            <a:off x="501555" y="826731"/>
            <a:ext cx="8020497"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CFRA provides up to 12 workweeks of job-protected leave to eligible employees during a 12-month period for the following reasons:</a:t>
            </a:r>
          </a:p>
        </p:txBody>
      </p:sp>
      <p:sp>
        <p:nvSpPr>
          <p:cNvPr id="8" name="TextBox 7">
            <a:extLst>
              <a:ext uri="{FF2B5EF4-FFF2-40B4-BE49-F238E27FC236}">
                <a16:creationId xmlns:a16="http://schemas.microsoft.com/office/drawing/2014/main" id="{0C475B3B-5414-2A15-2ACA-B2D3286934C0}"/>
              </a:ext>
            </a:extLst>
          </p:cNvPr>
          <p:cNvSpPr txBox="1"/>
          <p:nvPr/>
        </p:nvSpPr>
        <p:spPr>
          <a:xfrm>
            <a:off x="666303" y="2041449"/>
            <a:ext cx="7855749" cy="615553"/>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Birth of an employee’s child. </a:t>
            </a:r>
          </a:p>
          <a:p>
            <a:pPr marL="800100" lvl="1" indent="-342900">
              <a:buFont typeface="+mj-lt"/>
              <a:buAutoNum type="alphaLcPeriod"/>
            </a:pPr>
            <a:r>
              <a:rPr lang="en-US" sz="1600" dirty="0">
                <a:latin typeface="Poppins" panose="00000500000000000000" pitchFamily="2" charset="0"/>
                <a:cs typeface="Poppins" panose="00000500000000000000" pitchFamily="2" charset="0"/>
              </a:rPr>
              <a:t>Leave must be completed prior to the child’s first birthday. </a:t>
            </a:r>
          </a:p>
        </p:txBody>
      </p:sp>
      <p:pic>
        <p:nvPicPr>
          <p:cNvPr id="15" name="Picture 14">
            <a:extLst>
              <a:ext uri="{FF2B5EF4-FFF2-40B4-BE49-F238E27FC236}">
                <a16:creationId xmlns:a16="http://schemas.microsoft.com/office/drawing/2014/main" id="{45D18DA6-99F3-6179-BFA4-AEB1043797A4}"/>
              </a:ext>
            </a:extLst>
          </p:cNvPr>
          <p:cNvPicPr>
            <a:picLocks noChangeAspect="1"/>
          </p:cNvPicPr>
          <p:nvPr/>
        </p:nvPicPr>
        <p:blipFill>
          <a:blip r:embed="rId6"/>
          <a:stretch>
            <a:fillRect/>
          </a:stretch>
        </p:blipFill>
        <p:spPr>
          <a:xfrm>
            <a:off x="254716" y="1974450"/>
            <a:ext cx="451143" cy="512108"/>
          </a:xfrm>
          <a:prstGeom prst="rect">
            <a:avLst/>
          </a:prstGeom>
        </p:spPr>
      </p:pic>
      <p:pic>
        <p:nvPicPr>
          <p:cNvPr id="16" name="Picture 15">
            <a:extLst>
              <a:ext uri="{FF2B5EF4-FFF2-40B4-BE49-F238E27FC236}">
                <a16:creationId xmlns:a16="http://schemas.microsoft.com/office/drawing/2014/main" id="{7A3D2906-A9F4-EE47-02CB-6012E4AB14F3}"/>
              </a:ext>
            </a:extLst>
          </p:cNvPr>
          <p:cNvPicPr>
            <a:picLocks noChangeAspect="1"/>
          </p:cNvPicPr>
          <p:nvPr/>
        </p:nvPicPr>
        <p:blipFill>
          <a:blip r:embed="rId7"/>
          <a:stretch>
            <a:fillRect/>
          </a:stretch>
        </p:blipFill>
        <p:spPr>
          <a:xfrm>
            <a:off x="-74428" y="5916131"/>
            <a:ext cx="9271592" cy="1001256"/>
          </a:xfrm>
          <a:prstGeom prst="rect">
            <a:avLst/>
          </a:prstGeom>
        </p:spPr>
      </p:pic>
      <p:sp>
        <p:nvSpPr>
          <p:cNvPr id="17" name="TextBox 16">
            <a:extLst>
              <a:ext uri="{FF2B5EF4-FFF2-40B4-BE49-F238E27FC236}">
                <a16:creationId xmlns:a16="http://schemas.microsoft.com/office/drawing/2014/main" id="{6E1F5F30-9EA3-7641-1AFD-E0AAF08C7A67}"/>
              </a:ext>
            </a:extLst>
          </p:cNvPr>
          <p:cNvSpPr txBox="1"/>
          <p:nvPr/>
        </p:nvSpPr>
        <p:spPr>
          <a:xfrm>
            <a:off x="666296" y="2892045"/>
            <a:ext cx="7924806" cy="369332"/>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Placement of a child with an employee for adoption or foster care.</a:t>
            </a:r>
          </a:p>
        </p:txBody>
      </p:sp>
      <p:pic>
        <p:nvPicPr>
          <p:cNvPr id="18" name="Picture 17">
            <a:extLst>
              <a:ext uri="{FF2B5EF4-FFF2-40B4-BE49-F238E27FC236}">
                <a16:creationId xmlns:a16="http://schemas.microsoft.com/office/drawing/2014/main" id="{5283E26E-3F06-3CF4-2D77-C3975AEC7FEC}"/>
              </a:ext>
            </a:extLst>
          </p:cNvPr>
          <p:cNvPicPr>
            <a:picLocks noChangeAspect="1"/>
          </p:cNvPicPr>
          <p:nvPr/>
        </p:nvPicPr>
        <p:blipFill>
          <a:blip r:embed="rId6"/>
          <a:stretch>
            <a:fillRect/>
          </a:stretch>
        </p:blipFill>
        <p:spPr>
          <a:xfrm>
            <a:off x="254715" y="2827249"/>
            <a:ext cx="451143" cy="512108"/>
          </a:xfrm>
          <a:prstGeom prst="rect">
            <a:avLst/>
          </a:prstGeom>
        </p:spPr>
      </p:pic>
      <p:sp>
        <p:nvSpPr>
          <p:cNvPr id="19" name="TextBox 18">
            <a:extLst>
              <a:ext uri="{FF2B5EF4-FFF2-40B4-BE49-F238E27FC236}">
                <a16:creationId xmlns:a16="http://schemas.microsoft.com/office/drawing/2014/main" id="{D9FC12C4-4646-0FBA-9EE7-175028D92269}"/>
              </a:ext>
            </a:extLst>
          </p:cNvPr>
          <p:cNvSpPr txBox="1"/>
          <p:nvPr/>
        </p:nvSpPr>
        <p:spPr>
          <a:xfrm>
            <a:off x="666296" y="3538281"/>
            <a:ext cx="7924806" cy="369332"/>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For an employee’s own serious health condition.</a:t>
            </a:r>
          </a:p>
        </p:txBody>
      </p:sp>
      <p:pic>
        <p:nvPicPr>
          <p:cNvPr id="20" name="Picture 19">
            <a:extLst>
              <a:ext uri="{FF2B5EF4-FFF2-40B4-BE49-F238E27FC236}">
                <a16:creationId xmlns:a16="http://schemas.microsoft.com/office/drawing/2014/main" id="{83E83001-BB53-2061-06D4-8E58316D7336}"/>
              </a:ext>
            </a:extLst>
          </p:cNvPr>
          <p:cNvPicPr>
            <a:picLocks noChangeAspect="1"/>
          </p:cNvPicPr>
          <p:nvPr/>
        </p:nvPicPr>
        <p:blipFill>
          <a:blip r:embed="rId6"/>
          <a:stretch>
            <a:fillRect/>
          </a:stretch>
        </p:blipFill>
        <p:spPr>
          <a:xfrm>
            <a:off x="254717" y="3476112"/>
            <a:ext cx="451143" cy="512108"/>
          </a:xfrm>
          <a:prstGeom prst="rect">
            <a:avLst/>
          </a:prstGeom>
        </p:spPr>
      </p:pic>
      <p:pic>
        <p:nvPicPr>
          <p:cNvPr id="2" name="Picture 1">
            <a:extLst>
              <a:ext uri="{FF2B5EF4-FFF2-40B4-BE49-F238E27FC236}">
                <a16:creationId xmlns:a16="http://schemas.microsoft.com/office/drawing/2014/main" id="{A796CF65-E351-5236-5A0E-CBBAB9AC71BF}"/>
              </a:ext>
            </a:extLst>
          </p:cNvPr>
          <p:cNvPicPr>
            <a:picLocks noChangeAspect="1"/>
          </p:cNvPicPr>
          <p:nvPr/>
        </p:nvPicPr>
        <p:blipFill>
          <a:blip r:embed="rId8"/>
          <a:stretch>
            <a:fillRect/>
          </a:stretch>
        </p:blipFill>
        <p:spPr>
          <a:xfrm>
            <a:off x="3949881" y="4890792"/>
            <a:ext cx="1233442" cy="1800158"/>
          </a:xfrm>
          <a:prstGeom prst="rect">
            <a:avLst/>
          </a:prstGeom>
        </p:spPr>
      </p:pic>
      <p:pic>
        <p:nvPicPr>
          <p:cNvPr id="9" name="Baby Laughing">
            <a:hlinkClick r:id="" action="ppaction://media"/>
            <a:extLst>
              <a:ext uri="{FF2B5EF4-FFF2-40B4-BE49-F238E27FC236}">
                <a16:creationId xmlns:a16="http://schemas.microsoft.com/office/drawing/2014/main" id="{7056D62B-5C8E-3A6B-A6A8-E1A9F0B09103}"/>
              </a:ext>
            </a:extLst>
          </p:cNvPr>
          <p:cNvPicPr>
            <a:picLocks noChangeAspect="1"/>
          </p:cNvPicPr>
          <p:nvPr>
            <a:audioFile r:link="rId1"/>
            <p:extLst>
              <p:ext uri="{DAA4B4D4-6D71-4841-9C94-3DE7FCFB9230}">
                <p14:media xmlns:p14="http://schemas.microsoft.com/office/powerpoint/2010/main" r:embed="rId2">
                  <p14:trim st="6521" end="3469.5442"/>
                  <p14:fade in="750" out="2500"/>
                </p14:media>
              </p:ext>
            </p:extLst>
          </p:nvPr>
        </p:nvPicPr>
        <p:blipFill>
          <a:blip r:embed="rId9"/>
          <a:stretch>
            <a:fillRect/>
          </a:stretch>
        </p:blipFill>
        <p:spPr>
          <a:xfrm>
            <a:off x="-1956316" y="2041449"/>
            <a:ext cx="487363" cy="487363"/>
          </a:xfrm>
          <a:prstGeom prst="rect">
            <a:avLst/>
          </a:prstGeom>
        </p:spPr>
      </p:pic>
    </p:spTree>
    <p:extLst>
      <p:ext uri="{BB962C8B-B14F-4D97-AF65-F5344CB8AC3E}">
        <p14:creationId xmlns:p14="http://schemas.microsoft.com/office/powerpoint/2010/main" val="334470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3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04976" y="6560295"/>
            <a:ext cx="8229600" cy="3274828"/>
          </a:xfrm>
        </p:spPr>
        <p:txBody>
          <a:bodyPr>
            <a:normAutofit/>
          </a:bodyPr>
          <a:lstStyle/>
          <a:p>
            <a:pPr marL="0" indent="0" algn="just">
              <a:spcBef>
                <a:spcPts val="0"/>
              </a:spcBef>
              <a:buNone/>
            </a:pPr>
            <a:endParaRPr lang="en-US" sz="2800" dirty="0">
              <a:solidFill>
                <a:srgbClr val="000308"/>
              </a:solidFill>
            </a:endParaRPr>
          </a:p>
          <a:p>
            <a:pPr algn="just">
              <a:spcBef>
                <a:spcPts val="0"/>
              </a:spcBef>
              <a:buFont typeface="Wingdings" panose="05000000000000000000" pitchFamily="2" charset="2"/>
              <a:buChar char="Ø"/>
            </a:pPr>
            <a:r>
              <a:rPr lang="en-US" sz="2800" dirty="0">
                <a:solidFill>
                  <a:srgbClr val="000308"/>
                </a:solidFill>
              </a:rPr>
              <a:t>Birth of an employee’s child</a:t>
            </a:r>
          </a:p>
          <a:p>
            <a:pPr marL="0" indent="0" algn="just">
              <a:spcBef>
                <a:spcPts val="0"/>
              </a:spcBef>
              <a:buNone/>
            </a:pPr>
            <a:endParaRPr lang="en-US" sz="2800" dirty="0">
              <a:solidFill>
                <a:srgbClr val="000308"/>
              </a:solidFill>
            </a:endParaRPr>
          </a:p>
          <a:p>
            <a:pPr algn="just">
              <a:spcBef>
                <a:spcPts val="0"/>
              </a:spcBef>
              <a:buFont typeface="Wingdings" panose="05000000000000000000" pitchFamily="2" charset="2"/>
              <a:buChar char="Ø"/>
            </a:pPr>
            <a:r>
              <a:rPr lang="en-US" sz="2800" dirty="0">
                <a:solidFill>
                  <a:srgbClr val="000308"/>
                </a:solidFill>
              </a:rPr>
              <a:t>Placement of a child with an employee for adoption or foster care</a:t>
            </a:r>
          </a:p>
          <a:p>
            <a:pPr marL="0" indent="0" algn="just">
              <a:spcBef>
                <a:spcPts val="0"/>
              </a:spcBef>
              <a:buNone/>
            </a:pPr>
            <a:endParaRPr lang="en-US" sz="2800" dirty="0">
              <a:solidFill>
                <a:srgbClr val="000308"/>
              </a:solidFill>
            </a:endParaRPr>
          </a:p>
          <a:p>
            <a:pPr algn="just">
              <a:spcBef>
                <a:spcPts val="0"/>
              </a:spcBef>
              <a:buFont typeface="Wingdings" panose="05000000000000000000" pitchFamily="2" charset="2"/>
              <a:buChar char="Ø"/>
            </a:pPr>
            <a:r>
              <a:rPr lang="en-US" sz="2800" dirty="0">
                <a:solidFill>
                  <a:srgbClr val="000308"/>
                </a:solidFill>
              </a:rPr>
              <a:t>For an employee’s own serious health condition</a:t>
            </a:r>
          </a:p>
        </p:txBody>
      </p:sp>
      <p:sp>
        <p:nvSpPr>
          <p:cNvPr id="4" name="TextBox 3">
            <a:extLst>
              <a:ext uri="{FF2B5EF4-FFF2-40B4-BE49-F238E27FC236}">
                <a16:creationId xmlns:a16="http://schemas.microsoft.com/office/drawing/2014/main" id="{0215FFCF-1F95-92D8-D077-7E7156A332DC}"/>
              </a:ext>
            </a:extLst>
          </p:cNvPr>
          <p:cNvSpPr txBox="1"/>
          <p:nvPr/>
        </p:nvSpPr>
        <p:spPr>
          <a:xfrm>
            <a:off x="480289" y="0"/>
            <a:ext cx="8364021" cy="830997"/>
          </a:xfrm>
          <a:prstGeom prst="rect">
            <a:avLst/>
          </a:prstGeom>
          <a:noFill/>
        </p:spPr>
        <p:txBody>
          <a:bodyPr wrap="none" rtlCol="0">
            <a:spAutoFit/>
          </a:bodyPr>
          <a:lstStyle/>
          <a:p>
            <a:r>
              <a:rPr lang="en-US" sz="4800" b="1" dirty="0">
                <a:latin typeface="Arial Black" panose="020B0A04020102020204" pitchFamily="34" charset="0"/>
                <a:cs typeface="Poppins" panose="00000500000000000000" pitchFamily="2" charset="0"/>
              </a:rPr>
              <a:t>CFRA Leave Entitlement</a:t>
            </a:r>
          </a:p>
        </p:txBody>
      </p:sp>
      <p:sp>
        <p:nvSpPr>
          <p:cNvPr id="7" name="TextBox 6">
            <a:extLst>
              <a:ext uri="{FF2B5EF4-FFF2-40B4-BE49-F238E27FC236}">
                <a16:creationId xmlns:a16="http://schemas.microsoft.com/office/drawing/2014/main" id="{306C0677-6232-276B-CE26-3AD2CCFFDCB3}"/>
              </a:ext>
            </a:extLst>
          </p:cNvPr>
          <p:cNvSpPr txBox="1"/>
          <p:nvPr/>
        </p:nvSpPr>
        <p:spPr>
          <a:xfrm>
            <a:off x="501555" y="826731"/>
            <a:ext cx="8020497"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CFRA provides up to 12 workweeks of job-protected leave to eligible employees during a 12-month period for the following reasons:</a:t>
            </a:r>
          </a:p>
        </p:txBody>
      </p:sp>
      <p:sp>
        <p:nvSpPr>
          <p:cNvPr id="8" name="TextBox 7">
            <a:extLst>
              <a:ext uri="{FF2B5EF4-FFF2-40B4-BE49-F238E27FC236}">
                <a16:creationId xmlns:a16="http://schemas.microsoft.com/office/drawing/2014/main" id="{0C475B3B-5414-2A15-2ACA-B2D3286934C0}"/>
              </a:ext>
            </a:extLst>
          </p:cNvPr>
          <p:cNvSpPr txBox="1"/>
          <p:nvPr/>
        </p:nvSpPr>
        <p:spPr>
          <a:xfrm>
            <a:off x="666303" y="2041449"/>
            <a:ext cx="7855749" cy="1200329"/>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To care for an employee’s spouse, domestic partner, child, parent, grandparent, grandchild, sibling, or designated person who has a serious health condition, including incapacity due to pregnancy, childbirth or related medical condition. </a:t>
            </a:r>
          </a:p>
        </p:txBody>
      </p:sp>
      <p:pic>
        <p:nvPicPr>
          <p:cNvPr id="15" name="Picture 14">
            <a:extLst>
              <a:ext uri="{FF2B5EF4-FFF2-40B4-BE49-F238E27FC236}">
                <a16:creationId xmlns:a16="http://schemas.microsoft.com/office/drawing/2014/main" id="{45D18DA6-99F3-6179-BFA4-AEB1043797A4}"/>
              </a:ext>
            </a:extLst>
          </p:cNvPr>
          <p:cNvPicPr>
            <a:picLocks noChangeAspect="1"/>
          </p:cNvPicPr>
          <p:nvPr/>
        </p:nvPicPr>
        <p:blipFill>
          <a:blip r:embed="rId5"/>
          <a:stretch>
            <a:fillRect/>
          </a:stretch>
        </p:blipFill>
        <p:spPr>
          <a:xfrm>
            <a:off x="254716" y="1974450"/>
            <a:ext cx="451143" cy="512108"/>
          </a:xfrm>
          <a:prstGeom prst="rect">
            <a:avLst/>
          </a:prstGeom>
        </p:spPr>
      </p:pic>
      <p:pic>
        <p:nvPicPr>
          <p:cNvPr id="16" name="Picture 15">
            <a:extLst>
              <a:ext uri="{FF2B5EF4-FFF2-40B4-BE49-F238E27FC236}">
                <a16:creationId xmlns:a16="http://schemas.microsoft.com/office/drawing/2014/main" id="{7A3D2906-A9F4-EE47-02CB-6012E4AB14F3}"/>
              </a:ext>
            </a:extLst>
          </p:cNvPr>
          <p:cNvPicPr>
            <a:picLocks noChangeAspect="1"/>
          </p:cNvPicPr>
          <p:nvPr/>
        </p:nvPicPr>
        <p:blipFill>
          <a:blip r:embed="rId6"/>
          <a:stretch>
            <a:fillRect/>
          </a:stretch>
        </p:blipFill>
        <p:spPr>
          <a:xfrm>
            <a:off x="-42532" y="5916131"/>
            <a:ext cx="9271592" cy="1001256"/>
          </a:xfrm>
          <a:prstGeom prst="rect">
            <a:avLst/>
          </a:prstGeom>
        </p:spPr>
      </p:pic>
      <p:pic>
        <p:nvPicPr>
          <p:cNvPr id="18" name="Picture 17">
            <a:extLst>
              <a:ext uri="{FF2B5EF4-FFF2-40B4-BE49-F238E27FC236}">
                <a16:creationId xmlns:a16="http://schemas.microsoft.com/office/drawing/2014/main" id="{5283E26E-3F06-3CF4-2D77-C3975AEC7FEC}"/>
              </a:ext>
            </a:extLst>
          </p:cNvPr>
          <p:cNvPicPr>
            <a:picLocks noChangeAspect="1"/>
          </p:cNvPicPr>
          <p:nvPr/>
        </p:nvPicPr>
        <p:blipFill>
          <a:blip r:embed="rId5"/>
          <a:stretch>
            <a:fillRect/>
          </a:stretch>
        </p:blipFill>
        <p:spPr>
          <a:xfrm>
            <a:off x="254715" y="3326984"/>
            <a:ext cx="451143" cy="512108"/>
          </a:xfrm>
          <a:prstGeom prst="rect">
            <a:avLst/>
          </a:prstGeom>
        </p:spPr>
      </p:pic>
      <p:sp>
        <p:nvSpPr>
          <p:cNvPr id="19" name="TextBox 18">
            <a:extLst>
              <a:ext uri="{FF2B5EF4-FFF2-40B4-BE49-F238E27FC236}">
                <a16:creationId xmlns:a16="http://schemas.microsoft.com/office/drawing/2014/main" id="{D9FC12C4-4646-0FBA-9EE7-175028D92269}"/>
              </a:ext>
            </a:extLst>
          </p:cNvPr>
          <p:cNvSpPr txBox="1"/>
          <p:nvPr/>
        </p:nvSpPr>
        <p:spPr>
          <a:xfrm>
            <a:off x="684594" y="3398590"/>
            <a:ext cx="7924806" cy="923330"/>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Any qualifying exigency related to the covered active duty of an employee’s spouse, domestic partner, child, or parent in the U.S. Armed Forces.</a:t>
            </a:r>
          </a:p>
        </p:txBody>
      </p:sp>
      <p:pic>
        <p:nvPicPr>
          <p:cNvPr id="9" name="National Anthem">
            <a:hlinkClick r:id="" action="ppaction://media"/>
            <a:extLst>
              <a:ext uri="{FF2B5EF4-FFF2-40B4-BE49-F238E27FC236}">
                <a16:creationId xmlns:a16="http://schemas.microsoft.com/office/drawing/2014/main" id="{42088ADE-3F2F-CBE7-B0CF-FFBAE39BFEF4}"/>
              </a:ext>
            </a:extLst>
          </p:cNvPr>
          <p:cNvPicPr>
            <a:picLocks noChangeAspect="1"/>
          </p:cNvPicPr>
          <p:nvPr>
            <a:audioFile r:link="rId1"/>
            <p:extLst>
              <p:ext uri="{DAA4B4D4-6D71-4841-9C94-3DE7FCFB9230}">
                <p14:media xmlns:p14="http://schemas.microsoft.com/office/powerpoint/2010/main" r:embed="rId2">
                  <p14:trim end="314.4625"/>
                  <p14:fade in="750" out="2000"/>
                </p14:media>
              </p:ext>
            </p:extLst>
          </p:nvPr>
        </p:nvPicPr>
        <p:blipFill>
          <a:blip r:embed="rId7"/>
          <a:stretch>
            <a:fillRect/>
          </a:stretch>
        </p:blipFill>
        <p:spPr>
          <a:xfrm>
            <a:off x="-2232764" y="1743141"/>
            <a:ext cx="487363" cy="487363"/>
          </a:xfrm>
          <a:prstGeom prst="rect">
            <a:avLst/>
          </a:prstGeom>
        </p:spPr>
      </p:pic>
      <p:pic>
        <p:nvPicPr>
          <p:cNvPr id="6" name="Picture 5">
            <a:extLst>
              <a:ext uri="{FF2B5EF4-FFF2-40B4-BE49-F238E27FC236}">
                <a16:creationId xmlns:a16="http://schemas.microsoft.com/office/drawing/2014/main" id="{7435087D-0D6D-11E4-2299-1827CCA9A5F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883" b="94727" l="10000" r="90000">
                        <a14:foregroundMark x1="33171" y1="12500" x2="33171" y2="12500"/>
                        <a14:foregroundMark x1="33171" y1="12500" x2="33171" y2="12500"/>
                        <a14:foregroundMark x1="31829" y1="11523" x2="34268" y2="15625"/>
                        <a14:foregroundMark x1="30976" y1="8789" x2="30976" y2="8789"/>
                        <a14:foregroundMark x1="30488" y1="8789" x2="30488" y2="8789"/>
                        <a14:foregroundMark x1="53049" y1="5078" x2="53049" y2="5078"/>
                        <a14:foregroundMark x1="68902" y1="15625" x2="68902" y2="15625"/>
                        <a14:foregroundMark x1="69512" y1="13086" x2="69512" y2="13086"/>
                        <a14:foregroundMark x1="69512" y1="11523" x2="69512" y2="11523"/>
                        <a14:foregroundMark x1="71220" y1="19922" x2="71220" y2="19922"/>
                        <a14:foregroundMark x1="72561" y1="22266" x2="72561" y2="22266"/>
                        <a14:foregroundMark x1="68415" y1="94727" x2="68415" y2="94727"/>
                        <a14:foregroundMark x1="44268" y1="93164" x2="44268" y2="93164"/>
                        <a14:foregroundMark x1="43049" y1="94531" x2="43049" y2="94531"/>
                        <a14:foregroundMark x1="31220" y1="8789" x2="31220" y2="8789"/>
                        <a14:foregroundMark x1="31220" y1="8789" x2="33780" y2="11523"/>
                        <a14:foregroundMark x1="30976" y1="7617" x2="30976" y2="7617"/>
                        <a14:foregroundMark x1="30122" y1="7422" x2="30122" y2="7422"/>
                        <a14:foregroundMark x1="32195" y1="7422" x2="32195" y2="7422"/>
                        <a14:foregroundMark x1="33902" y1="9180" x2="33902" y2="9180"/>
                        <a14:foregroundMark x1="35244" y1="9961" x2="35244" y2="9961"/>
                        <a14:foregroundMark x1="34268" y1="9180" x2="34268" y2="9180"/>
                        <a14:foregroundMark x1="32805" y1="8008" x2="32805" y2="8008"/>
                        <a14:foregroundMark x1="33171" y1="8203" x2="33171" y2="8203"/>
                        <a14:foregroundMark x1="33780" y1="8789" x2="33780" y2="8789"/>
                        <a14:foregroundMark x1="34390" y1="9180" x2="34390" y2="9180"/>
                        <a14:foregroundMark x1="35244" y1="9766" x2="35244" y2="9766"/>
                        <a14:foregroundMark x1="34634" y1="9570" x2="34634" y2="9570"/>
                        <a14:foregroundMark x1="34634" y1="9180" x2="34634" y2="9180"/>
                        <a14:foregroundMark x1="37317" y1="12305" x2="37317" y2="12305"/>
                        <a14:foregroundMark x1="37317" y1="12305" x2="37317" y2="12305"/>
                        <a14:foregroundMark x1="32805" y1="7617" x2="32805" y2="7617"/>
                        <a14:foregroundMark x1="33171" y1="7422" x2="33171" y2="7422"/>
                        <a14:foregroundMark x1="33780" y1="8203" x2="33780" y2="8203"/>
                        <a14:foregroundMark x1="34268" y1="8203" x2="34268" y2="8203"/>
                        <a14:foregroundMark x1="33659" y1="7617" x2="33659" y2="7617"/>
                        <a14:foregroundMark x1="35610" y1="9570" x2="35610" y2="9570"/>
                      </a14:backgroundRemoval>
                    </a14:imgEffect>
                  </a14:imgLayer>
                </a14:imgProps>
              </a:ext>
            </a:extLst>
          </a:blip>
          <a:stretch>
            <a:fillRect/>
          </a:stretch>
        </p:blipFill>
        <p:spPr>
          <a:xfrm>
            <a:off x="2733630" y="4030971"/>
            <a:ext cx="3655471" cy="2282440"/>
          </a:xfrm>
          <a:prstGeom prst="rect">
            <a:avLst/>
          </a:prstGeom>
        </p:spPr>
      </p:pic>
    </p:spTree>
    <p:extLst>
      <p:ext uri="{BB962C8B-B14F-4D97-AF65-F5344CB8AC3E}">
        <p14:creationId xmlns:p14="http://schemas.microsoft.com/office/powerpoint/2010/main" val="175989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E36BE6-E7FF-4E65-1387-783970C89016}"/>
              </a:ext>
            </a:extLst>
          </p:cNvPr>
          <p:cNvPicPr>
            <a:picLocks noChangeAspect="1"/>
          </p:cNvPicPr>
          <p:nvPr/>
        </p:nvPicPr>
        <p:blipFill>
          <a:blip r:embed="rId3"/>
          <a:stretch>
            <a:fillRect/>
          </a:stretch>
        </p:blipFill>
        <p:spPr>
          <a:xfrm>
            <a:off x="246302" y="1483240"/>
            <a:ext cx="451143" cy="512108"/>
          </a:xfrm>
          <a:prstGeom prst="rect">
            <a:avLst/>
          </a:prstGeom>
        </p:spPr>
      </p:pic>
      <p:pic>
        <p:nvPicPr>
          <p:cNvPr id="7" name="Picture 6">
            <a:extLst>
              <a:ext uri="{FF2B5EF4-FFF2-40B4-BE49-F238E27FC236}">
                <a16:creationId xmlns:a16="http://schemas.microsoft.com/office/drawing/2014/main" id="{88933DAA-7564-0A58-1006-C78D8D8AE03A}"/>
              </a:ext>
            </a:extLst>
          </p:cNvPr>
          <p:cNvPicPr>
            <a:picLocks noChangeAspect="1"/>
          </p:cNvPicPr>
          <p:nvPr/>
        </p:nvPicPr>
        <p:blipFill>
          <a:blip r:embed="rId3"/>
          <a:stretch>
            <a:fillRect/>
          </a:stretch>
        </p:blipFill>
        <p:spPr>
          <a:xfrm>
            <a:off x="246301" y="2551948"/>
            <a:ext cx="451143" cy="512108"/>
          </a:xfrm>
          <a:prstGeom prst="rect">
            <a:avLst/>
          </a:prstGeom>
        </p:spPr>
      </p:pic>
      <p:sp>
        <p:nvSpPr>
          <p:cNvPr id="8" name="TextBox 7">
            <a:extLst>
              <a:ext uri="{FF2B5EF4-FFF2-40B4-BE49-F238E27FC236}">
                <a16:creationId xmlns:a16="http://schemas.microsoft.com/office/drawing/2014/main" id="{16620157-A15E-9058-AB07-B73541912671}"/>
              </a:ext>
            </a:extLst>
          </p:cNvPr>
          <p:cNvSpPr txBox="1"/>
          <p:nvPr/>
        </p:nvSpPr>
        <p:spPr>
          <a:xfrm>
            <a:off x="669848" y="1557671"/>
            <a:ext cx="8097975" cy="923330"/>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Employment with the District for a combined total of at least 12 months at any time. This includes full or part-time, temporary, probationary, or seasonal employment.</a:t>
            </a:r>
          </a:p>
        </p:txBody>
      </p:sp>
      <p:sp>
        <p:nvSpPr>
          <p:cNvPr id="9" name="TextBox 8">
            <a:extLst>
              <a:ext uri="{FF2B5EF4-FFF2-40B4-BE49-F238E27FC236}">
                <a16:creationId xmlns:a16="http://schemas.microsoft.com/office/drawing/2014/main" id="{B3DC8CAF-C1DD-FC43-E889-8C623B3816C0}"/>
              </a:ext>
            </a:extLst>
          </p:cNvPr>
          <p:cNvSpPr txBox="1"/>
          <p:nvPr/>
        </p:nvSpPr>
        <p:spPr>
          <a:xfrm>
            <a:off x="662757" y="2624463"/>
            <a:ext cx="8097975" cy="923330"/>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Worked at least 130 days during the year or 12-month period immediately preceding the start of the FMLA or CFRA absence or leave.</a:t>
            </a:r>
          </a:p>
        </p:txBody>
      </p:sp>
      <p:sp>
        <p:nvSpPr>
          <p:cNvPr id="10" name="Right Triangle 9">
            <a:extLst>
              <a:ext uri="{FF2B5EF4-FFF2-40B4-BE49-F238E27FC236}">
                <a16:creationId xmlns:a16="http://schemas.microsoft.com/office/drawing/2014/main" id="{1F418BAB-4061-6082-53D8-BC5F89703666}"/>
              </a:ext>
            </a:extLst>
          </p:cNvPr>
          <p:cNvSpPr/>
          <p:nvPr/>
        </p:nvSpPr>
        <p:spPr>
          <a:xfrm>
            <a:off x="4038" y="5943600"/>
            <a:ext cx="9139961"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DD15E9D4-1563-70D3-0177-91FACACD731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01" b="98850" l="4000" r="95000">
                        <a14:foregroundMark x1="4111" y1="48053" x2="4111" y2="48053"/>
                        <a14:foregroundMark x1="49111" y1="16106" x2="49111" y2="16106"/>
                        <a14:foregroundMark x1="69667" y1="5664" x2="69667" y2="5664"/>
                        <a14:foregroundMark x1="80222" y1="2389" x2="80222" y2="2389"/>
                        <a14:foregroundMark x1="95222" y1="25221" x2="95222" y2="25221"/>
                        <a14:foregroundMark x1="30778" y1="93894" x2="30778" y2="93894"/>
                        <a14:foregroundMark x1="27778" y1="98850" x2="27778" y2="98850"/>
                      </a14:backgroundRemoval>
                    </a14:imgEffect>
                  </a14:imgLayer>
                </a14:imgProps>
              </a:ext>
            </a:extLst>
          </a:blip>
          <a:stretch>
            <a:fillRect/>
          </a:stretch>
        </p:blipFill>
        <p:spPr>
          <a:xfrm>
            <a:off x="3848986" y="3409843"/>
            <a:ext cx="2333381" cy="2929689"/>
          </a:xfrm>
          <a:prstGeom prst="rect">
            <a:avLst/>
          </a:prstGeom>
        </p:spPr>
      </p:pic>
      <p:sp>
        <p:nvSpPr>
          <p:cNvPr id="21" name="TextBox 20">
            <a:extLst>
              <a:ext uri="{FF2B5EF4-FFF2-40B4-BE49-F238E27FC236}">
                <a16:creationId xmlns:a16="http://schemas.microsoft.com/office/drawing/2014/main" id="{F2879993-4F84-C383-59BF-29048C1517EE}"/>
              </a:ext>
            </a:extLst>
          </p:cNvPr>
          <p:cNvSpPr txBox="1"/>
          <p:nvPr/>
        </p:nvSpPr>
        <p:spPr>
          <a:xfrm>
            <a:off x="467836" y="8980"/>
            <a:ext cx="7761764" cy="1569660"/>
          </a:xfrm>
          <a:prstGeom prst="rect">
            <a:avLst/>
          </a:prstGeom>
          <a:noFill/>
        </p:spPr>
        <p:txBody>
          <a:bodyPr wrap="square" rtlCol="0">
            <a:spAutoFit/>
          </a:bodyPr>
          <a:lstStyle/>
          <a:p>
            <a:r>
              <a:rPr lang="en-US" sz="4800" b="1" dirty="0">
                <a:latin typeface="Arial Black" panose="020B0A04020102020204" pitchFamily="34" charset="0"/>
              </a:rPr>
              <a:t>FMLA and CFRA Eligibility</a:t>
            </a:r>
          </a:p>
        </p:txBody>
      </p:sp>
    </p:spTree>
    <p:extLst>
      <p:ext uri="{BB962C8B-B14F-4D97-AF65-F5344CB8AC3E}">
        <p14:creationId xmlns:p14="http://schemas.microsoft.com/office/powerpoint/2010/main" val="3129389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87078"/>
            <a:ext cx="8686799" cy="1020725"/>
          </a:xfrm>
        </p:spPr>
        <p:txBody>
          <a:bodyPr>
            <a:noAutofit/>
          </a:bodyPr>
          <a:lstStyle/>
          <a:p>
            <a:pPr algn="l"/>
            <a:r>
              <a:rPr lang="en-US" sz="4800" b="1" dirty="0">
                <a:solidFill>
                  <a:srgbClr val="000000"/>
                </a:solidFill>
                <a:latin typeface="Arial Black" panose="020B0A04020102020204" pitchFamily="34" charset="0"/>
                <a:cs typeface="Poppins" panose="00000500000000000000" pitchFamily="2" charset="0"/>
              </a:rPr>
              <a:t>Family Medical Leave Act Forms</a:t>
            </a:r>
          </a:p>
        </p:txBody>
      </p:sp>
      <p:pic>
        <p:nvPicPr>
          <p:cNvPr id="13" name="Picture 12">
            <a:extLst>
              <a:ext uri="{FF2B5EF4-FFF2-40B4-BE49-F238E27FC236}">
                <a16:creationId xmlns:a16="http://schemas.microsoft.com/office/drawing/2014/main" id="{70CD4AC9-C3AF-95F3-13CE-8939EFE02A89}"/>
              </a:ext>
            </a:extLst>
          </p:cNvPr>
          <p:cNvPicPr preferRelativeResize="0">
            <a:picLocks/>
          </p:cNvPicPr>
          <p:nvPr/>
        </p:nvPicPr>
        <p:blipFill>
          <a:blip r:embed="rId3"/>
          <a:stretch>
            <a:fillRect/>
          </a:stretch>
        </p:blipFill>
        <p:spPr>
          <a:xfrm>
            <a:off x="3689873" y="2271360"/>
            <a:ext cx="2057400" cy="2811780"/>
          </a:xfrm>
          <a:prstGeom prst="rect">
            <a:avLst/>
          </a:prstGeom>
          <a:ln w="28575">
            <a:solidFill>
              <a:srgbClr val="000000"/>
            </a:solidFill>
          </a:ln>
        </p:spPr>
      </p:pic>
      <p:pic>
        <p:nvPicPr>
          <p:cNvPr id="15" name="Picture 14">
            <a:extLst>
              <a:ext uri="{FF2B5EF4-FFF2-40B4-BE49-F238E27FC236}">
                <a16:creationId xmlns:a16="http://schemas.microsoft.com/office/drawing/2014/main" id="{C4DB5D13-1363-9403-82A7-730428A23565}"/>
              </a:ext>
            </a:extLst>
          </p:cNvPr>
          <p:cNvPicPr preferRelativeResize="0">
            <a:picLocks/>
          </p:cNvPicPr>
          <p:nvPr/>
        </p:nvPicPr>
        <p:blipFill>
          <a:blip r:embed="rId4"/>
          <a:stretch>
            <a:fillRect/>
          </a:stretch>
        </p:blipFill>
        <p:spPr>
          <a:xfrm>
            <a:off x="6650666" y="2271366"/>
            <a:ext cx="2057400" cy="2811780"/>
          </a:xfrm>
          <a:prstGeom prst="rect">
            <a:avLst/>
          </a:prstGeom>
          <a:ln w="28575">
            <a:solidFill>
              <a:srgbClr val="000000"/>
            </a:solidFill>
          </a:ln>
        </p:spPr>
      </p:pic>
      <p:pic>
        <p:nvPicPr>
          <p:cNvPr id="17" name="Picture 16">
            <a:extLst>
              <a:ext uri="{FF2B5EF4-FFF2-40B4-BE49-F238E27FC236}">
                <a16:creationId xmlns:a16="http://schemas.microsoft.com/office/drawing/2014/main" id="{FA55DBFC-669F-BE08-EE80-72CDEA17FE82}"/>
              </a:ext>
            </a:extLst>
          </p:cNvPr>
          <p:cNvPicPr preferRelativeResize="0">
            <a:picLocks/>
          </p:cNvPicPr>
          <p:nvPr/>
        </p:nvPicPr>
        <p:blipFill>
          <a:blip r:embed="rId5"/>
          <a:stretch>
            <a:fillRect/>
          </a:stretch>
        </p:blipFill>
        <p:spPr>
          <a:xfrm>
            <a:off x="429483" y="2281997"/>
            <a:ext cx="2057400" cy="2811780"/>
          </a:xfrm>
          <a:prstGeom prst="rect">
            <a:avLst/>
          </a:prstGeom>
          <a:ln w="28575">
            <a:solidFill>
              <a:srgbClr val="000000"/>
            </a:solidFill>
          </a:ln>
        </p:spPr>
      </p:pic>
      <p:sp>
        <p:nvSpPr>
          <p:cNvPr id="3" name="Right Triangle 2">
            <a:extLst>
              <a:ext uri="{FF2B5EF4-FFF2-40B4-BE49-F238E27FC236}">
                <a16:creationId xmlns:a16="http://schemas.microsoft.com/office/drawing/2014/main" id="{0A117572-10EF-12AC-62D7-0FA66AB49785}"/>
              </a:ext>
            </a:extLst>
          </p:cNvPr>
          <p:cNvSpPr/>
          <p:nvPr/>
        </p:nvSpPr>
        <p:spPr>
          <a:xfrm>
            <a:off x="-2384" y="5943600"/>
            <a:ext cx="9146383"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48B2616-8504-06E2-AE1D-01DAD9390D1A}"/>
              </a:ext>
            </a:extLst>
          </p:cNvPr>
          <p:cNvSpPr txBox="1"/>
          <p:nvPr/>
        </p:nvSpPr>
        <p:spPr>
          <a:xfrm>
            <a:off x="432387" y="1573620"/>
            <a:ext cx="6311343"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Completed by the </a:t>
            </a:r>
            <a:r>
              <a:rPr lang="en-US" sz="2000" b="1" dirty="0">
                <a:latin typeface="Poppins" panose="00000500000000000000" pitchFamily="2" charset="0"/>
                <a:cs typeface="Poppins" panose="00000500000000000000" pitchFamily="2" charset="0"/>
              </a:rPr>
              <a:t>FSM</a:t>
            </a:r>
            <a:r>
              <a:rPr lang="en-US" sz="2000" dirty="0">
                <a:latin typeface="Poppins" panose="00000500000000000000" pitchFamily="2" charset="0"/>
                <a:cs typeface="Poppins" panose="00000500000000000000" pitchFamily="2" charset="0"/>
              </a:rPr>
              <a:t> </a:t>
            </a:r>
            <a:r>
              <a:rPr lang="en-US" sz="2000" b="1" dirty="0">
                <a:latin typeface="Poppins" panose="00000500000000000000" pitchFamily="2" charset="0"/>
                <a:cs typeface="Poppins" panose="00000500000000000000" pitchFamily="2" charset="0"/>
              </a:rPr>
              <a:t>for</a:t>
            </a:r>
            <a:r>
              <a:rPr lang="en-US" sz="2000" dirty="0">
                <a:latin typeface="Poppins" panose="00000500000000000000" pitchFamily="2" charset="0"/>
                <a:cs typeface="Poppins" panose="00000500000000000000" pitchFamily="2" charset="0"/>
              </a:rPr>
              <a:t> </a:t>
            </a:r>
            <a:r>
              <a:rPr lang="en-US" sz="2000" b="1" dirty="0">
                <a:latin typeface="Poppins" panose="00000500000000000000" pitchFamily="2" charset="0"/>
                <a:cs typeface="Poppins" panose="00000500000000000000" pitchFamily="2" charset="0"/>
              </a:rPr>
              <a:t>FSW</a:t>
            </a:r>
            <a:r>
              <a:rPr lang="en-US" sz="2000" dirty="0">
                <a:latin typeface="Poppins" panose="00000500000000000000" pitchFamily="2" charset="0"/>
                <a:cs typeface="Poppins" panose="00000500000000000000" pitchFamily="2" charset="0"/>
              </a:rPr>
              <a:t> or </a:t>
            </a:r>
            <a:r>
              <a:rPr lang="en-US" sz="2000" b="1" dirty="0">
                <a:latin typeface="Poppins" panose="00000500000000000000" pitchFamily="2" charset="0"/>
                <a:cs typeface="Poppins" panose="00000500000000000000" pitchFamily="2" charset="0"/>
              </a:rPr>
              <a:t>AFSS</a:t>
            </a:r>
            <a:r>
              <a:rPr lang="en-US" sz="2000" dirty="0">
                <a:latin typeface="Poppins" panose="00000500000000000000" pitchFamily="2" charset="0"/>
                <a:cs typeface="Poppins" panose="00000500000000000000" pitchFamily="2" charset="0"/>
              </a:rPr>
              <a:t> </a:t>
            </a:r>
            <a:r>
              <a:rPr lang="en-US" sz="2000" b="1" dirty="0">
                <a:latin typeface="Poppins" panose="00000500000000000000" pitchFamily="2" charset="0"/>
                <a:cs typeface="Poppins" panose="00000500000000000000" pitchFamily="2" charset="0"/>
              </a:rPr>
              <a:t>for FSM</a:t>
            </a:r>
            <a:r>
              <a:rPr lang="en-US" sz="2000" dirty="0">
                <a:latin typeface="Poppins" panose="00000500000000000000" pitchFamily="2" charset="0"/>
                <a:cs typeface="Poppins" panose="00000500000000000000" pitchFamily="2" charset="0"/>
              </a:rPr>
              <a:t>.</a:t>
            </a:r>
            <a:endParaRPr lang="en-US" sz="2000" b="1" dirty="0">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895ABD60-C6B2-9C3E-2D77-192FD31C7898}"/>
              </a:ext>
            </a:extLst>
          </p:cNvPr>
          <p:cNvSpPr txBox="1"/>
          <p:nvPr/>
        </p:nvSpPr>
        <p:spPr>
          <a:xfrm>
            <a:off x="302783" y="5190205"/>
            <a:ext cx="2565991" cy="646331"/>
          </a:xfrm>
          <a:prstGeom prst="rect">
            <a:avLst/>
          </a:prstGeom>
          <a:noFill/>
        </p:spPr>
        <p:txBody>
          <a:bodyPr wrap="square" rtlCol="0">
            <a:spAutoFit/>
          </a:bodyPr>
          <a:lstStyle/>
          <a:p>
            <a:r>
              <a:rPr lang="en-US" b="1" dirty="0">
                <a:latin typeface="Poppins" panose="00000500000000000000" pitchFamily="2" charset="0"/>
                <a:cs typeface="Poppins" panose="00000500000000000000" pitchFamily="2" charset="0"/>
              </a:rPr>
              <a:t>Acknowledgement of Receipt</a:t>
            </a:r>
          </a:p>
        </p:txBody>
      </p:sp>
      <p:sp>
        <p:nvSpPr>
          <p:cNvPr id="7" name="TextBox 6">
            <a:extLst>
              <a:ext uri="{FF2B5EF4-FFF2-40B4-BE49-F238E27FC236}">
                <a16:creationId xmlns:a16="http://schemas.microsoft.com/office/drawing/2014/main" id="{A9E9C153-67B3-C405-727F-3335889F7244}"/>
              </a:ext>
            </a:extLst>
          </p:cNvPr>
          <p:cNvSpPr txBox="1"/>
          <p:nvPr/>
        </p:nvSpPr>
        <p:spPr>
          <a:xfrm>
            <a:off x="3561900" y="5193484"/>
            <a:ext cx="5279317" cy="646331"/>
          </a:xfrm>
          <a:prstGeom prst="rect">
            <a:avLst/>
          </a:prstGeom>
          <a:noFill/>
        </p:spPr>
        <p:txBody>
          <a:bodyPr wrap="square" rtlCol="0">
            <a:spAutoFit/>
          </a:bodyPr>
          <a:lstStyle/>
          <a:p>
            <a:r>
              <a:rPr lang="en-US" b="1" dirty="0">
                <a:latin typeface="Poppins" panose="00000500000000000000" pitchFamily="2" charset="0"/>
                <a:cs typeface="Poppins" panose="00000500000000000000" pitchFamily="2" charset="0"/>
              </a:rPr>
              <a:t>FMLA Employee Eligibility and Entitlement &amp; Rights and Responsibilities Notice</a:t>
            </a:r>
          </a:p>
        </p:txBody>
      </p:sp>
    </p:spTree>
    <p:extLst>
      <p:ext uri="{BB962C8B-B14F-4D97-AF65-F5344CB8AC3E}">
        <p14:creationId xmlns:p14="http://schemas.microsoft.com/office/powerpoint/2010/main" val="2788314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094783D1-5BA9-D5D3-DEC4-1E07ED3790FD}"/>
              </a:ext>
            </a:extLst>
          </p:cNvPr>
          <p:cNvSpPr/>
          <p:nvPr/>
        </p:nvSpPr>
        <p:spPr>
          <a:xfrm>
            <a:off x="-9" y="5932960"/>
            <a:ext cx="9144009" cy="914400"/>
          </a:xfrm>
          <a:prstGeom prst="r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317170"/>
            <a:ext cx="8229600" cy="905576"/>
          </a:xfrm>
        </p:spPr>
        <p:txBody>
          <a:bodyPr>
            <a:noAutofit/>
          </a:bodyPr>
          <a:lstStyle/>
          <a:p>
            <a:pPr algn="l"/>
            <a:r>
              <a:rPr lang="en-US" sz="4800" b="1" dirty="0">
                <a:solidFill>
                  <a:srgbClr val="000000"/>
                </a:solidFill>
                <a:latin typeface="Arial Black" panose="020B0A04020102020204" pitchFamily="34" charset="0"/>
              </a:rPr>
              <a:t>Family Medical Leave Act Forms</a:t>
            </a:r>
          </a:p>
        </p:txBody>
      </p:sp>
      <p:pic>
        <p:nvPicPr>
          <p:cNvPr id="4" name="Content Placeholder 3">
            <a:extLst>
              <a:ext uri="{FF2B5EF4-FFF2-40B4-BE49-F238E27FC236}">
                <a16:creationId xmlns:a16="http://schemas.microsoft.com/office/drawing/2014/main" id="{C820488E-C880-446D-A1D7-AE287FDF8F0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449005" y="3096379"/>
            <a:ext cx="2254554" cy="2942908"/>
          </a:xfrm>
          <a:prstGeom prst="rect">
            <a:avLst/>
          </a:prstGeom>
          <a:ln w="19050">
            <a:solidFill>
              <a:srgbClr val="000000"/>
            </a:solidFill>
          </a:ln>
        </p:spPr>
      </p:pic>
      <p:sp>
        <p:nvSpPr>
          <p:cNvPr id="5" name="Content Placeholder 4"/>
          <p:cNvSpPr>
            <a:spLocks noGrp="1"/>
          </p:cNvSpPr>
          <p:nvPr>
            <p:ph sz="half" idx="2"/>
          </p:nvPr>
        </p:nvSpPr>
        <p:spPr>
          <a:xfrm>
            <a:off x="762000" y="2041947"/>
            <a:ext cx="8229600" cy="2969917"/>
          </a:xfrm>
        </p:spPr>
        <p:txBody>
          <a:bodyPr>
            <a:noAutofit/>
          </a:bodyPr>
          <a:lstStyle/>
          <a:p>
            <a:pPr marL="0" indent="0">
              <a:buNone/>
            </a:pPr>
            <a:r>
              <a:rPr lang="en-US" sz="1800" dirty="0">
                <a:solidFill>
                  <a:srgbClr val="000000"/>
                </a:solidFill>
                <a:latin typeface="Poppins" panose="00000500000000000000" pitchFamily="2" charset="0"/>
                <a:cs typeface="Poppins" panose="00000500000000000000" pitchFamily="2" charset="0"/>
              </a:rPr>
              <a:t>All employees must submit a completed Health Care Provider Certification Form which includes employee and health care provider information to the Food Service Manager.</a:t>
            </a:r>
          </a:p>
        </p:txBody>
      </p:sp>
      <p:sp>
        <p:nvSpPr>
          <p:cNvPr id="3" name="TextBox 2">
            <a:extLst>
              <a:ext uri="{FF2B5EF4-FFF2-40B4-BE49-F238E27FC236}">
                <a16:creationId xmlns:a16="http://schemas.microsoft.com/office/drawing/2014/main" id="{F7DABB4F-D35A-A461-AA03-62A2B83EC8F9}"/>
              </a:ext>
            </a:extLst>
          </p:cNvPr>
          <p:cNvSpPr txBox="1"/>
          <p:nvPr/>
        </p:nvSpPr>
        <p:spPr>
          <a:xfrm>
            <a:off x="435931" y="1509825"/>
            <a:ext cx="5235729"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Health Care Provider Certification Form:</a:t>
            </a:r>
          </a:p>
        </p:txBody>
      </p:sp>
      <p:pic>
        <p:nvPicPr>
          <p:cNvPr id="6" name="Picture 5">
            <a:extLst>
              <a:ext uri="{FF2B5EF4-FFF2-40B4-BE49-F238E27FC236}">
                <a16:creationId xmlns:a16="http://schemas.microsoft.com/office/drawing/2014/main" id="{EF0B66CB-E889-44EA-686E-27343CD280C0}"/>
              </a:ext>
            </a:extLst>
          </p:cNvPr>
          <p:cNvPicPr>
            <a:picLocks noChangeAspect="1"/>
          </p:cNvPicPr>
          <p:nvPr/>
        </p:nvPicPr>
        <p:blipFill>
          <a:blip r:embed="rId4"/>
          <a:stretch>
            <a:fillRect/>
          </a:stretch>
        </p:blipFill>
        <p:spPr>
          <a:xfrm>
            <a:off x="310857" y="1951593"/>
            <a:ext cx="451143" cy="512108"/>
          </a:xfrm>
          <a:prstGeom prst="rect">
            <a:avLst/>
          </a:prstGeom>
        </p:spPr>
      </p:pic>
    </p:spTree>
    <p:extLst>
      <p:ext uri="{BB962C8B-B14F-4D97-AF65-F5344CB8AC3E}">
        <p14:creationId xmlns:p14="http://schemas.microsoft.com/office/powerpoint/2010/main" val="1468158688"/>
      </p:ext>
    </p:extLst>
  </p:cSld>
  <p:clrMapOvr>
    <a:masterClrMapping/>
  </p:clrMapOvr>
</p:sld>
</file>

<file path=ppt/theme/theme1.xml><?xml version="1.0" encoding="utf-8"?>
<a:theme xmlns:a="http://schemas.openxmlformats.org/drawingml/2006/main" name="2014 Cafe LA Presentation templat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AE42FB3-08EA-4AA5-A18E-0F51FD1D658E}"/>
</file>

<file path=customXml/itemProps2.xml><?xml version="1.0" encoding="utf-8"?>
<ds:datastoreItem xmlns:ds="http://schemas.openxmlformats.org/officeDocument/2006/customXml" ds:itemID="{075CDE8C-FA74-42C1-9CD5-5B4D717BA5D4}">
  <ds:schemaRefs>
    <ds:schemaRef ds:uri="http://schemas.microsoft.com/sharepoint/v3/contenttype/forms"/>
  </ds:schemaRefs>
</ds:datastoreItem>
</file>

<file path=customXml/itemProps3.xml><?xml version="1.0" encoding="utf-8"?>
<ds:datastoreItem xmlns:ds="http://schemas.openxmlformats.org/officeDocument/2006/customXml" ds:itemID="{42B594AC-C811-4D83-B8AE-024CAF09DA45}">
  <ds:schemaRefs>
    <ds:schemaRef ds:uri="http://schemas.microsoft.com/office/2006/metadata/properties"/>
    <ds:schemaRef ds:uri="http://schemas.microsoft.com/office/2006/documentManagement/types"/>
    <ds:schemaRef ds:uri="http://schemas.openxmlformats.org/package/2006/metadata/core-properties"/>
    <ds:schemaRef ds:uri="http://purl.org/dc/dcmitype/"/>
    <ds:schemaRef ds:uri="baa85e0e-46c2-42ca-918d-4a62e80db778"/>
    <ds:schemaRef ds:uri="9a1f4890-93d4-4a5f-a36e-09e4ed15d32d"/>
    <ds:schemaRef ds:uri="http://purl.org/dc/elements/1.1/"/>
    <ds:schemaRef ds:uri="http://schemas.microsoft.com/office/infopath/2007/PartnerControl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2014 Cafe LA Presentation template</Template>
  <TotalTime>5650</TotalTime>
  <Words>2900</Words>
  <Application>Microsoft Office PowerPoint</Application>
  <PresentationFormat>On-screen Show (4:3)</PresentationFormat>
  <Paragraphs>416</Paragraphs>
  <Slides>37</Slides>
  <Notes>37</Notes>
  <HiddenSlides>0</HiddenSlides>
  <MMClips>5</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37</vt:i4>
      </vt:variant>
    </vt:vector>
  </HeadingPairs>
  <TitlesOfParts>
    <vt:vector size="45" baseType="lpstr">
      <vt:lpstr>Arial</vt:lpstr>
      <vt:lpstr>Arial Black</vt:lpstr>
      <vt:lpstr>Calibri</vt:lpstr>
      <vt:lpstr>Cavolini</vt:lpstr>
      <vt:lpstr>Poppins</vt:lpstr>
      <vt:lpstr>Wingdings</vt:lpstr>
      <vt:lpstr>2014 Cafe LA Presentation template</vt:lpstr>
      <vt:lpstr>Cafe LA design1</vt:lpstr>
      <vt:lpstr>PowerPoint Presentation</vt:lpstr>
      <vt:lpstr>Goal</vt:lpstr>
      <vt:lpstr>PowerPoint Presentation</vt:lpstr>
      <vt:lpstr>PowerPoint Presentation</vt:lpstr>
      <vt:lpstr>PowerPoint Presentation</vt:lpstr>
      <vt:lpstr>PowerPoint Presentation</vt:lpstr>
      <vt:lpstr>PowerPoint Presentation</vt:lpstr>
      <vt:lpstr>Family Medical Leave Act Forms</vt:lpstr>
      <vt:lpstr>Family Medical Leave Act Forms</vt:lpstr>
      <vt:lpstr>Family Medical Leave Act Forms</vt:lpstr>
      <vt:lpstr>Where To Find FMLA Forms</vt:lpstr>
      <vt:lpstr>Definition of Serious Health Condition </vt:lpstr>
      <vt:lpstr>PowerPoint Presentation</vt:lpstr>
      <vt:lpstr>How to Apply for FMLA</vt:lpstr>
      <vt:lpstr>Health Care Provider Certification</vt:lpstr>
      <vt:lpstr>PowerPoint Presentation</vt:lpstr>
      <vt:lpstr>PowerPoint Presentation</vt:lpstr>
      <vt:lpstr>Health Care Provider Certification</vt:lpstr>
      <vt:lpstr>Health Care Provider Certification</vt:lpstr>
      <vt:lpstr>Health Care Provider Certification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To Find Resources</vt:lpstr>
      <vt:lpstr>BUL 1205.7, Family and Medical Leave Act Policy</vt:lpstr>
      <vt:lpstr>Pregnancy Disability Leave Checklist</vt:lpstr>
      <vt:lpstr>Parental Leave Checklist</vt:lpstr>
      <vt:lpstr>Paid Parental Leave (PPL) Checklist</vt:lpstr>
      <vt:lpstr>BUL 6861.1, California Paid Parental Leave for Eligible District  Employees</vt:lpstr>
      <vt:lpstr>Resources</vt:lpstr>
      <vt:lpstr>Questions?</vt:lpstr>
      <vt:lpstr>Thank You!</vt:lpstr>
    </vt:vector>
  </TitlesOfParts>
  <Company>LAUSD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dc:creator>
  <cp:lastModifiedBy>Outhay, James</cp:lastModifiedBy>
  <cp:revision>340</cp:revision>
  <cp:lastPrinted>2023-09-18T22:46:37Z</cp:lastPrinted>
  <dcterms:created xsi:type="dcterms:W3CDTF">2014-05-05T14:23:24Z</dcterms:created>
  <dcterms:modified xsi:type="dcterms:W3CDTF">2024-09-17T20:26:54Z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ies>
</file>