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0"/>
  </p:notesMasterIdLst>
  <p:sldIdLst>
    <p:sldId id="256" r:id="rId2"/>
    <p:sldId id="287" r:id="rId3"/>
    <p:sldId id="299" r:id="rId4"/>
    <p:sldId id="300" r:id="rId5"/>
    <p:sldId id="293" r:id="rId6"/>
    <p:sldId id="278" r:id="rId7"/>
    <p:sldId id="297" r:id="rId8"/>
    <p:sldId id="298" r:id="rId9"/>
    <p:sldId id="277" r:id="rId10"/>
    <p:sldId id="272" r:id="rId11"/>
    <p:sldId id="288" r:id="rId12"/>
    <p:sldId id="301" r:id="rId13"/>
    <p:sldId id="302" r:id="rId14"/>
    <p:sldId id="303" r:id="rId15"/>
    <p:sldId id="304" r:id="rId16"/>
    <p:sldId id="305" r:id="rId17"/>
    <p:sldId id="306" r:id="rId18"/>
    <p:sldId id="307" r:id="rId19"/>
    <p:sldId id="308" r:id="rId20"/>
    <p:sldId id="281" r:id="rId21"/>
    <p:sldId id="285" r:id="rId22"/>
    <p:sldId id="282" r:id="rId23"/>
    <p:sldId id="284" r:id="rId24"/>
    <p:sldId id="294" r:id="rId25"/>
    <p:sldId id="295" r:id="rId26"/>
    <p:sldId id="296" r:id="rId27"/>
    <p:sldId id="283" r:id="rId28"/>
    <p:sldId id="292" r:id="rId29"/>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7" autoAdjust="0"/>
    <p:restoredTop sz="62701" autoAdjust="0"/>
  </p:normalViewPr>
  <p:slideViewPr>
    <p:cSldViewPr>
      <p:cViewPr>
        <p:scale>
          <a:sx n="75" d="100"/>
          <a:sy n="75" d="100"/>
        </p:scale>
        <p:origin x="-1742" y="9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150C8-5300-4D7E-A94B-D85AAFE98F4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19EFFC3-03CC-4A58-8EBB-74DD3E090409}">
      <dgm:prSet phldrT="[Text]"/>
      <dgm:spPr/>
      <dgm:t>
        <a:bodyPr/>
        <a:lstStyle/>
        <a:p>
          <a:r>
            <a:rPr lang="en-US" dirty="0" smtClean="0"/>
            <a:t>Standards</a:t>
          </a:r>
          <a:endParaRPr lang="en-US" dirty="0"/>
        </a:p>
      </dgm:t>
    </dgm:pt>
    <dgm:pt modelId="{AD92F03D-99F7-43A3-8D3A-5006760826BE}" type="parTrans" cxnId="{98473300-DEFB-43A5-A3F3-3C4F6EB05027}">
      <dgm:prSet/>
      <dgm:spPr/>
      <dgm:t>
        <a:bodyPr/>
        <a:lstStyle/>
        <a:p>
          <a:endParaRPr lang="en-US"/>
        </a:p>
      </dgm:t>
    </dgm:pt>
    <dgm:pt modelId="{0E20F7CC-5626-4C6D-901B-DDA38413A0FA}" type="sibTrans" cxnId="{98473300-DEFB-43A5-A3F3-3C4F6EB05027}">
      <dgm:prSet/>
      <dgm:spPr/>
      <dgm:t>
        <a:bodyPr/>
        <a:lstStyle/>
        <a:p>
          <a:endParaRPr lang="en-US"/>
        </a:p>
      </dgm:t>
    </dgm:pt>
    <dgm:pt modelId="{EBEABE0A-0EF8-49E9-B5C7-C71E7AF5439F}">
      <dgm:prSet phldrT="[Text]"/>
      <dgm:spPr/>
      <dgm:t>
        <a:bodyPr/>
        <a:lstStyle/>
        <a:p>
          <a:r>
            <a:rPr lang="en-US" dirty="0" smtClean="0"/>
            <a:t>Transformational Geometry Learning Progression</a:t>
          </a:r>
          <a:endParaRPr lang="en-US" dirty="0"/>
        </a:p>
      </dgm:t>
    </dgm:pt>
    <dgm:pt modelId="{5599A24D-F869-4A1C-8444-4F003ECEA360}" type="parTrans" cxnId="{3B8A67BC-ACFE-42B8-9AAD-60E4C6F9F335}">
      <dgm:prSet/>
      <dgm:spPr/>
      <dgm:t>
        <a:bodyPr/>
        <a:lstStyle/>
        <a:p>
          <a:endParaRPr lang="en-US"/>
        </a:p>
      </dgm:t>
    </dgm:pt>
    <dgm:pt modelId="{D3438624-96B2-4A6A-8D17-53DC5AB31E6E}" type="sibTrans" cxnId="{3B8A67BC-ACFE-42B8-9AAD-60E4C6F9F335}">
      <dgm:prSet/>
      <dgm:spPr/>
      <dgm:t>
        <a:bodyPr/>
        <a:lstStyle/>
        <a:p>
          <a:endParaRPr lang="en-US"/>
        </a:p>
      </dgm:t>
    </dgm:pt>
    <dgm:pt modelId="{332B33B5-78B2-407D-9287-1FBF51F5EA71}">
      <dgm:prSet phldrT="[Text]"/>
      <dgm:spPr/>
      <dgm:t>
        <a:bodyPr/>
        <a:lstStyle/>
        <a:p>
          <a:r>
            <a:rPr lang="en-US" dirty="0" smtClean="0"/>
            <a:t>Lesson Agenda</a:t>
          </a:r>
          <a:endParaRPr lang="en-US" dirty="0"/>
        </a:p>
      </dgm:t>
    </dgm:pt>
    <dgm:pt modelId="{43585418-B451-4CB3-BACE-A824DF4EBB6A}" type="parTrans" cxnId="{8065E0CD-D0A5-4651-965D-C3F8A146976F}">
      <dgm:prSet/>
      <dgm:spPr/>
      <dgm:t>
        <a:bodyPr/>
        <a:lstStyle/>
        <a:p>
          <a:endParaRPr lang="en-US"/>
        </a:p>
      </dgm:t>
    </dgm:pt>
    <dgm:pt modelId="{08D0BC2C-2A4D-46E2-92B5-E7F532EEE8C3}" type="sibTrans" cxnId="{8065E0CD-D0A5-4651-965D-C3F8A146976F}">
      <dgm:prSet/>
      <dgm:spPr/>
      <dgm:t>
        <a:bodyPr/>
        <a:lstStyle/>
        <a:p>
          <a:endParaRPr lang="en-US"/>
        </a:p>
      </dgm:t>
    </dgm:pt>
    <dgm:pt modelId="{A5E5F941-13E0-4503-AE57-CBBAF1881176}">
      <dgm:prSet phldrT="[Text]"/>
      <dgm:spPr/>
      <dgm:t>
        <a:bodyPr/>
        <a:lstStyle/>
        <a:p>
          <a:r>
            <a:rPr lang="en-US" dirty="0" smtClean="0"/>
            <a:t>Getting  Ready for the Lesson (Resources and Tips)</a:t>
          </a:r>
          <a:endParaRPr lang="en-US" dirty="0"/>
        </a:p>
      </dgm:t>
    </dgm:pt>
    <dgm:pt modelId="{6BF2EE58-CE6A-4109-9DC1-95289C358F61}" type="parTrans" cxnId="{691A07AD-AE46-41E5-8D03-F0649D05FE01}">
      <dgm:prSet/>
      <dgm:spPr/>
      <dgm:t>
        <a:bodyPr/>
        <a:lstStyle/>
        <a:p>
          <a:endParaRPr lang="en-US"/>
        </a:p>
      </dgm:t>
    </dgm:pt>
    <dgm:pt modelId="{0544103C-A05F-458F-BA87-755AF5030212}" type="sibTrans" cxnId="{691A07AD-AE46-41E5-8D03-F0649D05FE01}">
      <dgm:prSet/>
      <dgm:spPr/>
      <dgm:t>
        <a:bodyPr/>
        <a:lstStyle/>
        <a:p>
          <a:endParaRPr lang="en-US"/>
        </a:p>
      </dgm:t>
    </dgm:pt>
    <dgm:pt modelId="{F2C7E573-13E5-4B1B-A39A-5AE0E31613CF}">
      <dgm:prSet phldrT="[Text]"/>
      <dgm:spPr/>
      <dgm:t>
        <a:bodyPr/>
        <a:lstStyle/>
        <a:p>
          <a:r>
            <a:rPr lang="en-US" dirty="0" smtClean="0"/>
            <a:t>Vocabulary Activities</a:t>
          </a:r>
          <a:endParaRPr lang="en-US" dirty="0"/>
        </a:p>
      </dgm:t>
    </dgm:pt>
    <dgm:pt modelId="{E6AA3C6C-7015-4BD3-9114-BFA206099BEB}" type="parTrans" cxnId="{D44135FF-2207-47AE-AD99-2DF3325788B7}">
      <dgm:prSet/>
      <dgm:spPr/>
      <dgm:t>
        <a:bodyPr/>
        <a:lstStyle/>
        <a:p>
          <a:endParaRPr lang="en-US"/>
        </a:p>
      </dgm:t>
    </dgm:pt>
    <dgm:pt modelId="{F82FABB3-ADA5-44F0-82C5-931F14C8B61E}" type="sibTrans" cxnId="{D44135FF-2207-47AE-AD99-2DF3325788B7}">
      <dgm:prSet/>
      <dgm:spPr/>
      <dgm:t>
        <a:bodyPr/>
        <a:lstStyle/>
        <a:p>
          <a:endParaRPr lang="en-US"/>
        </a:p>
      </dgm:t>
    </dgm:pt>
    <dgm:pt modelId="{5E03462A-02F8-484F-9576-FC36C730AD01}">
      <dgm:prSet phldrT="[Text]"/>
      <dgm:spPr/>
      <dgm:t>
        <a:bodyPr/>
        <a:lstStyle/>
        <a:p>
          <a:r>
            <a:rPr lang="en-US" dirty="0" smtClean="0"/>
            <a:t>Lesson</a:t>
          </a:r>
        </a:p>
        <a:p>
          <a:r>
            <a:rPr lang="en-US" dirty="0" smtClean="0"/>
            <a:t>(Presentation and Video)</a:t>
          </a:r>
          <a:endParaRPr lang="en-US" dirty="0"/>
        </a:p>
      </dgm:t>
    </dgm:pt>
    <dgm:pt modelId="{A90038BE-8E8E-4096-8323-F05405A4332E}" type="parTrans" cxnId="{B0B350C2-A6A1-4B3C-9E92-5E6756DE8A19}">
      <dgm:prSet/>
      <dgm:spPr/>
      <dgm:t>
        <a:bodyPr/>
        <a:lstStyle/>
        <a:p>
          <a:endParaRPr lang="en-US"/>
        </a:p>
      </dgm:t>
    </dgm:pt>
    <dgm:pt modelId="{F9B207F0-8033-4074-87A8-4D7C91646EA6}" type="sibTrans" cxnId="{B0B350C2-A6A1-4B3C-9E92-5E6756DE8A19}">
      <dgm:prSet/>
      <dgm:spPr/>
      <dgm:t>
        <a:bodyPr/>
        <a:lstStyle/>
        <a:p>
          <a:endParaRPr lang="en-US"/>
        </a:p>
      </dgm:t>
    </dgm:pt>
    <dgm:pt modelId="{3FC06F45-5E41-4E19-AD31-63C22E9DB010}">
      <dgm:prSet phldrT="[Text]"/>
      <dgm:spPr/>
      <dgm:t>
        <a:bodyPr/>
        <a:lstStyle/>
        <a:p>
          <a:r>
            <a:rPr lang="en-US" dirty="0" smtClean="0"/>
            <a:t>Textbook Connections</a:t>
          </a:r>
          <a:endParaRPr lang="en-US" dirty="0"/>
        </a:p>
      </dgm:t>
    </dgm:pt>
    <dgm:pt modelId="{C219DEA1-2317-46ED-AE0F-4232D320E5D6}" type="parTrans" cxnId="{D8856B1F-B8EE-495F-BFE4-1D213A2DB694}">
      <dgm:prSet/>
      <dgm:spPr/>
      <dgm:t>
        <a:bodyPr/>
        <a:lstStyle/>
        <a:p>
          <a:endParaRPr lang="en-US"/>
        </a:p>
      </dgm:t>
    </dgm:pt>
    <dgm:pt modelId="{EBDB4365-DB26-4144-9A25-46945B24CCB7}" type="sibTrans" cxnId="{D8856B1F-B8EE-495F-BFE4-1D213A2DB694}">
      <dgm:prSet/>
      <dgm:spPr/>
      <dgm:t>
        <a:bodyPr/>
        <a:lstStyle/>
        <a:p>
          <a:endParaRPr lang="en-US"/>
        </a:p>
      </dgm:t>
    </dgm:pt>
    <dgm:pt modelId="{DCEED76E-0326-49B8-A36F-C685244E6643}">
      <dgm:prSet phldrT="[Text]"/>
      <dgm:spPr/>
      <dgm:t>
        <a:bodyPr/>
        <a:lstStyle/>
        <a:p>
          <a:r>
            <a:rPr lang="en-US" dirty="0" smtClean="0"/>
            <a:t>Additional Resources</a:t>
          </a:r>
          <a:endParaRPr lang="en-US" dirty="0"/>
        </a:p>
      </dgm:t>
    </dgm:pt>
    <dgm:pt modelId="{07E87CB1-8350-4F04-9955-1175A58FC6E0}" type="parTrans" cxnId="{EB75DB0F-2E1F-4F7E-B175-42C43D9B2640}">
      <dgm:prSet/>
      <dgm:spPr/>
      <dgm:t>
        <a:bodyPr/>
        <a:lstStyle/>
        <a:p>
          <a:endParaRPr lang="en-US"/>
        </a:p>
      </dgm:t>
    </dgm:pt>
    <dgm:pt modelId="{29DDD687-7B0F-4733-A43D-6E6091C713EF}" type="sibTrans" cxnId="{EB75DB0F-2E1F-4F7E-B175-42C43D9B2640}">
      <dgm:prSet/>
      <dgm:spPr/>
      <dgm:t>
        <a:bodyPr/>
        <a:lstStyle/>
        <a:p>
          <a:endParaRPr lang="en-US"/>
        </a:p>
      </dgm:t>
    </dgm:pt>
    <dgm:pt modelId="{DA7E3854-DB9D-4FF9-B025-FE4A76E2BA4B}" type="pres">
      <dgm:prSet presAssocID="{ED7150C8-5300-4D7E-A94B-D85AAFE98F4B}" presName="diagram" presStyleCnt="0">
        <dgm:presLayoutVars>
          <dgm:dir/>
          <dgm:resizeHandles val="exact"/>
        </dgm:presLayoutVars>
      </dgm:prSet>
      <dgm:spPr/>
      <dgm:t>
        <a:bodyPr/>
        <a:lstStyle/>
        <a:p>
          <a:endParaRPr lang="en-US"/>
        </a:p>
      </dgm:t>
    </dgm:pt>
    <dgm:pt modelId="{63128D83-543B-46B4-B951-52988282917A}" type="pres">
      <dgm:prSet presAssocID="{919EFFC3-03CC-4A58-8EBB-74DD3E090409}" presName="node" presStyleLbl="node1" presStyleIdx="0" presStyleCnt="8">
        <dgm:presLayoutVars>
          <dgm:bulletEnabled val="1"/>
        </dgm:presLayoutVars>
      </dgm:prSet>
      <dgm:spPr/>
      <dgm:t>
        <a:bodyPr/>
        <a:lstStyle/>
        <a:p>
          <a:endParaRPr lang="en-US"/>
        </a:p>
      </dgm:t>
    </dgm:pt>
    <dgm:pt modelId="{5DA4E088-5B27-4DBD-A431-4E030E8F0F93}" type="pres">
      <dgm:prSet presAssocID="{0E20F7CC-5626-4C6D-901B-DDA38413A0FA}" presName="sibTrans" presStyleCnt="0"/>
      <dgm:spPr/>
    </dgm:pt>
    <dgm:pt modelId="{3E4BE58C-3442-40F6-A751-4FE1819BF935}" type="pres">
      <dgm:prSet presAssocID="{EBEABE0A-0EF8-49E9-B5C7-C71E7AF5439F}" presName="node" presStyleLbl="node1" presStyleIdx="1" presStyleCnt="8">
        <dgm:presLayoutVars>
          <dgm:bulletEnabled val="1"/>
        </dgm:presLayoutVars>
      </dgm:prSet>
      <dgm:spPr/>
      <dgm:t>
        <a:bodyPr/>
        <a:lstStyle/>
        <a:p>
          <a:endParaRPr lang="en-US"/>
        </a:p>
      </dgm:t>
    </dgm:pt>
    <dgm:pt modelId="{712769CB-8DBF-4C98-B47C-F3E147DD9F77}" type="pres">
      <dgm:prSet presAssocID="{D3438624-96B2-4A6A-8D17-53DC5AB31E6E}" presName="sibTrans" presStyleCnt="0"/>
      <dgm:spPr/>
    </dgm:pt>
    <dgm:pt modelId="{01763078-438F-47F4-B933-AE7A470A8EDE}" type="pres">
      <dgm:prSet presAssocID="{332B33B5-78B2-407D-9287-1FBF51F5EA71}" presName="node" presStyleLbl="node1" presStyleIdx="2" presStyleCnt="8" custLinFactNeighborX="-4397" custLinFactNeighborY="1165">
        <dgm:presLayoutVars>
          <dgm:bulletEnabled val="1"/>
        </dgm:presLayoutVars>
      </dgm:prSet>
      <dgm:spPr/>
      <dgm:t>
        <a:bodyPr/>
        <a:lstStyle/>
        <a:p>
          <a:endParaRPr lang="en-US"/>
        </a:p>
      </dgm:t>
    </dgm:pt>
    <dgm:pt modelId="{C9A22E56-2223-41BF-9562-85AF09DA5B00}" type="pres">
      <dgm:prSet presAssocID="{08D0BC2C-2A4D-46E2-92B5-E7F532EEE8C3}" presName="sibTrans" presStyleCnt="0"/>
      <dgm:spPr/>
    </dgm:pt>
    <dgm:pt modelId="{91B6F8ED-4351-4F96-8D7B-EFCA6BAE4614}" type="pres">
      <dgm:prSet presAssocID="{A5E5F941-13E0-4503-AE57-CBBAF1881176}" presName="node" presStyleLbl="node1" presStyleIdx="3" presStyleCnt="8">
        <dgm:presLayoutVars>
          <dgm:bulletEnabled val="1"/>
        </dgm:presLayoutVars>
      </dgm:prSet>
      <dgm:spPr/>
      <dgm:t>
        <a:bodyPr/>
        <a:lstStyle/>
        <a:p>
          <a:endParaRPr lang="en-US"/>
        </a:p>
      </dgm:t>
    </dgm:pt>
    <dgm:pt modelId="{ADD449B2-1E8C-4593-AECA-7DB4A9C1730E}" type="pres">
      <dgm:prSet presAssocID="{0544103C-A05F-458F-BA87-755AF5030212}" presName="sibTrans" presStyleCnt="0"/>
      <dgm:spPr/>
    </dgm:pt>
    <dgm:pt modelId="{9C78D8E6-2627-4786-91CC-BAF294ED1B16}" type="pres">
      <dgm:prSet presAssocID="{F2C7E573-13E5-4B1B-A39A-5AE0E31613CF}" presName="node" presStyleLbl="node1" presStyleIdx="4" presStyleCnt="8">
        <dgm:presLayoutVars>
          <dgm:bulletEnabled val="1"/>
        </dgm:presLayoutVars>
      </dgm:prSet>
      <dgm:spPr/>
      <dgm:t>
        <a:bodyPr/>
        <a:lstStyle/>
        <a:p>
          <a:endParaRPr lang="en-US"/>
        </a:p>
      </dgm:t>
    </dgm:pt>
    <dgm:pt modelId="{52278844-A7F3-4779-A4A6-C0621C2DE109}" type="pres">
      <dgm:prSet presAssocID="{F82FABB3-ADA5-44F0-82C5-931F14C8B61E}" presName="sibTrans" presStyleCnt="0"/>
      <dgm:spPr/>
    </dgm:pt>
    <dgm:pt modelId="{FAFB506F-11F2-402F-B391-83BDEDFDA3F7}" type="pres">
      <dgm:prSet presAssocID="{5E03462A-02F8-484F-9576-FC36C730AD01}" presName="node" presStyleLbl="node1" presStyleIdx="5" presStyleCnt="8">
        <dgm:presLayoutVars>
          <dgm:bulletEnabled val="1"/>
        </dgm:presLayoutVars>
      </dgm:prSet>
      <dgm:spPr/>
      <dgm:t>
        <a:bodyPr/>
        <a:lstStyle/>
        <a:p>
          <a:endParaRPr lang="en-US"/>
        </a:p>
      </dgm:t>
    </dgm:pt>
    <dgm:pt modelId="{A3B1CCDB-22FF-4D83-917C-AF1A8A0D32B0}" type="pres">
      <dgm:prSet presAssocID="{F9B207F0-8033-4074-87A8-4D7C91646EA6}" presName="sibTrans" presStyleCnt="0"/>
      <dgm:spPr/>
    </dgm:pt>
    <dgm:pt modelId="{ADA9DF16-ADAF-4F5D-8E04-121F288C203E}" type="pres">
      <dgm:prSet presAssocID="{3FC06F45-5E41-4E19-AD31-63C22E9DB010}" presName="node" presStyleLbl="node1" presStyleIdx="6" presStyleCnt="8">
        <dgm:presLayoutVars>
          <dgm:bulletEnabled val="1"/>
        </dgm:presLayoutVars>
      </dgm:prSet>
      <dgm:spPr/>
      <dgm:t>
        <a:bodyPr/>
        <a:lstStyle/>
        <a:p>
          <a:endParaRPr lang="en-US"/>
        </a:p>
      </dgm:t>
    </dgm:pt>
    <dgm:pt modelId="{B8149738-2E22-4414-B5B9-0F236DD40F6B}" type="pres">
      <dgm:prSet presAssocID="{EBDB4365-DB26-4144-9A25-46945B24CCB7}" presName="sibTrans" presStyleCnt="0"/>
      <dgm:spPr/>
    </dgm:pt>
    <dgm:pt modelId="{8B61FCA8-924F-42A1-A51F-25BED0880D40}" type="pres">
      <dgm:prSet presAssocID="{DCEED76E-0326-49B8-A36F-C685244E6643}" presName="node" presStyleLbl="node1" presStyleIdx="7" presStyleCnt="8">
        <dgm:presLayoutVars>
          <dgm:bulletEnabled val="1"/>
        </dgm:presLayoutVars>
      </dgm:prSet>
      <dgm:spPr/>
      <dgm:t>
        <a:bodyPr/>
        <a:lstStyle/>
        <a:p>
          <a:endParaRPr lang="en-US"/>
        </a:p>
      </dgm:t>
    </dgm:pt>
  </dgm:ptLst>
  <dgm:cxnLst>
    <dgm:cxn modelId="{F90D52A2-FB8C-41B4-BE1D-6203B22849B2}" type="presOf" srcId="{332B33B5-78B2-407D-9287-1FBF51F5EA71}" destId="{01763078-438F-47F4-B933-AE7A470A8EDE}" srcOrd="0" destOrd="0" presId="urn:microsoft.com/office/officeart/2005/8/layout/default"/>
    <dgm:cxn modelId="{98473300-DEFB-43A5-A3F3-3C4F6EB05027}" srcId="{ED7150C8-5300-4D7E-A94B-D85AAFE98F4B}" destId="{919EFFC3-03CC-4A58-8EBB-74DD3E090409}" srcOrd="0" destOrd="0" parTransId="{AD92F03D-99F7-43A3-8D3A-5006760826BE}" sibTransId="{0E20F7CC-5626-4C6D-901B-DDA38413A0FA}"/>
    <dgm:cxn modelId="{D44135FF-2207-47AE-AD99-2DF3325788B7}" srcId="{ED7150C8-5300-4D7E-A94B-D85AAFE98F4B}" destId="{F2C7E573-13E5-4B1B-A39A-5AE0E31613CF}" srcOrd="4" destOrd="0" parTransId="{E6AA3C6C-7015-4BD3-9114-BFA206099BEB}" sibTransId="{F82FABB3-ADA5-44F0-82C5-931F14C8B61E}"/>
    <dgm:cxn modelId="{F787B749-00D4-499A-A9DE-5B5CD4F56509}" type="presOf" srcId="{A5E5F941-13E0-4503-AE57-CBBAF1881176}" destId="{91B6F8ED-4351-4F96-8D7B-EFCA6BAE4614}" srcOrd="0" destOrd="0" presId="urn:microsoft.com/office/officeart/2005/8/layout/default"/>
    <dgm:cxn modelId="{7351C02D-D0D9-4890-9D64-69FCBBCA5180}" type="presOf" srcId="{DCEED76E-0326-49B8-A36F-C685244E6643}" destId="{8B61FCA8-924F-42A1-A51F-25BED0880D40}" srcOrd="0" destOrd="0" presId="urn:microsoft.com/office/officeart/2005/8/layout/default"/>
    <dgm:cxn modelId="{0E63F572-0DC5-4A33-9DD6-278D2BD7885D}" type="presOf" srcId="{ED7150C8-5300-4D7E-A94B-D85AAFE98F4B}" destId="{DA7E3854-DB9D-4FF9-B025-FE4A76E2BA4B}" srcOrd="0" destOrd="0" presId="urn:microsoft.com/office/officeart/2005/8/layout/default"/>
    <dgm:cxn modelId="{3B8A67BC-ACFE-42B8-9AAD-60E4C6F9F335}" srcId="{ED7150C8-5300-4D7E-A94B-D85AAFE98F4B}" destId="{EBEABE0A-0EF8-49E9-B5C7-C71E7AF5439F}" srcOrd="1" destOrd="0" parTransId="{5599A24D-F869-4A1C-8444-4F003ECEA360}" sibTransId="{D3438624-96B2-4A6A-8D17-53DC5AB31E6E}"/>
    <dgm:cxn modelId="{EB75DB0F-2E1F-4F7E-B175-42C43D9B2640}" srcId="{ED7150C8-5300-4D7E-A94B-D85AAFE98F4B}" destId="{DCEED76E-0326-49B8-A36F-C685244E6643}" srcOrd="7" destOrd="0" parTransId="{07E87CB1-8350-4F04-9955-1175A58FC6E0}" sibTransId="{29DDD687-7B0F-4733-A43D-6E6091C713EF}"/>
    <dgm:cxn modelId="{691A07AD-AE46-41E5-8D03-F0649D05FE01}" srcId="{ED7150C8-5300-4D7E-A94B-D85AAFE98F4B}" destId="{A5E5F941-13E0-4503-AE57-CBBAF1881176}" srcOrd="3" destOrd="0" parTransId="{6BF2EE58-CE6A-4109-9DC1-95289C358F61}" sibTransId="{0544103C-A05F-458F-BA87-755AF5030212}"/>
    <dgm:cxn modelId="{8065E0CD-D0A5-4651-965D-C3F8A146976F}" srcId="{ED7150C8-5300-4D7E-A94B-D85AAFE98F4B}" destId="{332B33B5-78B2-407D-9287-1FBF51F5EA71}" srcOrd="2" destOrd="0" parTransId="{43585418-B451-4CB3-BACE-A824DF4EBB6A}" sibTransId="{08D0BC2C-2A4D-46E2-92B5-E7F532EEE8C3}"/>
    <dgm:cxn modelId="{3978C698-B946-4105-96D1-91097CDEAAD2}" type="presOf" srcId="{3FC06F45-5E41-4E19-AD31-63C22E9DB010}" destId="{ADA9DF16-ADAF-4F5D-8E04-121F288C203E}" srcOrd="0" destOrd="0" presId="urn:microsoft.com/office/officeart/2005/8/layout/default"/>
    <dgm:cxn modelId="{A8DCE74C-0AAF-4BD9-8159-604A1A7279B5}" type="presOf" srcId="{919EFFC3-03CC-4A58-8EBB-74DD3E090409}" destId="{63128D83-543B-46B4-B951-52988282917A}" srcOrd="0" destOrd="0" presId="urn:microsoft.com/office/officeart/2005/8/layout/default"/>
    <dgm:cxn modelId="{963B5C11-3918-496B-AFB3-27C2FAD6DD8A}" type="presOf" srcId="{EBEABE0A-0EF8-49E9-B5C7-C71E7AF5439F}" destId="{3E4BE58C-3442-40F6-A751-4FE1819BF935}" srcOrd="0" destOrd="0" presId="urn:microsoft.com/office/officeart/2005/8/layout/default"/>
    <dgm:cxn modelId="{D8856B1F-B8EE-495F-BFE4-1D213A2DB694}" srcId="{ED7150C8-5300-4D7E-A94B-D85AAFE98F4B}" destId="{3FC06F45-5E41-4E19-AD31-63C22E9DB010}" srcOrd="6" destOrd="0" parTransId="{C219DEA1-2317-46ED-AE0F-4232D320E5D6}" sibTransId="{EBDB4365-DB26-4144-9A25-46945B24CCB7}"/>
    <dgm:cxn modelId="{B0B350C2-A6A1-4B3C-9E92-5E6756DE8A19}" srcId="{ED7150C8-5300-4D7E-A94B-D85AAFE98F4B}" destId="{5E03462A-02F8-484F-9576-FC36C730AD01}" srcOrd="5" destOrd="0" parTransId="{A90038BE-8E8E-4096-8323-F05405A4332E}" sibTransId="{F9B207F0-8033-4074-87A8-4D7C91646EA6}"/>
    <dgm:cxn modelId="{3DE331E4-1C76-4C96-8A5C-49B1859E780B}" type="presOf" srcId="{5E03462A-02F8-484F-9576-FC36C730AD01}" destId="{FAFB506F-11F2-402F-B391-83BDEDFDA3F7}" srcOrd="0" destOrd="0" presId="urn:microsoft.com/office/officeart/2005/8/layout/default"/>
    <dgm:cxn modelId="{3B0CFE0A-2A03-4CEC-847A-AF6F4C8F8D8B}" type="presOf" srcId="{F2C7E573-13E5-4B1B-A39A-5AE0E31613CF}" destId="{9C78D8E6-2627-4786-91CC-BAF294ED1B16}" srcOrd="0" destOrd="0" presId="urn:microsoft.com/office/officeart/2005/8/layout/default"/>
    <dgm:cxn modelId="{DB577A1C-4233-488F-95F1-6E9281292F6C}" type="presParOf" srcId="{DA7E3854-DB9D-4FF9-B025-FE4A76E2BA4B}" destId="{63128D83-543B-46B4-B951-52988282917A}" srcOrd="0" destOrd="0" presId="urn:microsoft.com/office/officeart/2005/8/layout/default"/>
    <dgm:cxn modelId="{080F6F4A-A53A-4EC9-9D33-9342A5A6F8F4}" type="presParOf" srcId="{DA7E3854-DB9D-4FF9-B025-FE4A76E2BA4B}" destId="{5DA4E088-5B27-4DBD-A431-4E030E8F0F93}" srcOrd="1" destOrd="0" presId="urn:microsoft.com/office/officeart/2005/8/layout/default"/>
    <dgm:cxn modelId="{5EFABBE0-059F-4D17-AFF1-15EBAC6556F2}" type="presParOf" srcId="{DA7E3854-DB9D-4FF9-B025-FE4A76E2BA4B}" destId="{3E4BE58C-3442-40F6-A751-4FE1819BF935}" srcOrd="2" destOrd="0" presId="urn:microsoft.com/office/officeart/2005/8/layout/default"/>
    <dgm:cxn modelId="{1FB4465A-CFCC-47BF-B1E2-F82FAEC9380B}" type="presParOf" srcId="{DA7E3854-DB9D-4FF9-B025-FE4A76E2BA4B}" destId="{712769CB-8DBF-4C98-B47C-F3E147DD9F77}" srcOrd="3" destOrd="0" presId="urn:microsoft.com/office/officeart/2005/8/layout/default"/>
    <dgm:cxn modelId="{678D71F8-C194-47DC-ABAB-BE3820F86A9E}" type="presParOf" srcId="{DA7E3854-DB9D-4FF9-B025-FE4A76E2BA4B}" destId="{01763078-438F-47F4-B933-AE7A470A8EDE}" srcOrd="4" destOrd="0" presId="urn:microsoft.com/office/officeart/2005/8/layout/default"/>
    <dgm:cxn modelId="{1CD6E3E0-DC44-47DA-8914-3DC3D52A3DF4}" type="presParOf" srcId="{DA7E3854-DB9D-4FF9-B025-FE4A76E2BA4B}" destId="{C9A22E56-2223-41BF-9562-85AF09DA5B00}" srcOrd="5" destOrd="0" presId="urn:microsoft.com/office/officeart/2005/8/layout/default"/>
    <dgm:cxn modelId="{683B79E1-281E-40DE-8481-BD0B1D40C58B}" type="presParOf" srcId="{DA7E3854-DB9D-4FF9-B025-FE4A76E2BA4B}" destId="{91B6F8ED-4351-4F96-8D7B-EFCA6BAE4614}" srcOrd="6" destOrd="0" presId="urn:microsoft.com/office/officeart/2005/8/layout/default"/>
    <dgm:cxn modelId="{6C842124-3907-4C88-86BE-E99D68DB5704}" type="presParOf" srcId="{DA7E3854-DB9D-4FF9-B025-FE4A76E2BA4B}" destId="{ADD449B2-1E8C-4593-AECA-7DB4A9C1730E}" srcOrd="7" destOrd="0" presId="urn:microsoft.com/office/officeart/2005/8/layout/default"/>
    <dgm:cxn modelId="{8F8EFB54-828E-471F-86CD-A9F983133252}" type="presParOf" srcId="{DA7E3854-DB9D-4FF9-B025-FE4A76E2BA4B}" destId="{9C78D8E6-2627-4786-91CC-BAF294ED1B16}" srcOrd="8" destOrd="0" presId="urn:microsoft.com/office/officeart/2005/8/layout/default"/>
    <dgm:cxn modelId="{D583895A-CE9F-4911-B89B-35E5A9B59E4E}" type="presParOf" srcId="{DA7E3854-DB9D-4FF9-B025-FE4A76E2BA4B}" destId="{52278844-A7F3-4779-A4A6-C0621C2DE109}" srcOrd="9" destOrd="0" presId="urn:microsoft.com/office/officeart/2005/8/layout/default"/>
    <dgm:cxn modelId="{1A9EFF2C-AA79-4063-9425-1A02E2F7AEE0}" type="presParOf" srcId="{DA7E3854-DB9D-4FF9-B025-FE4A76E2BA4B}" destId="{FAFB506F-11F2-402F-B391-83BDEDFDA3F7}" srcOrd="10" destOrd="0" presId="urn:microsoft.com/office/officeart/2005/8/layout/default"/>
    <dgm:cxn modelId="{405505FD-E10F-4B26-80E1-F071BA3BFC3B}" type="presParOf" srcId="{DA7E3854-DB9D-4FF9-B025-FE4A76E2BA4B}" destId="{A3B1CCDB-22FF-4D83-917C-AF1A8A0D32B0}" srcOrd="11" destOrd="0" presId="urn:microsoft.com/office/officeart/2005/8/layout/default"/>
    <dgm:cxn modelId="{945028B0-D53A-45FD-B257-7EC95C1C63D9}" type="presParOf" srcId="{DA7E3854-DB9D-4FF9-B025-FE4A76E2BA4B}" destId="{ADA9DF16-ADAF-4F5D-8E04-121F288C203E}" srcOrd="12" destOrd="0" presId="urn:microsoft.com/office/officeart/2005/8/layout/default"/>
    <dgm:cxn modelId="{8AC471B1-C383-4AEA-875B-76D978A563F8}" type="presParOf" srcId="{DA7E3854-DB9D-4FF9-B025-FE4A76E2BA4B}" destId="{B8149738-2E22-4414-B5B9-0F236DD40F6B}" srcOrd="13" destOrd="0" presId="urn:microsoft.com/office/officeart/2005/8/layout/default"/>
    <dgm:cxn modelId="{D1FB0D0F-1039-40E8-9F7A-C3F62CB5DCB6}" type="presParOf" srcId="{DA7E3854-DB9D-4FF9-B025-FE4A76E2BA4B}" destId="{8B61FCA8-924F-42A1-A51F-25BED0880D4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405BF4-8BEB-415A-B069-976C8F8E0BD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A54AE3E-1383-4FCC-93B6-BB8B7B5B3186}">
      <dgm:prSet phldrT="[Text]"/>
      <dgm:spPr/>
      <dgm:t>
        <a:bodyPr/>
        <a:lstStyle/>
        <a:p>
          <a:r>
            <a:rPr lang="en-US" dirty="0" smtClean="0"/>
            <a:t>MP 1</a:t>
          </a:r>
          <a:endParaRPr lang="en-US" dirty="0"/>
        </a:p>
      </dgm:t>
    </dgm:pt>
    <dgm:pt modelId="{4EC8C5B8-EEC2-4F9A-B930-713B9FC132DE}" type="parTrans" cxnId="{A797CBA0-B600-45B0-8E54-5B5E86928791}">
      <dgm:prSet/>
      <dgm:spPr/>
      <dgm:t>
        <a:bodyPr/>
        <a:lstStyle/>
        <a:p>
          <a:endParaRPr lang="en-US"/>
        </a:p>
      </dgm:t>
    </dgm:pt>
    <dgm:pt modelId="{E8B72630-6D83-40C2-B67F-9F19FBD5B69A}" type="sibTrans" cxnId="{A797CBA0-B600-45B0-8E54-5B5E86928791}">
      <dgm:prSet/>
      <dgm:spPr/>
      <dgm:t>
        <a:bodyPr/>
        <a:lstStyle/>
        <a:p>
          <a:endParaRPr lang="en-US"/>
        </a:p>
      </dgm:t>
    </dgm:pt>
    <dgm:pt modelId="{21E6EDDE-DE0E-4D04-BDCD-EF6C511EFCF0}">
      <dgm:prSet phldrT="[Text]"/>
      <dgm:spPr/>
      <dgm:t>
        <a:bodyPr/>
        <a:lstStyle/>
        <a:p>
          <a:r>
            <a:rPr lang="en-US" dirty="0" smtClean="0"/>
            <a:t>Make sense of problems and persevere in solving them.</a:t>
          </a:r>
          <a:endParaRPr lang="en-US" dirty="0"/>
        </a:p>
      </dgm:t>
    </dgm:pt>
    <dgm:pt modelId="{E856D2B7-E3DD-4206-A24B-8B28950D8840}" type="parTrans" cxnId="{93F3BACC-D8CA-4491-AE59-DD730C739C8E}">
      <dgm:prSet/>
      <dgm:spPr/>
      <dgm:t>
        <a:bodyPr/>
        <a:lstStyle/>
        <a:p>
          <a:endParaRPr lang="en-US"/>
        </a:p>
      </dgm:t>
    </dgm:pt>
    <dgm:pt modelId="{4B2F80F8-7F84-454F-A629-4790864DF8F7}" type="sibTrans" cxnId="{93F3BACC-D8CA-4491-AE59-DD730C739C8E}">
      <dgm:prSet/>
      <dgm:spPr/>
      <dgm:t>
        <a:bodyPr/>
        <a:lstStyle/>
        <a:p>
          <a:endParaRPr lang="en-US"/>
        </a:p>
      </dgm:t>
    </dgm:pt>
    <dgm:pt modelId="{4111135A-E459-46F7-850B-2758C796B762}">
      <dgm:prSet phldrT="[Text]"/>
      <dgm:spPr/>
      <dgm:t>
        <a:bodyPr/>
        <a:lstStyle/>
        <a:p>
          <a:r>
            <a:rPr lang="en-US" dirty="0" smtClean="0"/>
            <a:t>MP 2</a:t>
          </a:r>
          <a:endParaRPr lang="en-US" dirty="0"/>
        </a:p>
      </dgm:t>
    </dgm:pt>
    <dgm:pt modelId="{08BB5A70-FC9C-4276-BA2E-1E365D42E138}" type="parTrans" cxnId="{7C9C88AD-C914-4387-BA7A-8D67EA72BA9E}">
      <dgm:prSet/>
      <dgm:spPr/>
      <dgm:t>
        <a:bodyPr/>
        <a:lstStyle/>
        <a:p>
          <a:endParaRPr lang="en-US"/>
        </a:p>
      </dgm:t>
    </dgm:pt>
    <dgm:pt modelId="{B2FB51BD-42D9-4AE0-BD14-5D27F9ADC9BA}" type="sibTrans" cxnId="{7C9C88AD-C914-4387-BA7A-8D67EA72BA9E}">
      <dgm:prSet/>
      <dgm:spPr/>
      <dgm:t>
        <a:bodyPr/>
        <a:lstStyle/>
        <a:p>
          <a:endParaRPr lang="en-US"/>
        </a:p>
      </dgm:t>
    </dgm:pt>
    <dgm:pt modelId="{A830787E-3A21-47AD-A2FF-42B6B40EE910}">
      <dgm:prSet phldrT="[Text]"/>
      <dgm:spPr/>
      <dgm:t>
        <a:bodyPr/>
        <a:lstStyle/>
        <a:p>
          <a:r>
            <a:rPr lang="en-US" dirty="0" smtClean="0"/>
            <a:t>Reason abstractly and quantitatively.</a:t>
          </a:r>
          <a:endParaRPr lang="en-US" dirty="0"/>
        </a:p>
      </dgm:t>
    </dgm:pt>
    <dgm:pt modelId="{4D6F7C62-A191-4741-A420-8D8A12C11494}" type="parTrans" cxnId="{6CE1C71C-06AC-4E4C-9DD1-2088D8714C63}">
      <dgm:prSet/>
      <dgm:spPr/>
      <dgm:t>
        <a:bodyPr/>
        <a:lstStyle/>
        <a:p>
          <a:endParaRPr lang="en-US"/>
        </a:p>
      </dgm:t>
    </dgm:pt>
    <dgm:pt modelId="{CD387828-225F-405A-82E0-53FC663FE04C}" type="sibTrans" cxnId="{6CE1C71C-06AC-4E4C-9DD1-2088D8714C63}">
      <dgm:prSet/>
      <dgm:spPr/>
      <dgm:t>
        <a:bodyPr/>
        <a:lstStyle/>
        <a:p>
          <a:endParaRPr lang="en-US"/>
        </a:p>
      </dgm:t>
    </dgm:pt>
    <dgm:pt modelId="{23E3B94B-36AE-664D-8448-A35CE0AA2438}">
      <dgm:prSet phldrT="[Text]"/>
      <dgm:spPr/>
      <dgm:t>
        <a:bodyPr/>
        <a:lstStyle/>
        <a:p>
          <a:r>
            <a:rPr lang="en-US" dirty="0" smtClean="0"/>
            <a:t>MP 4</a:t>
          </a:r>
          <a:endParaRPr lang="en-US" dirty="0"/>
        </a:p>
      </dgm:t>
    </dgm:pt>
    <dgm:pt modelId="{FE42977A-9C65-504B-9239-59C0AB30132D}" type="parTrans" cxnId="{6628E805-5CCD-DE41-913F-19E20D92FE18}">
      <dgm:prSet/>
      <dgm:spPr/>
      <dgm:t>
        <a:bodyPr/>
        <a:lstStyle/>
        <a:p>
          <a:endParaRPr lang="en-US"/>
        </a:p>
      </dgm:t>
    </dgm:pt>
    <dgm:pt modelId="{8A797D65-280E-0642-A050-F0A62C296912}" type="sibTrans" cxnId="{6628E805-5CCD-DE41-913F-19E20D92FE18}">
      <dgm:prSet/>
      <dgm:spPr/>
      <dgm:t>
        <a:bodyPr/>
        <a:lstStyle/>
        <a:p>
          <a:endParaRPr lang="en-US"/>
        </a:p>
      </dgm:t>
    </dgm:pt>
    <dgm:pt modelId="{3EF5D8CC-49B4-2E42-B806-EB8194281FE6}">
      <dgm:prSet phldrT="[Text]"/>
      <dgm:spPr/>
      <dgm:t>
        <a:bodyPr/>
        <a:lstStyle/>
        <a:p>
          <a:r>
            <a:rPr lang="en-US" dirty="0" smtClean="0"/>
            <a:t>Model with mathematics</a:t>
          </a:r>
          <a:endParaRPr lang="en-US" dirty="0"/>
        </a:p>
      </dgm:t>
    </dgm:pt>
    <dgm:pt modelId="{3E4C8B12-5038-D841-84FB-5F0F07203E33}" type="parTrans" cxnId="{B3D62D54-846A-FD44-AC7C-4EEFB744DF4F}">
      <dgm:prSet/>
      <dgm:spPr/>
      <dgm:t>
        <a:bodyPr/>
        <a:lstStyle/>
        <a:p>
          <a:endParaRPr lang="en-US"/>
        </a:p>
      </dgm:t>
    </dgm:pt>
    <dgm:pt modelId="{8CBCBCBB-FCDF-2445-B035-34E4C949E52F}" type="sibTrans" cxnId="{B3D62D54-846A-FD44-AC7C-4EEFB744DF4F}">
      <dgm:prSet/>
      <dgm:spPr/>
      <dgm:t>
        <a:bodyPr/>
        <a:lstStyle/>
        <a:p>
          <a:endParaRPr lang="en-US"/>
        </a:p>
      </dgm:t>
    </dgm:pt>
    <dgm:pt modelId="{DED65082-F666-48BF-B26A-9E28F7111814}" type="pres">
      <dgm:prSet presAssocID="{CF405BF4-8BEB-415A-B069-976C8F8E0BD2}" presName="linear" presStyleCnt="0">
        <dgm:presLayoutVars>
          <dgm:animLvl val="lvl"/>
          <dgm:resizeHandles val="exact"/>
        </dgm:presLayoutVars>
      </dgm:prSet>
      <dgm:spPr/>
      <dgm:t>
        <a:bodyPr/>
        <a:lstStyle/>
        <a:p>
          <a:endParaRPr lang="en-US"/>
        </a:p>
      </dgm:t>
    </dgm:pt>
    <dgm:pt modelId="{051A51DA-6F1C-424F-BDE6-EFBF42C6E047}" type="pres">
      <dgm:prSet presAssocID="{AA54AE3E-1383-4FCC-93B6-BB8B7B5B3186}" presName="parentText" presStyleLbl="node1" presStyleIdx="0" presStyleCnt="3" custLinFactNeighborX="-2174" custLinFactNeighborY="-5867">
        <dgm:presLayoutVars>
          <dgm:chMax val="0"/>
          <dgm:bulletEnabled val="1"/>
        </dgm:presLayoutVars>
      </dgm:prSet>
      <dgm:spPr/>
      <dgm:t>
        <a:bodyPr/>
        <a:lstStyle/>
        <a:p>
          <a:endParaRPr lang="en-US"/>
        </a:p>
      </dgm:t>
    </dgm:pt>
    <dgm:pt modelId="{0C874B8A-78F2-43A6-9A27-19B6821C33D8}" type="pres">
      <dgm:prSet presAssocID="{AA54AE3E-1383-4FCC-93B6-BB8B7B5B3186}" presName="childText" presStyleLbl="revTx" presStyleIdx="0" presStyleCnt="3">
        <dgm:presLayoutVars>
          <dgm:bulletEnabled val="1"/>
        </dgm:presLayoutVars>
      </dgm:prSet>
      <dgm:spPr/>
      <dgm:t>
        <a:bodyPr/>
        <a:lstStyle/>
        <a:p>
          <a:endParaRPr lang="en-US"/>
        </a:p>
      </dgm:t>
    </dgm:pt>
    <dgm:pt modelId="{F108927F-65E5-4C9A-9F92-62CE6806B1E1}" type="pres">
      <dgm:prSet presAssocID="{4111135A-E459-46F7-850B-2758C796B762}" presName="parentText" presStyleLbl="node1" presStyleIdx="1" presStyleCnt="3">
        <dgm:presLayoutVars>
          <dgm:chMax val="0"/>
          <dgm:bulletEnabled val="1"/>
        </dgm:presLayoutVars>
      </dgm:prSet>
      <dgm:spPr/>
      <dgm:t>
        <a:bodyPr/>
        <a:lstStyle/>
        <a:p>
          <a:endParaRPr lang="en-US"/>
        </a:p>
      </dgm:t>
    </dgm:pt>
    <dgm:pt modelId="{E66B5219-7370-4FE4-9FFD-C1AB0BBAA9D7}" type="pres">
      <dgm:prSet presAssocID="{4111135A-E459-46F7-850B-2758C796B762}" presName="childText" presStyleLbl="revTx" presStyleIdx="1" presStyleCnt="3">
        <dgm:presLayoutVars>
          <dgm:bulletEnabled val="1"/>
        </dgm:presLayoutVars>
      </dgm:prSet>
      <dgm:spPr/>
      <dgm:t>
        <a:bodyPr/>
        <a:lstStyle/>
        <a:p>
          <a:endParaRPr lang="en-US"/>
        </a:p>
      </dgm:t>
    </dgm:pt>
    <dgm:pt modelId="{FF1C7D50-5AEF-A64C-83E9-B77F5363B6BE}" type="pres">
      <dgm:prSet presAssocID="{23E3B94B-36AE-664D-8448-A35CE0AA2438}" presName="parentText" presStyleLbl="node1" presStyleIdx="2" presStyleCnt="3">
        <dgm:presLayoutVars>
          <dgm:chMax val="0"/>
          <dgm:bulletEnabled val="1"/>
        </dgm:presLayoutVars>
      </dgm:prSet>
      <dgm:spPr/>
      <dgm:t>
        <a:bodyPr/>
        <a:lstStyle/>
        <a:p>
          <a:endParaRPr lang="en-US"/>
        </a:p>
      </dgm:t>
    </dgm:pt>
    <dgm:pt modelId="{EAD4A0FF-BB89-5F49-923F-D16DFAA55F58}" type="pres">
      <dgm:prSet presAssocID="{23E3B94B-36AE-664D-8448-A35CE0AA2438}" presName="childText" presStyleLbl="revTx" presStyleIdx="2" presStyleCnt="3">
        <dgm:presLayoutVars>
          <dgm:bulletEnabled val="1"/>
        </dgm:presLayoutVars>
      </dgm:prSet>
      <dgm:spPr/>
      <dgm:t>
        <a:bodyPr/>
        <a:lstStyle/>
        <a:p>
          <a:endParaRPr lang="en-US"/>
        </a:p>
      </dgm:t>
    </dgm:pt>
  </dgm:ptLst>
  <dgm:cxnLst>
    <dgm:cxn modelId="{7B562672-FA5D-214D-BA43-3A8B4D9F9C68}" type="presOf" srcId="{3EF5D8CC-49B4-2E42-B806-EB8194281FE6}" destId="{EAD4A0FF-BB89-5F49-923F-D16DFAA55F58}" srcOrd="0" destOrd="0" presId="urn:microsoft.com/office/officeart/2005/8/layout/vList2"/>
    <dgm:cxn modelId="{6628E805-5CCD-DE41-913F-19E20D92FE18}" srcId="{CF405BF4-8BEB-415A-B069-976C8F8E0BD2}" destId="{23E3B94B-36AE-664D-8448-A35CE0AA2438}" srcOrd="2" destOrd="0" parTransId="{FE42977A-9C65-504B-9239-59C0AB30132D}" sibTransId="{8A797D65-280E-0642-A050-F0A62C296912}"/>
    <dgm:cxn modelId="{7C9C88AD-C914-4387-BA7A-8D67EA72BA9E}" srcId="{CF405BF4-8BEB-415A-B069-976C8F8E0BD2}" destId="{4111135A-E459-46F7-850B-2758C796B762}" srcOrd="1" destOrd="0" parTransId="{08BB5A70-FC9C-4276-BA2E-1E365D42E138}" sibTransId="{B2FB51BD-42D9-4AE0-BD14-5D27F9ADC9BA}"/>
    <dgm:cxn modelId="{6CE1C71C-06AC-4E4C-9DD1-2088D8714C63}" srcId="{4111135A-E459-46F7-850B-2758C796B762}" destId="{A830787E-3A21-47AD-A2FF-42B6B40EE910}" srcOrd="0" destOrd="0" parTransId="{4D6F7C62-A191-4741-A420-8D8A12C11494}" sibTransId="{CD387828-225F-405A-82E0-53FC663FE04C}"/>
    <dgm:cxn modelId="{A797CBA0-B600-45B0-8E54-5B5E86928791}" srcId="{CF405BF4-8BEB-415A-B069-976C8F8E0BD2}" destId="{AA54AE3E-1383-4FCC-93B6-BB8B7B5B3186}" srcOrd="0" destOrd="0" parTransId="{4EC8C5B8-EEC2-4F9A-B930-713B9FC132DE}" sibTransId="{E8B72630-6D83-40C2-B67F-9F19FBD5B69A}"/>
    <dgm:cxn modelId="{F25D2DCE-DCFC-8740-988A-8E04FE8CD538}" type="presOf" srcId="{23E3B94B-36AE-664D-8448-A35CE0AA2438}" destId="{FF1C7D50-5AEF-A64C-83E9-B77F5363B6BE}" srcOrd="0" destOrd="0" presId="urn:microsoft.com/office/officeart/2005/8/layout/vList2"/>
    <dgm:cxn modelId="{93F3BACC-D8CA-4491-AE59-DD730C739C8E}" srcId="{AA54AE3E-1383-4FCC-93B6-BB8B7B5B3186}" destId="{21E6EDDE-DE0E-4D04-BDCD-EF6C511EFCF0}" srcOrd="0" destOrd="0" parTransId="{E856D2B7-E3DD-4206-A24B-8B28950D8840}" sibTransId="{4B2F80F8-7F84-454F-A629-4790864DF8F7}"/>
    <dgm:cxn modelId="{F5A14CF0-1D51-C04B-B464-101E3EA9250C}" type="presOf" srcId="{CF405BF4-8BEB-415A-B069-976C8F8E0BD2}" destId="{DED65082-F666-48BF-B26A-9E28F7111814}" srcOrd="0" destOrd="0" presId="urn:microsoft.com/office/officeart/2005/8/layout/vList2"/>
    <dgm:cxn modelId="{CF319360-218E-404A-B0E2-DD559C426BC6}" type="presOf" srcId="{AA54AE3E-1383-4FCC-93B6-BB8B7B5B3186}" destId="{051A51DA-6F1C-424F-BDE6-EFBF42C6E047}" srcOrd="0" destOrd="0" presId="urn:microsoft.com/office/officeart/2005/8/layout/vList2"/>
    <dgm:cxn modelId="{B3D62D54-846A-FD44-AC7C-4EEFB744DF4F}" srcId="{23E3B94B-36AE-664D-8448-A35CE0AA2438}" destId="{3EF5D8CC-49B4-2E42-B806-EB8194281FE6}" srcOrd="0" destOrd="0" parTransId="{3E4C8B12-5038-D841-84FB-5F0F07203E33}" sibTransId="{8CBCBCBB-FCDF-2445-B035-34E4C949E52F}"/>
    <dgm:cxn modelId="{F32C2B72-C151-A34C-BB77-0F436E494ADF}" type="presOf" srcId="{4111135A-E459-46F7-850B-2758C796B762}" destId="{F108927F-65E5-4C9A-9F92-62CE6806B1E1}" srcOrd="0" destOrd="0" presId="urn:microsoft.com/office/officeart/2005/8/layout/vList2"/>
    <dgm:cxn modelId="{3C738461-6D1A-EC4C-93C1-80942A4C1D71}" type="presOf" srcId="{21E6EDDE-DE0E-4D04-BDCD-EF6C511EFCF0}" destId="{0C874B8A-78F2-43A6-9A27-19B6821C33D8}" srcOrd="0" destOrd="0" presId="urn:microsoft.com/office/officeart/2005/8/layout/vList2"/>
    <dgm:cxn modelId="{C0E4652B-312D-D84D-B90A-5D2AB9740BE4}" type="presOf" srcId="{A830787E-3A21-47AD-A2FF-42B6B40EE910}" destId="{E66B5219-7370-4FE4-9FFD-C1AB0BBAA9D7}" srcOrd="0" destOrd="0" presId="urn:microsoft.com/office/officeart/2005/8/layout/vList2"/>
    <dgm:cxn modelId="{1BDBDE69-0D68-E44F-9368-6529377DFDA0}" type="presParOf" srcId="{DED65082-F666-48BF-B26A-9E28F7111814}" destId="{051A51DA-6F1C-424F-BDE6-EFBF42C6E047}" srcOrd="0" destOrd="0" presId="urn:microsoft.com/office/officeart/2005/8/layout/vList2"/>
    <dgm:cxn modelId="{95BD4AD0-E721-7942-BAC9-692F1D4401DB}" type="presParOf" srcId="{DED65082-F666-48BF-B26A-9E28F7111814}" destId="{0C874B8A-78F2-43A6-9A27-19B6821C33D8}" srcOrd="1" destOrd="0" presId="urn:microsoft.com/office/officeart/2005/8/layout/vList2"/>
    <dgm:cxn modelId="{BAF2A413-8B63-594F-8913-D4AB7987A04E}" type="presParOf" srcId="{DED65082-F666-48BF-B26A-9E28F7111814}" destId="{F108927F-65E5-4C9A-9F92-62CE6806B1E1}" srcOrd="2" destOrd="0" presId="urn:microsoft.com/office/officeart/2005/8/layout/vList2"/>
    <dgm:cxn modelId="{083D2630-D934-AF43-9D79-940C83545B2C}" type="presParOf" srcId="{DED65082-F666-48BF-B26A-9E28F7111814}" destId="{E66B5219-7370-4FE4-9FFD-C1AB0BBAA9D7}" srcOrd="3" destOrd="0" presId="urn:microsoft.com/office/officeart/2005/8/layout/vList2"/>
    <dgm:cxn modelId="{DE0BD696-0B8E-604D-8418-E78401C1AD28}" type="presParOf" srcId="{DED65082-F666-48BF-B26A-9E28F7111814}" destId="{FF1C7D50-5AEF-A64C-83E9-B77F5363B6BE}" srcOrd="4" destOrd="0" presId="urn:microsoft.com/office/officeart/2005/8/layout/vList2"/>
    <dgm:cxn modelId="{C9119665-0AD1-4E4D-A71B-495286B3175F}" type="presParOf" srcId="{DED65082-F666-48BF-B26A-9E28F7111814}" destId="{EAD4A0FF-BB89-5F49-923F-D16DFAA55F5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0F47D8-306D-45A6-81BF-F8802FB681E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D9B7F42-2E7B-4A05-91E4-E49B54852B88}">
      <dgm:prSet phldrT="[Text]"/>
      <dgm:spPr/>
      <dgm:t>
        <a:bodyPr/>
        <a:lstStyle/>
        <a:p>
          <a:r>
            <a:rPr lang="en-US" dirty="0" smtClean="0"/>
            <a:t>Grade 6</a:t>
          </a:r>
          <a:endParaRPr lang="en-US" dirty="0"/>
        </a:p>
      </dgm:t>
    </dgm:pt>
    <dgm:pt modelId="{73899DFD-B372-4D18-AFAD-BD583A3C89A0}" type="parTrans" cxnId="{79B71A6C-AE69-4441-AF9D-18FBF65F2772}">
      <dgm:prSet/>
      <dgm:spPr/>
      <dgm:t>
        <a:bodyPr/>
        <a:lstStyle/>
        <a:p>
          <a:endParaRPr lang="en-US"/>
        </a:p>
      </dgm:t>
    </dgm:pt>
    <dgm:pt modelId="{1C3AE5D6-9B1C-46BA-A5FE-04765FAB896E}" type="sibTrans" cxnId="{79B71A6C-AE69-4441-AF9D-18FBF65F2772}">
      <dgm:prSet/>
      <dgm:spPr/>
      <dgm:t>
        <a:bodyPr/>
        <a:lstStyle/>
        <a:p>
          <a:endParaRPr lang="en-US"/>
        </a:p>
      </dgm:t>
    </dgm:pt>
    <dgm:pt modelId="{D2A5E863-1BA6-4643-AED8-99024E123B4E}">
      <dgm:prSet phldrT="[Text]"/>
      <dgm:spPr/>
      <dgm:t>
        <a:bodyPr/>
        <a:lstStyle/>
        <a:p>
          <a:r>
            <a:rPr lang="en-US" dirty="0" smtClean="0"/>
            <a:t>Grade 7</a:t>
          </a:r>
          <a:endParaRPr lang="en-US" dirty="0"/>
        </a:p>
      </dgm:t>
    </dgm:pt>
    <dgm:pt modelId="{696CE158-7320-4C1D-9064-3A4497501C8D}" type="parTrans" cxnId="{E514E59F-4A41-434D-954C-5D85F38B1147}">
      <dgm:prSet/>
      <dgm:spPr/>
      <dgm:t>
        <a:bodyPr/>
        <a:lstStyle/>
        <a:p>
          <a:endParaRPr lang="en-US"/>
        </a:p>
      </dgm:t>
    </dgm:pt>
    <dgm:pt modelId="{4D992C92-45E4-40FC-BDEF-5B86028C4478}" type="sibTrans" cxnId="{E514E59F-4A41-434D-954C-5D85F38B1147}">
      <dgm:prSet/>
      <dgm:spPr/>
      <dgm:t>
        <a:bodyPr/>
        <a:lstStyle/>
        <a:p>
          <a:endParaRPr lang="en-US"/>
        </a:p>
      </dgm:t>
    </dgm:pt>
    <dgm:pt modelId="{0BDB726E-422E-4CAE-904F-2F0F4EB9D17E}">
      <dgm:prSet phldrT="[Text]"/>
      <dgm:spPr/>
      <dgm:t>
        <a:bodyPr/>
        <a:lstStyle/>
        <a:p>
          <a:r>
            <a:rPr lang="en-US" dirty="0" smtClean="0"/>
            <a:t>Grade 8</a:t>
          </a:r>
          <a:endParaRPr lang="en-US" dirty="0"/>
        </a:p>
      </dgm:t>
    </dgm:pt>
    <dgm:pt modelId="{29EEF3D8-FCDF-46DC-8640-89781717A8CA}" type="parTrans" cxnId="{660C336D-50F8-4282-85E7-8F92BBEAFDDC}">
      <dgm:prSet/>
      <dgm:spPr/>
      <dgm:t>
        <a:bodyPr/>
        <a:lstStyle/>
        <a:p>
          <a:endParaRPr lang="en-US"/>
        </a:p>
      </dgm:t>
    </dgm:pt>
    <dgm:pt modelId="{FE41E362-E357-4550-B80E-76EA81BF6EBB}" type="sibTrans" cxnId="{660C336D-50F8-4282-85E7-8F92BBEAFDDC}">
      <dgm:prSet/>
      <dgm:spPr/>
      <dgm:t>
        <a:bodyPr/>
        <a:lstStyle/>
        <a:p>
          <a:endParaRPr lang="en-US"/>
        </a:p>
      </dgm:t>
    </dgm:pt>
    <dgm:pt modelId="{82EE1BAB-F167-4265-9597-2039816D55ED}">
      <dgm:prSet phldrT="[Text]"/>
      <dgm:spPr/>
      <dgm:t>
        <a:bodyPr/>
        <a:lstStyle/>
        <a:p>
          <a:r>
            <a:rPr lang="en-US" dirty="0" smtClean="0"/>
            <a:t>Understand congruence and similarity using physical models, transparencies, or geometry software.</a:t>
          </a:r>
          <a:endParaRPr lang="en-US" dirty="0"/>
        </a:p>
      </dgm:t>
    </dgm:pt>
    <dgm:pt modelId="{3559BA4B-1166-4D3B-A58B-F8FEFBAB9834}" type="parTrans" cxnId="{A9CEF13B-780F-4AA5-9DD9-5279721FB762}">
      <dgm:prSet/>
      <dgm:spPr/>
      <dgm:t>
        <a:bodyPr/>
        <a:lstStyle/>
        <a:p>
          <a:endParaRPr lang="en-US"/>
        </a:p>
      </dgm:t>
    </dgm:pt>
    <dgm:pt modelId="{488D6E14-9783-4B08-899C-9725F5A468C2}" type="sibTrans" cxnId="{A9CEF13B-780F-4AA5-9DD9-5279721FB762}">
      <dgm:prSet/>
      <dgm:spPr/>
      <dgm:t>
        <a:bodyPr/>
        <a:lstStyle/>
        <a:p>
          <a:endParaRPr lang="en-US"/>
        </a:p>
      </dgm:t>
    </dgm:pt>
    <dgm:pt modelId="{3EDCD201-0039-5F4F-9E8E-04F796212618}">
      <dgm:prSet phldrT="[Text]"/>
      <dgm:spPr/>
      <dgm:t>
        <a:bodyPr/>
        <a:lstStyle/>
        <a:p>
          <a:r>
            <a:rPr lang="en-US" dirty="0" smtClean="0"/>
            <a:t>Solve real-world and mathematical problems involving area, surface area and volume</a:t>
          </a:r>
          <a:endParaRPr lang="en-US" dirty="0"/>
        </a:p>
      </dgm:t>
    </dgm:pt>
    <dgm:pt modelId="{D365FE42-8BDE-4142-8090-C94C8EE254EC}" type="parTrans" cxnId="{4EE5C17E-E59F-624F-A199-A9349E02B534}">
      <dgm:prSet/>
      <dgm:spPr/>
      <dgm:t>
        <a:bodyPr/>
        <a:lstStyle/>
        <a:p>
          <a:endParaRPr lang="en-US"/>
        </a:p>
      </dgm:t>
    </dgm:pt>
    <dgm:pt modelId="{843FAF98-980B-B04E-A732-EBD18B264302}" type="sibTrans" cxnId="{4EE5C17E-E59F-624F-A199-A9349E02B534}">
      <dgm:prSet/>
      <dgm:spPr/>
      <dgm:t>
        <a:bodyPr/>
        <a:lstStyle/>
        <a:p>
          <a:endParaRPr lang="en-US"/>
        </a:p>
      </dgm:t>
    </dgm:pt>
    <dgm:pt modelId="{C4201378-62F9-4943-BCF1-4192B9C66A0E}">
      <dgm:prSet phldrT="[Text]"/>
      <dgm:spPr/>
      <dgm:t>
        <a:bodyPr/>
        <a:lstStyle/>
        <a:p>
          <a:r>
            <a:rPr lang="en-US" dirty="0" smtClean="0"/>
            <a:t>Draw, construct and describe geometrical figures and describe the relationships between them.</a:t>
          </a:r>
          <a:endParaRPr lang="en-US" dirty="0"/>
        </a:p>
      </dgm:t>
    </dgm:pt>
    <dgm:pt modelId="{9C3F812A-B18A-B44F-9476-C3218AE99D4B}" type="parTrans" cxnId="{9D29B67C-B0B7-1E47-A261-B2F083A301E8}">
      <dgm:prSet/>
      <dgm:spPr/>
    </dgm:pt>
    <dgm:pt modelId="{951D281D-990C-B540-B1CD-02859A2825EE}" type="sibTrans" cxnId="{9D29B67C-B0B7-1E47-A261-B2F083A301E8}">
      <dgm:prSet/>
      <dgm:spPr/>
    </dgm:pt>
    <dgm:pt modelId="{84619E49-DE4B-DB4D-BD98-6CB239B76EC5}">
      <dgm:prSet phldrT="[Text]"/>
      <dgm:spPr/>
      <dgm:t>
        <a:bodyPr/>
        <a:lstStyle/>
        <a:p>
          <a:r>
            <a:rPr lang="en-US" dirty="0" smtClean="0"/>
            <a:t>Solve real-life and mathematical problems involving angle measure, area, surface area, and volume.</a:t>
          </a:r>
          <a:endParaRPr lang="en-US" dirty="0"/>
        </a:p>
      </dgm:t>
    </dgm:pt>
    <dgm:pt modelId="{6263A513-5CE0-4342-A290-44C96E81D7F5}" type="parTrans" cxnId="{9FE2CA43-2B65-AE41-BDE8-C3FA824B5992}">
      <dgm:prSet/>
      <dgm:spPr/>
    </dgm:pt>
    <dgm:pt modelId="{BE14B797-6EC4-684A-8640-EF8A6C14BECE}" type="sibTrans" cxnId="{9FE2CA43-2B65-AE41-BDE8-C3FA824B5992}">
      <dgm:prSet/>
      <dgm:spPr/>
    </dgm:pt>
    <dgm:pt modelId="{E964A755-771F-8A4B-953F-D6EC1938DA7B}">
      <dgm:prSet phldrT="[Text]"/>
      <dgm:spPr/>
      <dgm:t>
        <a:bodyPr/>
        <a:lstStyle/>
        <a:p>
          <a:r>
            <a:rPr lang="en-US" dirty="0" smtClean="0"/>
            <a:t>Solve real-world and mathematical problems involving volume of cylinders, cones, and spheres.  </a:t>
          </a:r>
          <a:endParaRPr lang="en-US" dirty="0"/>
        </a:p>
      </dgm:t>
    </dgm:pt>
    <dgm:pt modelId="{8954693B-DE46-734B-ABF3-F6DADB039B33}" type="parTrans" cxnId="{BB38DC53-39BE-0245-AA68-C9DAEC17DCAA}">
      <dgm:prSet/>
      <dgm:spPr/>
    </dgm:pt>
    <dgm:pt modelId="{F4CC46FE-8A72-EB46-BDB6-EF9420EC1D1B}" type="sibTrans" cxnId="{BB38DC53-39BE-0245-AA68-C9DAEC17DCAA}">
      <dgm:prSet/>
      <dgm:spPr/>
    </dgm:pt>
    <dgm:pt modelId="{5962B6DD-1C87-434F-BD59-C7E3A47AA4CB}" type="pres">
      <dgm:prSet presAssocID="{A00F47D8-306D-45A6-81BF-F8802FB681E6}" presName="Name0" presStyleCnt="0">
        <dgm:presLayoutVars>
          <dgm:dir/>
          <dgm:animLvl val="lvl"/>
          <dgm:resizeHandles val="exact"/>
        </dgm:presLayoutVars>
      </dgm:prSet>
      <dgm:spPr/>
      <dgm:t>
        <a:bodyPr/>
        <a:lstStyle/>
        <a:p>
          <a:endParaRPr lang="en-US"/>
        </a:p>
      </dgm:t>
    </dgm:pt>
    <dgm:pt modelId="{86E3D1D4-A4CF-4718-978A-94672A467D50}" type="pres">
      <dgm:prSet presAssocID="{FD9B7F42-2E7B-4A05-91E4-E49B54852B88}" presName="composite" presStyleCnt="0"/>
      <dgm:spPr/>
    </dgm:pt>
    <dgm:pt modelId="{5BD95343-6B16-4846-BC2A-5A0DE717F11C}" type="pres">
      <dgm:prSet presAssocID="{FD9B7F42-2E7B-4A05-91E4-E49B54852B88}" presName="parTx" presStyleLbl="alignNode1" presStyleIdx="0" presStyleCnt="3">
        <dgm:presLayoutVars>
          <dgm:chMax val="0"/>
          <dgm:chPref val="0"/>
          <dgm:bulletEnabled val="1"/>
        </dgm:presLayoutVars>
      </dgm:prSet>
      <dgm:spPr/>
      <dgm:t>
        <a:bodyPr/>
        <a:lstStyle/>
        <a:p>
          <a:endParaRPr lang="en-US"/>
        </a:p>
      </dgm:t>
    </dgm:pt>
    <dgm:pt modelId="{E21DEABF-9D57-493B-89FC-FE5668F5E7F9}" type="pres">
      <dgm:prSet presAssocID="{FD9B7F42-2E7B-4A05-91E4-E49B54852B88}" presName="desTx" presStyleLbl="alignAccFollowNode1" presStyleIdx="0" presStyleCnt="3">
        <dgm:presLayoutVars>
          <dgm:bulletEnabled val="1"/>
        </dgm:presLayoutVars>
      </dgm:prSet>
      <dgm:spPr/>
      <dgm:t>
        <a:bodyPr/>
        <a:lstStyle/>
        <a:p>
          <a:endParaRPr lang="en-US"/>
        </a:p>
      </dgm:t>
    </dgm:pt>
    <dgm:pt modelId="{9DAB5E13-2C79-45E3-8847-0598113453B3}" type="pres">
      <dgm:prSet presAssocID="{1C3AE5D6-9B1C-46BA-A5FE-04765FAB896E}" presName="space" presStyleCnt="0"/>
      <dgm:spPr/>
    </dgm:pt>
    <dgm:pt modelId="{C428EC16-CEA6-4A9B-A21F-C750ADB48B0F}" type="pres">
      <dgm:prSet presAssocID="{D2A5E863-1BA6-4643-AED8-99024E123B4E}" presName="composite" presStyleCnt="0"/>
      <dgm:spPr/>
    </dgm:pt>
    <dgm:pt modelId="{4B66A991-43EC-468E-BBBE-7787FC9E3013}" type="pres">
      <dgm:prSet presAssocID="{D2A5E863-1BA6-4643-AED8-99024E123B4E}" presName="parTx" presStyleLbl="alignNode1" presStyleIdx="1" presStyleCnt="3">
        <dgm:presLayoutVars>
          <dgm:chMax val="0"/>
          <dgm:chPref val="0"/>
          <dgm:bulletEnabled val="1"/>
        </dgm:presLayoutVars>
      </dgm:prSet>
      <dgm:spPr/>
      <dgm:t>
        <a:bodyPr/>
        <a:lstStyle/>
        <a:p>
          <a:endParaRPr lang="en-US"/>
        </a:p>
      </dgm:t>
    </dgm:pt>
    <dgm:pt modelId="{B5A46421-3892-49B0-AAEB-63CA82BFBB74}" type="pres">
      <dgm:prSet presAssocID="{D2A5E863-1BA6-4643-AED8-99024E123B4E}" presName="desTx" presStyleLbl="alignAccFollowNode1" presStyleIdx="1" presStyleCnt="3">
        <dgm:presLayoutVars>
          <dgm:bulletEnabled val="1"/>
        </dgm:presLayoutVars>
      </dgm:prSet>
      <dgm:spPr/>
      <dgm:t>
        <a:bodyPr/>
        <a:lstStyle/>
        <a:p>
          <a:endParaRPr lang="en-US"/>
        </a:p>
      </dgm:t>
    </dgm:pt>
    <dgm:pt modelId="{F1B42FBD-F445-450A-B3FA-F9F9360FC256}" type="pres">
      <dgm:prSet presAssocID="{4D992C92-45E4-40FC-BDEF-5B86028C4478}" presName="space" presStyleCnt="0"/>
      <dgm:spPr/>
    </dgm:pt>
    <dgm:pt modelId="{F19EF2EB-C9EC-463E-A6F3-180A54B2EE00}" type="pres">
      <dgm:prSet presAssocID="{0BDB726E-422E-4CAE-904F-2F0F4EB9D17E}" presName="composite" presStyleCnt="0"/>
      <dgm:spPr/>
    </dgm:pt>
    <dgm:pt modelId="{DA2AC4CD-530D-4886-8F5F-6665BC345620}" type="pres">
      <dgm:prSet presAssocID="{0BDB726E-422E-4CAE-904F-2F0F4EB9D17E}" presName="parTx" presStyleLbl="alignNode1" presStyleIdx="2" presStyleCnt="3">
        <dgm:presLayoutVars>
          <dgm:chMax val="0"/>
          <dgm:chPref val="0"/>
          <dgm:bulletEnabled val="1"/>
        </dgm:presLayoutVars>
      </dgm:prSet>
      <dgm:spPr/>
      <dgm:t>
        <a:bodyPr/>
        <a:lstStyle/>
        <a:p>
          <a:endParaRPr lang="en-US"/>
        </a:p>
      </dgm:t>
    </dgm:pt>
    <dgm:pt modelId="{92465441-D0CD-4F4E-B997-1BC961BF302A}" type="pres">
      <dgm:prSet presAssocID="{0BDB726E-422E-4CAE-904F-2F0F4EB9D17E}" presName="desTx" presStyleLbl="alignAccFollowNode1" presStyleIdx="2" presStyleCnt="3">
        <dgm:presLayoutVars>
          <dgm:bulletEnabled val="1"/>
        </dgm:presLayoutVars>
      </dgm:prSet>
      <dgm:spPr/>
      <dgm:t>
        <a:bodyPr/>
        <a:lstStyle/>
        <a:p>
          <a:endParaRPr lang="en-US"/>
        </a:p>
      </dgm:t>
    </dgm:pt>
  </dgm:ptLst>
  <dgm:cxnLst>
    <dgm:cxn modelId="{00F4AF64-95BB-4146-9675-373D54144964}" type="presOf" srcId="{C4201378-62F9-4943-BCF1-4192B9C66A0E}" destId="{B5A46421-3892-49B0-AAEB-63CA82BFBB74}" srcOrd="0" destOrd="0" presId="urn:microsoft.com/office/officeart/2005/8/layout/hList1"/>
    <dgm:cxn modelId="{93D5676C-8E81-1D4B-B3B1-3724F17EA97F}" type="presOf" srcId="{0BDB726E-422E-4CAE-904F-2F0F4EB9D17E}" destId="{DA2AC4CD-530D-4886-8F5F-6665BC345620}" srcOrd="0" destOrd="0" presId="urn:microsoft.com/office/officeart/2005/8/layout/hList1"/>
    <dgm:cxn modelId="{F34C5A92-953C-3047-AAA3-4F27F29A2004}" type="presOf" srcId="{84619E49-DE4B-DB4D-BD98-6CB239B76EC5}" destId="{B5A46421-3892-49B0-AAEB-63CA82BFBB74}" srcOrd="0" destOrd="1" presId="urn:microsoft.com/office/officeart/2005/8/layout/hList1"/>
    <dgm:cxn modelId="{9FE2CA43-2B65-AE41-BDE8-C3FA824B5992}" srcId="{D2A5E863-1BA6-4643-AED8-99024E123B4E}" destId="{84619E49-DE4B-DB4D-BD98-6CB239B76EC5}" srcOrd="1" destOrd="0" parTransId="{6263A513-5CE0-4342-A290-44C96E81D7F5}" sibTransId="{BE14B797-6EC4-684A-8640-EF8A6C14BECE}"/>
    <dgm:cxn modelId="{D404CD07-4870-2745-A08C-2E77E2A3797D}" type="presOf" srcId="{FD9B7F42-2E7B-4A05-91E4-E49B54852B88}" destId="{5BD95343-6B16-4846-BC2A-5A0DE717F11C}" srcOrd="0" destOrd="0" presId="urn:microsoft.com/office/officeart/2005/8/layout/hList1"/>
    <dgm:cxn modelId="{10A335EB-5661-C440-A6EB-BE7EE0EB7EB4}" type="presOf" srcId="{82EE1BAB-F167-4265-9597-2039816D55ED}" destId="{92465441-D0CD-4F4E-B997-1BC961BF302A}" srcOrd="0" destOrd="0" presId="urn:microsoft.com/office/officeart/2005/8/layout/hList1"/>
    <dgm:cxn modelId="{A9CEF13B-780F-4AA5-9DD9-5279721FB762}" srcId="{0BDB726E-422E-4CAE-904F-2F0F4EB9D17E}" destId="{82EE1BAB-F167-4265-9597-2039816D55ED}" srcOrd="0" destOrd="0" parTransId="{3559BA4B-1166-4D3B-A58B-F8FEFBAB9834}" sibTransId="{488D6E14-9783-4B08-899C-9725F5A468C2}"/>
    <dgm:cxn modelId="{9D29B67C-B0B7-1E47-A261-B2F083A301E8}" srcId="{D2A5E863-1BA6-4643-AED8-99024E123B4E}" destId="{C4201378-62F9-4943-BCF1-4192B9C66A0E}" srcOrd="0" destOrd="0" parTransId="{9C3F812A-B18A-B44F-9476-C3218AE99D4B}" sibTransId="{951D281D-990C-B540-B1CD-02859A2825EE}"/>
    <dgm:cxn modelId="{082ADCFF-BD22-FF4A-8B47-30CEC082611A}" type="presOf" srcId="{D2A5E863-1BA6-4643-AED8-99024E123B4E}" destId="{4B66A991-43EC-468E-BBBE-7787FC9E3013}" srcOrd="0" destOrd="0" presId="urn:microsoft.com/office/officeart/2005/8/layout/hList1"/>
    <dgm:cxn modelId="{85ECBC0D-6865-F645-8C91-536E4F5C51FF}" type="presOf" srcId="{3EDCD201-0039-5F4F-9E8E-04F796212618}" destId="{E21DEABF-9D57-493B-89FC-FE5668F5E7F9}" srcOrd="0" destOrd="0" presId="urn:microsoft.com/office/officeart/2005/8/layout/hList1"/>
    <dgm:cxn modelId="{BB38DC53-39BE-0245-AA68-C9DAEC17DCAA}" srcId="{0BDB726E-422E-4CAE-904F-2F0F4EB9D17E}" destId="{E964A755-771F-8A4B-953F-D6EC1938DA7B}" srcOrd="1" destOrd="0" parTransId="{8954693B-DE46-734B-ABF3-F6DADB039B33}" sibTransId="{F4CC46FE-8A72-EB46-BDB6-EF9420EC1D1B}"/>
    <dgm:cxn modelId="{4EE5C17E-E59F-624F-A199-A9349E02B534}" srcId="{FD9B7F42-2E7B-4A05-91E4-E49B54852B88}" destId="{3EDCD201-0039-5F4F-9E8E-04F796212618}" srcOrd="0" destOrd="0" parTransId="{D365FE42-8BDE-4142-8090-C94C8EE254EC}" sibTransId="{843FAF98-980B-B04E-A732-EBD18B264302}"/>
    <dgm:cxn modelId="{660C336D-50F8-4282-85E7-8F92BBEAFDDC}" srcId="{A00F47D8-306D-45A6-81BF-F8802FB681E6}" destId="{0BDB726E-422E-4CAE-904F-2F0F4EB9D17E}" srcOrd="2" destOrd="0" parTransId="{29EEF3D8-FCDF-46DC-8640-89781717A8CA}" sibTransId="{FE41E362-E357-4550-B80E-76EA81BF6EBB}"/>
    <dgm:cxn modelId="{E514E59F-4A41-434D-954C-5D85F38B1147}" srcId="{A00F47D8-306D-45A6-81BF-F8802FB681E6}" destId="{D2A5E863-1BA6-4643-AED8-99024E123B4E}" srcOrd="1" destOrd="0" parTransId="{696CE158-7320-4C1D-9064-3A4497501C8D}" sibTransId="{4D992C92-45E4-40FC-BDEF-5B86028C4478}"/>
    <dgm:cxn modelId="{CE985B4F-E526-8A4A-B14E-F9A61A3086CC}" type="presOf" srcId="{A00F47D8-306D-45A6-81BF-F8802FB681E6}" destId="{5962B6DD-1C87-434F-BD59-C7E3A47AA4CB}" srcOrd="0" destOrd="0" presId="urn:microsoft.com/office/officeart/2005/8/layout/hList1"/>
    <dgm:cxn modelId="{5088407A-A5B3-B440-A43A-A0B2567548B6}" type="presOf" srcId="{E964A755-771F-8A4B-953F-D6EC1938DA7B}" destId="{92465441-D0CD-4F4E-B997-1BC961BF302A}" srcOrd="0" destOrd="1" presId="urn:microsoft.com/office/officeart/2005/8/layout/hList1"/>
    <dgm:cxn modelId="{79B71A6C-AE69-4441-AF9D-18FBF65F2772}" srcId="{A00F47D8-306D-45A6-81BF-F8802FB681E6}" destId="{FD9B7F42-2E7B-4A05-91E4-E49B54852B88}" srcOrd="0" destOrd="0" parTransId="{73899DFD-B372-4D18-AFAD-BD583A3C89A0}" sibTransId="{1C3AE5D6-9B1C-46BA-A5FE-04765FAB896E}"/>
    <dgm:cxn modelId="{600C5795-1D08-CD47-8305-5E0BDBD1CB2F}" type="presParOf" srcId="{5962B6DD-1C87-434F-BD59-C7E3A47AA4CB}" destId="{86E3D1D4-A4CF-4718-978A-94672A467D50}" srcOrd="0" destOrd="0" presId="urn:microsoft.com/office/officeart/2005/8/layout/hList1"/>
    <dgm:cxn modelId="{CD006BE3-E9D7-5941-93CC-86B7C2204B2A}" type="presParOf" srcId="{86E3D1D4-A4CF-4718-978A-94672A467D50}" destId="{5BD95343-6B16-4846-BC2A-5A0DE717F11C}" srcOrd="0" destOrd="0" presId="urn:microsoft.com/office/officeart/2005/8/layout/hList1"/>
    <dgm:cxn modelId="{151AFE8C-3D5A-7842-81A1-28AFFE674036}" type="presParOf" srcId="{86E3D1D4-A4CF-4718-978A-94672A467D50}" destId="{E21DEABF-9D57-493B-89FC-FE5668F5E7F9}" srcOrd="1" destOrd="0" presId="urn:microsoft.com/office/officeart/2005/8/layout/hList1"/>
    <dgm:cxn modelId="{FB91BA5C-1AAA-DF4A-AD24-DBEAD6714D49}" type="presParOf" srcId="{5962B6DD-1C87-434F-BD59-C7E3A47AA4CB}" destId="{9DAB5E13-2C79-45E3-8847-0598113453B3}" srcOrd="1" destOrd="0" presId="urn:microsoft.com/office/officeart/2005/8/layout/hList1"/>
    <dgm:cxn modelId="{B8F71AC7-FACF-0A4F-9E2A-3B692D22129A}" type="presParOf" srcId="{5962B6DD-1C87-434F-BD59-C7E3A47AA4CB}" destId="{C428EC16-CEA6-4A9B-A21F-C750ADB48B0F}" srcOrd="2" destOrd="0" presId="urn:microsoft.com/office/officeart/2005/8/layout/hList1"/>
    <dgm:cxn modelId="{2BA6B4EE-4365-D446-8E9F-E9ED13DD8401}" type="presParOf" srcId="{C428EC16-CEA6-4A9B-A21F-C750ADB48B0F}" destId="{4B66A991-43EC-468E-BBBE-7787FC9E3013}" srcOrd="0" destOrd="0" presId="urn:microsoft.com/office/officeart/2005/8/layout/hList1"/>
    <dgm:cxn modelId="{333B6854-735C-6248-B36D-702DE0D1F114}" type="presParOf" srcId="{C428EC16-CEA6-4A9B-A21F-C750ADB48B0F}" destId="{B5A46421-3892-49B0-AAEB-63CA82BFBB74}" srcOrd="1" destOrd="0" presId="urn:microsoft.com/office/officeart/2005/8/layout/hList1"/>
    <dgm:cxn modelId="{2E61F583-A9F4-A142-9862-79B6D760CAF8}" type="presParOf" srcId="{5962B6DD-1C87-434F-BD59-C7E3A47AA4CB}" destId="{F1B42FBD-F445-450A-B3FA-F9F9360FC256}" srcOrd="3" destOrd="0" presId="urn:microsoft.com/office/officeart/2005/8/layout/hList1"/>
    <dgm:cxn modelId="{FC423DFA-08B6-BD41-AFFF-82B8CEE06F2E}" type="presParOf" srcId="{5962B6DD-1C87-434F-BD59-C7E3A47AA4CB}" destId="{F19EF2EB-C9EC-463E-A6F3-180A54B2EE00}" srcOrd="4" destOrd="0" presId="urn:microsoft.com/office/officeart/2005/8/layout/hList1"/>
    <dgm:cxn modelId="{EB4A2715-B8D9-4F42-B10D-256E588CAEF3}" type="presParOf" srcId="{F19EF2EB-C9EC-463E-A6F3-180A54B2EE00}" destId="{DA2AC4CD-530D-4886-8F5F-6665BC345620}" srcOrd="0" destOrd="0" presId="urn:microsoft.com/office/officeart/2005/8/layout/hList1"/>
    <dgm:cxn modelId="{529C0E60-4D73-FC49-AD17-1A5731A5867C}" type="presParOf" srcId="{F19EF2EB-C9EC-463E-A6F3-180A54B2EE00}" destId="{92465441-D0CD-4F4E-B997-1BC961BF302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0F47D8-306D-45A6-81BF-F8802FB681E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2A5E863-1BA6-4643-AED8-99024E123B4E}">
      <dgm:prSet phldrT="[Text]"/>
      <dgm:spPr/>
      <dgm:t>
        <a:bodyPr/>
        <a:lstStyle/>
        <a:p>
          <a:r>
            <a:rPr lang="en-US" dirty="0" smtClean="0"/>
            <a:t>Geometry</a:t>
          </a:r>
          <a:endParaRPr lang="en-US" dirty="0"/>
        </a:p>
      </dgm:t>
    </dgm:pt>
    <dgm:pt modelId="{696CE158-7320-4C1D-9064-3A4497501C8D}" type="parTrans" cxnId="{E514E59F-4A41-434D-954C-5D85F38B1147}">
      <dgm:prSet/>
      <dgm:spPr/>
      <dgm:t>
        <a:bodyPr/>
        <a:lstStyle/>
        <a:p>
          <a:endParaRPr lang="en-US"/>
        </a:p>
      </dgm:t>
    </dgm:pt>
    <dgm:pt modelId="{4D992C92-45E4-40FC-BDEF-5B86028C4478}" type="sibTrans" cxnId="{E514E59F-4A41-434D-954C-5D85F38B1147}">
      <dgm:prSet/>
      <dgm:spPr/>
      <dgm:t>
        <a:bodyPr/>
        <a:lstStyle/>
        <a:p>
          <a:endParaRPr lang="en-US"/>
        </a:p>
      </dgm:t>
    </dgm:pt>
    <dgm:pt modelId="{B6035CC1-900E-4D75-827E-C230E1D49EBD}">
      <dgm:prSet phldrT="[Text]"/>
      <dgm:spPr/>
      <dgm:t>
        <a:bodyPr/>
        <a:lstStyle/>
        <a:p>
          <a:r>
            <a:rPr lang="en-US" dirty="0" smtClean="0"/>
            <a:t>Experiment with transformations in the plane.</a:t>
          </a:r>
          <a:endParaRPr lang="en-US" dirty="0"/>
        </a:p>
      </dgm:t>
    </dgm:pt>
    <dgm:pt modelId="{A4650C4E-8F3E-4675-9C0C-B3539F4B0BBF}" type="parTrans" cxnId="{17F20A2F-4EE3-40C1-947A-81F0664A2342}">
      <dgm:prSet/>
      <dgm:spPr/>
      <dgm:t>
        <a:bodyPr/>
        <a:lstStyle/>
        <a:p>
          <a:endParaRPr lang="en-US"/>
        </a:p>
      </dgm:t>
    </dgm:pt>
    <dgm:pt modelId="{D0C6E01C-0120-4E73-AEEE-8FBF7BB4446A}" type="sibTrans" cxnId="{17F20A2F-4EE3-40C1-947A-81F0664A2342}">
      <dgm:prSet/>
      <dgm:spPr/>
      <dgm:t>
        <a:bodyPr/>
        <a:lstStyle/>
        <a:p>
          <a:endParaRPr lang="en-US"/>
        </a:p>
      </dgm:t>
    </dgm:pt>
    <dgm:pt modelId="{0BDB726E-422E-4CAE-904F-2F0F4EB9D17E}">
      <dgm:prSet phldrT="[Text]"/>
      <dgm:spPr/>
      <dgm:t>
        <a:bodyPr/>
        <a:lstStyle/>
        <a:p>
          <a:r>
            <a:rPr lang="en-US" dirty="0" smtClean="0"/>
            <a:t>Algebra 2</a:t>
          </a:r>
          <a:endParaRPr lang="en-US" dirty="0"/>
        </a:p>
      </dgm:t>
    </dgm:pt>
    <dgm:pt modelId="{29EEF3D8-FCDF-46DC-8640-89781717A8CA}" type="parTrans" cxnId="{660C336D-50F8-4282-85E7-8F92BBEAFDDC}">
      <dgm:prSet/>
      <dgm:spPr/>
      <dgm:t>
        <a:bodyPr/>
        <a:lstStyle/>
        <a:p>
          <a:endParaRPr lang="en-US"/>
        </a:p>
      </dgm:t>
    </dgm:pt>
    <dgm:pt modelId="{FE41E362-E357-4550-B80E-76EA81BF6EBB}" type="sibTrans" cxnId="{660C336D-50F8-4282-85E7-8F92BBEAFDDC}">
      <dgm:prSet/>
      <dgm:spPr/>
      <dgm:t>
        <a:bodyPr/>
        <a:lstStyle/>
        <a:p>
          <a:endParaRPr lang="en-US"/>
        </a:p>
      </dgm:t>
    </dgm:pt>
    <dgm:pt modelId="{82EE1BAB-F167-4265-9597-2039816D55ED}">
      <dgm:prSet phldrT="[Text]"/>
      <dgm:spPr/>
      <dgm:t>
        <a:bodyPr/>
        <a:lstStyle/>
        <a:p>
          <a:r>
            <a:rPr lang="en-US" dirty="0" smtClean="0"/>
            <a:t>Translate between the geometric description and the equation for a conic section. </a:t>
          </a:r>
          <a:endParaRPr lang="en-US" dirty="0"/>
        </a:p>
      </dgm:t>
    </dgm:pt>
    <dgm:pt modelId="{3559BA4B-1166-4D3B-A58B-F8FEFBAB9834}" type="parTrans" cxnId="{A9CEF13B-780F-4AA5-9DD9-5279721FB762}">
      <dgm:prSet/>
      <dgm:spPr/>
      <dgm:t>
        <a:bodyPr/>
        <a:lstStyle/>
        <a:p>
          <a:endParaRPr lang="en-US"/>
        </a:p>
      </dgm:t>
    </dgm:pt>
    <dgm:pt modelId="{488D6E14-9783-4B08-899C-9725F5A468C2}" type="sibTrans" cxnId="{A9CEF13B-780F-4AA5-9DD9-5279721FB762}">
      <dgm:prSet/>
      <dgm:spPr/>
      <dgm:t>
        <a:bodyPr/>
        <a:lstStyle/>
        <a:p>
          <a:endParaRPr lang="en-US"/>
        </a:p>
      </dgm:t>
    </dgm:pt>
    <dgm:pt modelId="{E2A091AB-8AAA-E149-A58F-852F22982C69}">
      <dgm:prSet phldrT="[Text]"/>
      <dgm:spPr/>
      <dgm:t>
        <a:bodyPr/>
        <a:lstStyle/>
        <a:p>
          <a:r>
            <a:rPr lang="en-US" dirty="0" smtClean="0"/>
            <a:t>Understand congruence in terms of rigid motions.</a:t>
          </a:r>
          <a:endParaRPr lang="en-US" dirty="0"/>
        </a:p>
      </dgm:t>
    </dgm:pt>
    <dgm:pt modelId="{AABA9CC8-1158-F949-8ACD-44A69E36EEB5}" type="parTrans" cxnId="{44716D2E-BF31-7F40-AF2E-9A5383F89B02}">
      <dgm:prSet/>
      <dgm:spPr/>
    </dgm:pt>
    <dgm:pt modelId="{8591EEF0-EFF5-EC48-8A1A-D093E7D530A8}" type="sibTrans" cxnId="{44716D2E-BF31-7F40-AF2E-9A5383F89B02}">
      <dgm:prSet/>
      <dgm:spPr/>
    </dgm:pt>
    <dgm:pt modelId="{4A984C4D-CF1B-9B4F-97A7-C5E41F815763}">
      <dgm:prSet phldrT="[Text]"/>
      <dgm:spPr/>
      <dgm:t>
        <a:bodyPr/>
        <a:lstStyle/>
        <a:p>
          <a:r>
            <a:rPr lang="en-US" dirty="0" smtClean="0"/>
            <a:t>Prove geometric theorems.</a:t>
          </a:r>
          <a:endParaRPr lang="en-US" dirty="0"/>
        </a:p>
      </dgm:t>
    </dgm:pt>
    <dgm:pt modelId="{2B8F8282-E328-3541-9FE6-F65BD54111C8}" type="parTrans" cxnId="{26E9A6FC-F3A3-D645-A7FC-45462E8C0875}">
      <dgm:prSet/>
      <dgm:spPr/>
    </dgm:pt>
    <dgm:pt modelId="{4329CE91-B9E4-D84D-A1D6-D0F8A61DE2E7}" type="sibTrans" cxnId="{26E9A6FC-F3A3-D645-A7FC-45462E8C0875}">
      <dgm:prSet/>
      <dgm:spPr/>
    </dgm:pt>
    <dgm:pt modelId="{A364FAC0-FE48-3D4D-AD61-BCF73B487917}">
      <dgm:prSet phldrT="[Text]"/>
      <dgm:spPr/>
      <dgm:t>
        <a:bodyPr/>
        <a:lstStyle/>
        <a:p>
          <a:r>
            <a:rPr lang="en-US" dirty="0" smtClean="0"/>
            <a:t>Make geometric constructions.</a:t>
          </a:r>
          <a:endParaRPr lang="en-US" dirty="0"/>
        </a:p>
      </dgm:t>
    </dgm:pt>
    <dgm:pt modelId="{ABB29237-50A3-4641-A799-1B136739F388}" type="parTrans" cxnId="{8688D925-D941-B54C-BA60-EE2AE3EF8A2C}">
      <dgm:prSet/>
      <dgm:spPr/>
    </dgm:pt>
    <dgm:pt modelId="{FA1967B6-37B1-0945-B2CD-7586B91D8BD9}" type="sibTrans" cxnId="{8688D925-D941-B54C-BA60-EE2AE3EF8A2C}">
      <dgm:prSet/>
      <dgm:spPr/>
    </dgm:pt>
    <dgm:pt modelId="{7CBF2078-A0FD-034D-A3FF-C946D80D7854}">
      <dgm:prSet phldrT="[Text]"/>
      <dgm:spPr/>
      <dgm:t>
        <a:bodyPr/>
        <a:lstStyle/>
        <a:p>
          <a:r>
            <a:rPr lang="en-US" dirty="0" smtClean="0"/>
            <a:t>Understand similarity in terms of similarity transformations.</a:t>
          </a:r>
          <a:endParaRPr lang="en-US" dirty="0"/>
        </a:p>
      </dgm:t>
    </dgm:pt>
    <dgm:pt modelId="{4DF62C09-45E6-5E41-8265-C2A47C7CC9D5}" type="parTrans" cxnId="{A03D203C-DF69-5E46-90DF-C19FDD53B6AA}">
      <dgm:prSet/>
      <dgm:spPr/>
    </dgm:pt>
    <dgm:pt modelId="{DFEEF204-36A9-2C4C-AE10-34CEDCB25842}" type="sibTrans" cxnId="{A03D203C-DF69-5E46-90DF-C19FDD53B6AA}">
      <dgm:prSet/>
      <dgm:spPr/>
    </dgm:pt>
    <dgm:pt modelId="{1FCF220D-93ED-5A41-BAE0-FC26403ADBBB}">
      <dgm:prSet phldrT="[Text]"/>
      <dgm:spPr/>
      <dgm:t>
        <a:bodyPr/>
        <a:lstStyle/>
        <a:p>
          <a:r>
            <a:rPr lang="en-US" dirty="0" smtClean="0"/>
            <a:t>Prove trigonometric ratios and solve problems involving right triangles.</a:t>
          </a:r>
          <a:endParaRPr lang="en-US" dirty="0"/>
        </a:p>
      </dgm:t>
    </dgm:pt>
    <dgm:pt modelId="{CFB26EA8-C6C5-D74B-A4FE-47294D63538E}" type="parTrans" cxnId="{0EDF4721-C7A1-8D4D-87E6-58395B165488}">
      <dgm:prSet/>
      <dgm:spPr/>
    </dgm:pt>
    <dgm:pt modelId="{791C9A49-8ED2-644C-A30C-7C3EC016CF8A}" type="sibTrans" cxnId="{0EDF4721-C7A1-8D4D-87E6-58395B165488}">
      <dgm:prSet/>
      <dgm:spPr/>
    </dgm:pt>
    <dgm:pt modelId="{5962B6DD-1C87-434F-BD59-C7E3A47AA4CB}" type="pres">
      <dgm:prSet presAssocID="{A00F47D8-306D-45A6-81BF-F8802FB681E6}" presName="Name0" presStyleCnt="0">
        <dgm:presLayoutVars>
          <dgm:dir/>
          <dgm:animLvl val="lvl"/>
          <dgm:resizeHandles val="exact"/>
        </dgm:presLayoutVars>
      </dgm:prSet>
      <dgm:spPr/>
      <dgm:t>
        <a:bodyPr/>
        <a:lstStyle/>
        <a:p>
          <a:endParaRPr lang="en-US"/>
        </a:p>
      </dgm:t>
    </dgm:pt>
    <dgm:pt modelId="{C428EC16-CEA6-4A9B-A21F-C750ADB48B0F}" type="pres">
      <dgm:prSet presAssocID="{D2A5E863-1BA6-4643-AED8-99024E123B4E}" presName="composite" presStyleCnt="0"/>
      <dgm:spPr/>
    </dgm:pt>
    <dgm:pt modelId="{4B66A991-43EC-468E-BBBE-7787FC9E3013}" type="pres">
      <dgm:prSet presAssocID="{D2A5E863-1BA6-4643-AED8-99024E123B4E}" presName="parTx" presStyleLbl="alignNode1" presStyleIdx="0" presStyleCnt="2">
        <dgm:presLayoutVars>
          <dgm:chMax val="0"/>
          <dgm:chPref val="0"/>
          <dgm:bulletEnabled val="1"/>
        </dgm:presLayoutVars>
      </dgm:prSet>
      <dgm:spPr/>
      <dgm:t>
        <a:bodyPr/>
        <a:lstStyle/>
        <a:p>
          <a:endParaRPr lang="en-US"/>
        </a:p>
      </dgm:t>
    </dgm:pt>
    <dgm:pt modelId="{B5A46421-3892-49B0-AAEB-63CA82BFBB74}" type="pres">
      <dgm:prSet presAssocID="{D2A5E863-1BA6-4643-AED8-99024E123B4E}" presName="desTx" presStyleLbl="alignAccFollowNode1" presStyleIdx="0" presStyleCnt="2">
        <dgm:presLayoutVars>
          <dgm:bulletEnabled val="1"/>
        </dgm:presLayoutVars>
      </dgm:prSet>
      <dgm:spPr/>
      <dgm:t>
        <a:bodyPr/>
        <a:lstStyle/>
        <a:p>
          <a:endParaRPr lang="en-US"/>
        </a:p>
      </dgm:t>
    </dgm:pt>
    <dgm:pt modelId="{F1B42FBD-F445-450A-B3FA-F9F9360FC256}" type="pres">
      <dgm:prSet presAssocID="{4D992C92-45E4-40FC-BDEF-5B86028C4478}" presName="space" presStyleCnt="0"/>
      <dgm:spPr/>
    </dgm:pt>
    <dgm:pt modelId="{F19EF2EB-C9EC-463E-A6F3-180A54B2EE00}" type="pres">
      <dgm:prSet presAssocID="{0BDB726E-422E-4CAE-904F-2F0F4EB9D17E}" presName="composite" presStyleCnt="0"/>
      <dgm:spPr/>
    </dgm:pt>
    <dgm:pt modelId="{DA2AC4CD-530D-4886-8F5F-6665BC345620}" type="pres">
      <dgm:prSet presAssocID="{0BDB726E-422E-4CAE-904F-2F0F4EB9D17E}" presName="parTx" presStyleLbl="alignNode1" presStyleIdx="1" presStyleCnt="2">
        <dgm:presLayoutVars>
          <dgm:chMax val="0"/>
          <dgm:chPref val="0"/>
          <dgm:bulletEnabled val="1"/>
        </dgm:presLayoutVars>
      </dgm:prSet>
      <dgm:spPr/>
      <dgm:t>
        <a:bodyPr/>
        <a:lstStyle/>
        <a:p>
          <a:endParaRPr lang="en-US"/>
        </a:p>
      </dgm:t>
    </dgm:pt>
    <dgm:pt modelId="{92465441-D0CD-4F4E-B997-1BC961BF302A}" type="pres">
      <dgm:prSet presAssocID="{0BDB726E-422E-4CAE-904F-2F0F4EB9D17E}" presName="desTx" presStyleLbl="alignAccFollowNode1" presStyleIdx="1" presStyleCnt="2">
        <dgm:presLayoutVars>
          <dgm:bulletEnabled val="1"/>
        </dgm:presLayoutVars>
      </dgm:prSet>
      <dgm:spPr/>
      <dgm:t>
        <a:bodyPr/>
        <a:lstStyle/>
        <a:p>
          <a:endParaRPr lang="en-US"/>
        </a:p>
      </dgm:t>
    </dgm:pt>
  </dgm:ptLst>
  <dgm:cxnLst>
    <dgm:cxn modelId="{A74590EE-34E2-944F-A2A9-2A01C2EFFACD}" type="presOf" srcId="{B6035CC1-900E-4D75-827E-C230E1D49EBD}" destId="{B5A46421-3892-49B0-AAEB-63CA82BFBB74}" srcOrd="0" destOrd="0" presId="urn:microsoft.com/office/officeart/2005/8/layout/hList1"/>
    <dgm:cxn modelId="{E514E59F-4A41-434D-954C-5D85F38B1147}" srcId="{A00F47D8-306D-45A6-81BF-F8802FB681E6}" destId="{D2A5E863-1BA6-4643-AED8-99024E123B4E}" srcOrd="0" destOrd="0" parTransId="{696CE158-7320-4C1D-9064-3A4497501C8D}" sibTransId="{4D992C92-45E4-40FC-BDEF-5B86028C4478}"/>
    <dgm:cxn modelId="{660C336D-50F8-4282-85E7-8F92BBEAFDDC}" srcId="{A00F47D8-306D-45A6-81BF-F8802FB681E6}" destId="{0BDB726E-422E-4CAE-904F-2F0F4EB9D17E}" srcOrd="1" destOrd="0" parTransId="{29EEF3D8-FCDF-46DC-8640-89781717A8CA}" sibTransId="{FE41E362-E357-4550-B80E-76EA81BF6EBB}"/>
    <dgm:cxn modelId="{90523227-119A-6C4E-BA79-E10B73A07E99}" type="presOf" srcId="{82EE1BAB-F167-4265-9597-2039816D55ED}" destId="{92465441-D0CD-4F4E-B997-1BC961BF302A}" srcOrd="0" destOrd="0" presId="urn:microsoft.com/office/officeart/2005/8/layout/hList1"/>
    <dgm:cxn modelId="{4011404C-C3FC-CB4A-9E64-21D8AC2A98F8}" type="presOf" srcId="{7CBF2078-A0FD-034D-A3FF-C946D80D7854}" destId="{B5A46421-3892-49B0-AAEB-63CA82BFBB74}" srcOrd="0" destOrd="4" presId="urn:microsoft.com/office/officeart/2005/8/layout/hList1"/>
    <dgm:cxn modelId="{5CFAE555-1104-3942-ABD4-0FBAC75B0941}" type="presOf" srcId="{D2A5E863-1BA6-4643-AED8-99024E123B4E}" destId="{4B66A991-43EC-468E-BBBE-7787FC9E3013}" srcOrd="0" destOrd="0" presId="urn:microsoft.com/office/officeart/2005/8/layout/hList1"/>
    <dgm:cxn modelId="{8688D925-D941-B54C-BA60-EE2AE3EF8A2C}" srcId="{D2A5E863-1BA6-4643-AED8-99024E123B4E}" destId="{A364FAC0-FE48-3D4D-AD61-BCF73B487917}" srcOrd="3" destOrd="0" parTransId="{ABB29237-50A3-4641-A799-1B136739F388}" sibTransId="{FA1967B6-37B1-0945-B2CD-7586B91D8BD9}"/>
    <dgm:cxn modelId="{0EDF4721-C7A1-8D4D-87E6-58395B165488}" srcId="{D2A5E863-1BA6-4643-AED8-99024E123B4E}" destId="{1FCF220D-93ED-5A41-BAE0-FC26403ADBBB}" srcOrd="5" destOrd="0" parTransId="{CFB26EA8-C6C5-D74B-A4FE-47294D63538E}" sibTransId="{791C9A49-8ED2-644C-A30C-7C3EC016CF8A}"/>
    <dgm:cxn modelId="{2F978139-CA4E-2246-9A00-3A6E685204D4}" type="presOf" srcId="{1FCF220D-93ED-5A41-BAE0-FC26403ADBBB}" destId="{B5A46421-3892-49B0-AAEB-63CA82BFBB74}" srcOrd="0" destOrd="5" presId="urn:microsoft.com/office/officeart/2005/8/layout/hList1"/>
    <dgm:cxn modelId="{6E7D8EB1-F636-7D41-8688-4D02D0DC628D}" type="presOf" srcId="{0BDB726E-422E-4CAE-904F-2F0F4EB9D17E}" destId="{DA2AC4CD-530D-4886-8F5F-6665BC345620}" srcOrd="0" destOrd="0" presId="urn:microsoft.com/office/officeart/2005/8/layout/hList1"/>
    <dgm:cxn modelId="{5015A73D-FB49-3042-A7E4-F2651A537198}" type="presOf" srcId="{A00F47D8-306D-45A6-81BF-F8802FB681E6}" destId="{5962B6DD-1C87-434F-BD59-C7E3A47AA4CB}" srcOrd="0" destOrd="0" presId="urn:microsoft.com/office/officeart/2005/8/layout/hList1"/>
    <dgm:cxn modelId="{26E9A6FC-F3A3-D645-A7FC-45462E8C0875}" srcId="{D2A5E863-1BA6-4643-AED8-99024E123B4E}" destId="{4A984C4D-CF1B-9B4F-97A7-C5E41F815763}" srcOrd="2" destOrd="0" parTransId="{2B8F8282-E328-3541-9FE6-F65BD54111C8}" sibTransId="{4329CE91-B9E4-D84D-A1D6-D0F8A61DE2E7}"/>
    <dgm:cxn modelId="{39383822-3D4F-564D-95E0-4A02B2712F65}" type="presOf" srcId="{E2A091AB-8AAA-E149-A58F-852F22982C69}" destId="{B5A46421-3892-49B0-AAEB-63CA82BFBB74}" srcOrd="0" destOrd="1" presId="urn:microsoft.com/office/officeart/2005/8/layout/hList1"/>
    <dgm:cxn modelId="{F929F8A6-EE18-0447-B336-4E3342AC2362}" type="presOf" srcId="{4A984C4D-CF1B-9B4F-97A7-C5E41F815763}" destId="{B5A46421-3892-49B0-AAEB-63CA82BFBB74}" srcOrd="0" destOrd="2" presId="urn:microsoft.com/office/officeart/2005/8/layout/hList1"/>
    <dgm:cxn modelId="{92D8E6F0-10F8-364B-9A96-8CA12C68DC4D}" type="presOf" srcId="{A364FAC0-FE48-3D4D-AD61-BCF73B487917}" destId="{B5A46421-3892-49B0-AAEB-63CA82BFBB74}" srcOrd="0" destOrd="3" presId="urn:microsoft.com/office/officeart/2005/8/layout/hList1"/>
    <dgm:cxn modelId="{A03D203C-DF69-5E46-90DF-C19FDD53B6AA}" srcId="{D2A5E863-1BA6-4643-AED8-99024E123B4E}" destId="{7CBF2078-A0FD-034D-A3FF-C946D80D7854}" srcOrd="4" destOrd="0" parTransId="{4DF62C09-45E6-5E41-8265-C2A47C7CC9D5}" sibTransId="{DFEEF204-36A9-2C4C-AE10-34CEDCB25842}"/>
    <dgm:cxn modelId="{17F20A2F-4EE3-40C1-947A-81F0664A2342}" srcId="{D2A5E863-1BA6-4643-AED8-99024E123B4E}" destId="{B6035CC1-900E-4D75-827E-C230E1D49EBD}" srcOrd="0" destOrd="0" parTransId="{A4650C4E-8F3E-4675-9C0C-B3539F4B0BBF}" sibTransId="{D0C6E01C-0120-4E73-AEEE-8FBF7BB4446A}"/>
    <dgm:cxn modelId="{44716D2E-BF31-7F40-AF2E-9A5383F89B02}" srcId="{D2A5E863-1BA6-4643-AED8-99024E123B4E}" destId="{E2A091AB-8AAA-E149-A58F-852F22982C69}" srcOrd="1" destOrd="0" parTransId="{AABA9CC8-1158-F949-8ACD-44A69E36EEB5}" sibTransId="{8591EEF0-EFF5-EC48-8A1A-D093E7D530A8}"/>
    <dgm:cxn modelId="{A9CEF13B-780F-4AA5-9DD9-5279721FB762}" srcId="{0BDB726E-422E-4CAE-904F-2F0F4EB9D17E}" destId="{82EE1BAB-F167-4265-9597-2039816D55ED}" srcOrd="0" destOrd="0" parTransId="{3559BA4B-1166-4D3B-A58B-F8FEFBAB9834}" sibTransId="{488D6E14-9783-4B08-899C-9725F5A468C2}"/>
    <dgm:cxn modelId="{3D23630B-8193-0346-B58B-CBA7A598403A}" type="presParOf" srcId="{5962B6DD-1C87-434F-BD59-C7E3A47AA4CB}" destId="{C428EC16-CEA6-4A9B-A21F-C750ADB48B0F}" srcOrd="0" destOrd="0" presId="urn:microsoft.com/office/officeart/2005/8/layout/hList1"/>
    <dgm:cxn modelId="{BD51A43F-C3B3-D945-8BCC-656D6080B77C}" type="presParOf" srcId="{C428EC16-CEA6-4A9B-A21F-C750ADB48B0F}" destId="{4B66A991-43EC-468E-BBBE-7787FC9E3013}" srcOrd="0" destOrd="0" presId="urn:microsoft.com/office/officeart/2005/8/layout/hList1"/>
    <dgm:cxn modelId="{6DC5B6B4-F8B6-CB45-92AD-C05FF00CE7D8}" type="presParOf" srcId="{C428EC16-CEA6-4A9B-A21F-C750ADB48B0F}" destId="{B5A46421-3892-49B0-AAEB-63CA82BFBB74}" srcOrd="1" destOrd="0" presId="urn:microsoft.com/office/officeart/2005/8/layout/hList1"/>
    <dgm:cxn modelId="{F920129A-4870-5942-AC3C-B9E910E41188}" type="presParOf" srcId="{5962B6DD-1C87-434F-BD59-C7E3A47AA4CB}" destId="{F1B42FBD-F445-450A-B3FA-F9F9360FC256}" srcOrd="1" destOrd="0" presId="urn:microsoft.com/office/officeart/2005/8/layout/hList1"/>
    <dgm:cxn modelId="{9C0DB984-DC91-BC4F-9878-74CF8C748617}" type="presParOf" srcId="{5962B6DD-1C87-434F-BD59-C7E3A47AA4CB}" destId="{F19EF2EB-C9EC-463E-A6F3-180A54B2EE00}" srcOrd="2" destOrd="0" presId="urn:microsoft.com/office/officeart/2005/8/layout/hList1"/>
    <dgm:cxn modelId="{4235102E-5CF5-214D-B448-2F151CCE1CB8}" type="presParOf" srcId="{F19EF2EB-C9EC-463E-A6F3-180A54B2EE00}" destId="{DA2AC4CD-530D-4886-8F5F-6665BC345620}" srcOrd="0" destOrd="0" presId="urn:microsoft.com/office/officeart/2005/8/layout/hList1"/>
    <dgm:cxn modelId="{E32B88A8-5E04-1343-BA37-CAFEE3162A7F}" type="presParOf" srcId="{F19EF2EB-C9EC-463E-A6F3-180A54B2EE00}" destId="{92465441-D0CD-4F4E-B997-1BC961BF302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28D83-543B-46B4-B951-52988282917A}">
      <dsp:nvSpPr>
        <dsp:cNvPr id="0" name=""/>
        <dsp:cNvSpPr/>
      </dsp:nvSpPr>
      <dsp:spPr>
        <a:xfrm>
          <a:off x="217828" y="1701"/>
          <a:ext cx="1800111" cy="108006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Standards</a:t>
          </a:r>
          <a:endParaRPr lang="en-US" sz="1800" kern="1200" dirty="0"/>
        </a:p>
      </dsp:txBody>
      <dsp:txXfrm>
        <a:off x="217828" y="1701"/>
        <a:ext cx="1800111" cy="1080066"/>
      </dsp:txXfrm>
    </dsp:sp>
    <dsp:sp modelId="{3E4BE58C-3442-40F6-A751-4FE1819BF935}">
      <dsp:nvSpPr>
        <dsp:cNvPr id="0" name=""/>
        <dsp:cNvSpPr/>
      </dsp:nvSpPr>
      <dsp:spPr>
        <a:xfrm>
          <a:off x="2197950" y="1701"/>
          <a:ext cx="1800111" cy="108006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Transformational Geometry Learning Progression</a:t>
          </a:r>
          <a:endParaRPr lang="en-US" sz="1800" kern="1200" dirty="0"/>
        </a:p>
      </dsp:txBody>
      <dsp:txXfrm>
        <a:off x="2197950" y="1701"/>
        <a:ext cx="1800111" cy="1080066"/>
      </dsp:txXfrm>
    </dsp:sp>
    <dsp:sp modelId="{01763078-438F-47F4-B933-AE7A470A8EDE}">
      <dsp:nvSpPr>
        <dsp:cNvPr id="0" name=""/>
        <dsp:cNvSpPr/>
      </dsp:nvSpPr>
      <dsp:spPr>
        <a:xfrm>
          <a:off x="4098922" y="14284"/>
          <a:ext cx="1800111" cy="108006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Lesson Agenda</a:t>
          </a:r>
          <a:endParaRPr lang="en-US" sz="1800" kern="1200" dirty="0"/>
        </a:p>
      </dsp:txBody>
      <dsp:txXfrm>
        <a:off x="4098922" y="14284"/>
        <a:ext cx="1800111" cy="1080066"/>
      </dsp:txXfrm>
    </dsp:sp>
    <dsp:sp modelId="{91B6F8ED-4351-4F96-8D7B-EFCA6BAE4614}">
      <dsp:nvSpPr>
        <dsp:cNvPr id="0" name=""/>
        <dsp:cNvSpPr/>
      </dsp:nvSpPr>
      <dsp:spPr>
        <a:xfrm>
          <a:off x="217828" y="1261779"/>
          <a:ext cx="1800111" cy="108006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Getting  Ready for the Lesson (Resources and Tips)</a:t>
          </a:r>
          <a:endParaRPr lang="en-US" sz="1800" kern="1200" dirty="0"/>
        </a:p>
      </dsp:txBody>
      <dsp:txXfrm>
        <a:off x="217828" y="1261779"/>
        <a:ext cx="1800111" cy="1080066"/>
      </dsp:txXfrm>
    </dsp:sp>
    <dsp:sp modelId="{9C78D8E6-2627-4786-91CC-BAF294ED1B16}">
      <dsp:nvSpPr>
        <dsp:cNvPr id="0" name=""/>
        <dsp:cNvSpPr/>
      </dsp:nvSpPr>
      <dsp:spPr>
        <a:xfrm>
          <a:off x="2197950" y="1261779"/>
          <a:ext cx="1800111" cy="108006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Vocabulary Activities</a:t>
          </a:r>
          <a:endParaRPr lang="en-US" sz="1800" kern="1200" dirty="0"/>
        </a:p>
      </dsp:txBody>
      <dsp:txXfrm>
        <a:off x="2197950" y="1261779"/>
        <a:ext cx="1800111" cy="1080066"/>
      </dsp:txXfrm>
    </dsp:sp>
    <dsp:sp modelId="{FAFB506F-11F2-402F-B391-83BDEDFDA3F7}">
      <dsp:nvSpPr>
        <dsp:cNvPr id="0" name=""/>
        <dsp:cNvSpPr/>
      </dsp:nvSpPr>
      <dsp:spPr>
        <a:xfrm>
          <a:off x="4178073" y="1261779"/>
          <a:ext cx="1800111" cy="108006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Lesson</a:t>
          </a:r>
        </a:p>
        <a:p>
          <a:pPr lvl="0" algn="ctr" defTabSz="800100">
            <a:lnSpc>
              <a:spcPct val="90000"/>
            </a:lnSpc>
            <a:spcBef>
              <a:spcPct val="0"/>
            </a:spcBef>
            <a:spcAft>
              <a:spcPct val="35000"/>
            </a:spcAft>
          </a:pPr>
          <a:r>
            <a:rPr lang="en-US" sz="1800" kern="1200" dirty="0" smtClean="0"/>
            <a:t>(Presentation and Video)</a:t>
          </a:r>
          <a:endParaRPr lang="en-US" sz="1800" kern="1200" dirty="0"/>
        </a:p>
      </dsp:txBody>
      <dsp:txXfrm>
        <a:off x="4178073" y="1261779"/>
        <a:ext cx="1800111" cy="1080066"/>
      </dsp:txXfrm>
    </dsp:sp>
    <dsp:sp modelId="{ADA9DF16-ADAF-4F5D-8E04-121F288C203E}">
      <dsp:nvSpPr>
        <dsp:cNvPr id="0" name=""/>
        <dsp:cNvSpPr/>
      </dsp:nvSpPr>
      <dsp:spPr>
        <a:xfrm>
          <a:off x="1207889" y="2521856"/>
          <a:ext cx="1800111" cy="108006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Textbook Connections</a:t>
          </a:r>
          <a:endParaRPr lang="en-US" sz="1800" kern="1200" dirty="0"/>
        </a:p>
      </dsp:txBody>
      <dsp:txXfrm>
        <a:off x="1207889" y="2521856"/>
        <a:ext cx="1800111" cy="1080066"/>
      </dsp:txXfrm>
    </dsp:sp>
    <dsp:sp modelId="{8B61FCA8-924F-42A1-A51F-25BED0880D40}">
      <dsp:nvSpPr>
        <dsp:cNvPr id="0" name=""/>
        <dsp:cNvSpPr/>
      </dsp:nvSpPr>
      <dsp:spPr>
        <a:xfrm>
          <a:off x="3188012" y="2521856"/>
          <a:ext cx="1800111" cy="108006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Additional Resources</a:t>
          </a:r>
          <a:endParaRPr lang="en-US" sz="1800" kern="1200" dirty="0"/>
        </a:p>
      </dsp:txBody>
      <dsp:txXfrm>
        <a:off x="3188012" y="2521856"/>
        <a:ext cx="1800111" cy="1080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A51DA-6F1C-424F-BDE6-EFBF42C6E047}">
      <dsp:nvSpPr>
        <dsp:cNvPr id="0" name=""/>
        <dsp:cNvSpPr/>
      </dsp:nvSpPr>
      <dsp:spPr>
        <a:xfrm>
          <a:off x="0" y="0"/>
          <a:ext cx="7010400" cy="77571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MP 1</a:t>
          </a:r>
          <a:endParaRPr lang="en-US" sz="3400" kern="1200" dirty="0"/>
        </a:p>
      </dsp:txBody>
      <dsp:txXfrm>
        <a:off x="37867" y="37867"/>
        <a:ext cx="6934666" cy="699976"/>
      </dsp:txXfrm>
    </dsp:sp>
    <dsp:sp modelId="{0C874B8A-78F2-43A6-9A27-19B6821C33D8}">
      <dsp:nvSpPr>
        <dsp:cNvPr id="0" name=""/>
        <dsp:cNvSpPr/>
      </dsp:nvSpPr>
      <dsp:spPr>
        <a:xfrm>
          <a:off x="0" y="786817"/>
          <a:ext cx="7010400" cy="791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smtClean="0"/>
            <a:t>Make sense of problems and persevere in solving them.</a:t>
          </a:r>
          <a:endParaRPr lang="en-US" sz="2700" kern="1200" dirty="0"/>
        </a:p>
      </dsp:txBody>
      <dsp:txXfrm>
        <a:off x="0" y="786817"/>
        <a:ext cx="7010400" cy="791775"/>
      </dsp:txXfrm>
    </dsp:sp>
    <dsp:sp modelId="{F108927F-65E5-4C9A-9F92-62CE6806B1E1}">
      <dsp:nvSpPr>
        <dsp:cNvPr id="0" name=""/>
        <dsp:cNvSpPr/>
      </dsp:nvSpPr>
      <dsp:spPr>
        <a:xfrm>
          <a:off x="0" y="1578592"/>
          <a:ext cx="7010400" cy="7757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MP 2</a:t>
          </a:r>
          <a:endParaRPr lang="en-US" sz="3400" kern="1200" dirty="0"/>
        </a:p>
      </dsp:txBody>
      <dsp:txXfrm>
        <a:off x="37867" y="1616459"/>
        <a:ext cx="6934666" cy="699976"/>
      </dsp:txXfrm>
    </dsp:sp>
    <dsp:sp modelId="{E66B5219-7370-4FE4-9FFD-C1AB0BBAA9D7}">
      <dsp:nvSpPr>
        <dsp:cNvPr id="0" name=""/>
        <dsp:cNvSpPr/>
      </dsp:nvSpPr>
      <dsp:spPr>
        <a:xfrm>
          <a:off x="0" y="2354302"/>
          <a:ext cx="7010400"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smtClean="0"/>
            <a:t>Reason abstractly and quantitatively.</a:t>
          </a:r>
          <a:endParaRPr lang="en-US" sz="2700" kern="1200" dirty="0"/>
        </a:p>
      </dsp:txBody>
      <dsp:txXfrm>
        <a:off x="0" y="2354302"/>
        <a:ext cx="7010400" cy="563040"/>
      </dsp:txXfrm>
    </dsp:sp>
    <dsp:sp modelId="{FF1C7D50-5AEF-A64C-83E9-B77F5363B6BE}">
      <dsp:nvSpPr>
        <dsp:cNvPr id="0" name=""/>
        <dsp:cNvSpPr/>
      </dsp:nvSpPr>
      <dsp:spPr>
        <a:xfrm>
          <a:off x="0" y="2917342"/>
          <a:ext cx="7010400" cy="77571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MP 4</a:t>
          </a:r>
          <a:endParaRPr lang="en-US" sz="3400" kern="1200" dirty="0"/>
        </a:p>
      </dsp:txBody>
      <dsp:txXfrm>
        <a:off x="37867" y="2955209"/>
        <a:ext cx="6934666" cy="699976"/>
      </dsp:txXfrm>
    </dsp:sp>
    <dsp:sp modelId="{EAD4A0FF-BB89-5F49-923F-D16DFAA55F58}">
      <dsp:nvSpPr>
        <dsp:cNvPr id="0" name=""/>
        <dsp:cNvSpPr/>
      </dsp:nvSpPr>
      <dsp:spPr>
        <a:xfrm>
          <a:off x="0" y="3693052"/>
          <a:ext cx="7010400"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smtClean="0"/>
            <a:t>Model with mathematics</a:t>
          </a:r>
          <a:endParaRPr lang="en-US" sz="2700" kern="1200" dirty="0"/>
        </a:p>
      </dsp:txBody>
      <dsp:txXfrm>
        <a:off x="0" y="3693052"/>
        <a:ext cx="7010400" cy="563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95343-6B16-4846-BC2A-5A0DE717F11C}">
      <dsp:nvSpPr>
        <dsp:cNvPr id="0" name=""/>
        <dsp:cNvSpPr/>
      </dsp:nvSpPr>
      <dsp:spPr>
        <a:xfrm>
          <a:off x="2119" y="101426"/>
          <a:ext cx="2066329" cy="489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Grade 6</a:t>
          </a:r>
          <a:endParaRPr lang="en-US" sz="1700" kern="1200" dirty="0"/>
        </a:p>
      </dsp:txBody>
      <dsp:txXfrm>
        <a:off x="2119" y="101426"/>
        <a:ext cx="2066329" cy="489600"/>
      </dsp:txXfrm>
    </dsp:sp>
    <dsp:sp modelId="{E21DEABF-9D57-493B-89FC-FE5668F5E7F9}">
      <dsp:nvSpPr>
        <dsp:cNvPr id="0" name=""/>
        <dsp:cNvSpPr/>
      </dsp:nvSpPr>
      <dsp:spPr>
        <a:xfrm>
          <a:off x="2119" y="591026"/>
          <a:ext cx="2066329" cy="3371546"/>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Solve real-world and mathematical problems involving area, surface area and volume</a:t>
          </a:r>
          <a:endParaRPr lang="en-US" sz="1700" kern="1200" dirty="0"/>
        </a:p>
      </dsp:txBody>
      <dsp:txXfrm>
        <a:off x="2119" y="591026"/>
        <a:ext cx="2066329" cy="3371546"/>
      </dsp:txXfrm>
    </dsp:sp>
    <dsp:sp modelId="{4B66A991-43EC-468E-BBBE-7787FC9E3013}">
      <dsp:nvSpPr>
        <dsp:cNvPr id="0" name=""/>
        <dsp:cNvSpPr/>
      </dsp:nvSpPr>
      <dsp:spPr>
        <a:xfrm>
          <a:off x="2357735" y="101426"/>
          <a:ext cx="2066329" cy="489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Grade 7</a:t>
          </a:r>
          <a:endParaRPr lang="en-US" sz="1700" kern="1200" dirty="0"/>
        </a:p>
      </dsp:txBody>
      <dsp:txXfrm>
        <a:off x="2357735" y="101426"/>
        <a:ext cx="2066329" cy="489600"/>
      </dsp:txXfrm>
    </dsp:sp>
    <dsp:sp modelId="{B5A46421-3892-49B0-AAEB-63CA82BFBB74}">
      <dsp:nvSpPr>
        <dsp:cNvPr id="0" name=""/>
        <dsp:cNvSpPr/>
      </dsp:nvSpPr>
      <dsp:spPr>
        <a:xfrm>
          <a:off x="2357735" y="591026"/>
          <a:ext cx="2066329" cy="3371546"/>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Draw, construct and describe geometrical figures and describe the relationships between them.</a:t>
          </a:r>
          <a:endParaRPr lang="en-US" sz="1700" kern="1200" dirty="0"/>
        </a:p>
        <a:p>
          <a:pPr marL="171450" lvl="1" indent="-171450" algn="l" defTabSz="755650">
            <a:lnSpc>
              <a:spcPct val="90000"/>
            </a:lnSpc>
            <a:spcBef>
              <a:spcPct val="0"/>
            </a:spcBef>
            <a:spcAft>
              <a:spcPct val="15000"/>
            </a:spcAft>
            <a:buChar char="••"/>
          </a:pPr>
          <a:r>
            <a:rPr lang="en-US" sz="1700" kern="1200" dirty="0" smtClean="0"/>
            <a:t>Solve real-life and mathematical problems involving angle measure, area, surface area, and volume.</a:t>
          </a:r>
          <a:endParaRPr lang="en-US" sz="1700" kern="1200" dirty="0"/>
        </a:p>
      </dsp:txBody>
      <dsp:txXfrm>
        <a:off x="2357735" y="591026"/>
        <a:ext cx="2066329" cy="3371546"/>
      </dsp:txXfrm>
    </dsp:sp>
    <dsp:sp modelId="{DA2AC4CD-530D-4886-8F5F-6665BC345620}">
      <dsp:nvSpPr>
        <dsp:cNvPr id="0" name=""/>
        <dsp:cNvSpPr/>
      </dsp:nvSpPr>
      <dsp:spPr>
        <a:xfrm>
          <a:off x="4713350" y="101426"/>
          <a:ext cx="2066329" cy="489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Grade 8</a:t>
          </a:r>
          <a:endParaRPr lang="en-US" sz="1700" kern="1200" dirty="0"/>
        </a:p>
      </dsp:txBody>
      <dsp:txXfrm>
        <a:off x="4713350" y="101426"/>
        <a:ext cx="2066329" cy="489600"/>
      </dsp:txXfrm>
    </dsp:sp>
    <dsp:sp modelId="{92465441-D0CD-4F4E-B997-1BC961BF302A}">
      <dsp:nvSpPr>
        <dsp:cNvPr id="0" name=""/>
        <dsp:cNvSpPr/>
      </dsp:nvSpPr>
      <dsp:spPr>
        <a:xfrm>
          <a:off x="4713350" y="591026"/>
          <a:ext cx="2066329" cy="3371546"/>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Understand congruence and similarity using physical models, transparencies, or geometry software.</a:t>
          </a:r>
          <a:endParaRPr lang="en-US" sz="1700" kern="1200" dirty="0"/>
        </a:p>
        <a:p>
          <a:pPr marL="171450" lvl="1" indent="-171450" algn="l" defTabSz="755650">
            <a:lnSpc>
              <a:spcPct val="90000"/>
            </a:lnSpc>
            <a:spcBef>
              <a:spcPct val="0"/>
            </a:spcBef>
            <a:spcAft>
              <a:spcPct val="15000"/>
            </a:spcAft>
            <a:buChar char="••"/>
          </a:pPr>
          <a:r>
            <a:rPr lang="en-US" sz="1700" kern="1200" dirty="0" smtClean="0"/>
            <a:t>Solve real-world and mathematical problems involving volume of cylinders, cones, and spheres.  </a:t>
          </a:r>
          <a:endParaRPr lang="en-US" sz="1700" kern="1200" dirty="0"/>
        </a:p>
      </dsp:txBody>
      <dsp:txXfrm>
        <a:off x="4713350" y="591026"/>
        <a:ext cx="2066329" cy="3371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6A991-43EC-468E-BBBE-7787FC9E3013}">
      <dsp:nvSpPr>
        <dsp:cNvPr id="0" name=""/>
        <dsp:cNvSpPr/>
      </dsp:nvSpPr>
      <dsp:spPr>
        <a:xfrm>
          <a:off x="33" y="247254"/>
          <a:ext cx="3169034" cy="489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Geometry</a:t>
          </a:r>
          <a:endParaRPr lang="en-US" sz="1700" kern="1200" dirty="0"/>
        </a:p>
      </dsp:txBody>
      <dsp:txXfrm>
        <a:off x="33" y="247254"/>
        <a:ext cx="3169034" cy="489600"/>
      </dsp:txXfrm>
    </dsp:sp>
    <dsp:sp modelId="{B5A46421-3892-49B0-AAEB-63CA82BFBB74}">
      <dsp:nvSpPr>
        <dsp:cNvPr id="0" name=""/>
        <dsp:cNvSpPr/>
      </dsp:nvSpPr>
      <dsp:spPr>
        <a:xfrm>
          <a:off x="33" y="736854"/>
          <a:ext cx="3169034" cy="307989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Experiment with transformations in the plane.</a:t>
          </a:r>
          <a:endParaRPr lang="en-US" sz="1700" kern="1200" dirty="0"/>
        </a:p>
        <a:p>
          <a:pPr marL="171450" lvl="1" indent="-171450" algn="l" defTabSz="755650">
            <a:lnSpc>
              <a:spcPct val="90000"/>
            </a:lnSpc>
            <a:spcBef>
              <a:spcPct val="0"/>
            </a:spcBef>
            <a:spcAft>
              <a:spcPct val="15000"/>
            </a:spcAft>
            <a:buChar char="••"/>
          </a:pPr>
          <a:r>
            <a:rPr lang="en-US" sz="1700" kern="1200" dirty="0" smtClean="0"/>
            <a:t>Understand congruence in terms of rigid motions.</a:t>
          </a:r>
          <a:endParaRPr lang="en-US" sz="1700" kern="1200" dirty="0"/>
        </a:p>
        <a:p>
          <a:pPr marL="171450" lvl="1" indent="-171450" algn="l" defTabSz="755650">
            <a:lnSpc>
              <a:spcPct val="90000"/>
            </a:lnSpc>
            <a:spcBef>
              <a:spcPct val="0"/>
            </a:spcBef>
            <a:spcAft>
              <a:spcPct val="15000"/>
            </a:spcAft>
            <a:buChar char="••"/>
          </a:pPr>
          <a:r>
            <a:rPr lang="en-US" sz="1700" kern="1200" dirty="0" smtClean="0"/>
            <a:t>Prove geometric theorems.</a:t>
          </a:r>
          <a:endParaRPr lang="en-US" sz="1700" kern="1200" dirty="0"/>
        </a:p>
        <a:p>
          <a:pPr marL="171450" lvl="1" indent="-171450" algn="l" defTabSz="755650">
            <a:lnSpc>
              <a:spcPct val="90000"/>
            </a:lnSpc>
            <a:spcBef>
              <a:spcPct val="0"/>
            </a:spcBef>
            <a:spcAft>
              <a:spcPct val="15000"/>
            </a:spcAft>
            <a:buChar char="••"/>
          </a:pPr>
          <a:r>
            <a:rPr lang="en-US" sz="1700" kern="1200" dirty="0" smtClean="0"/>
            <a:t>Make geometric constructions.</a:t>
          </a:r>
          <a:endParaRPr lang="en-US" sz="1700" kern="1200" dirty="0"/>
        </a:p>
        <a:p>
          <a:pPr marL="171450" lvl="1" indent="-171450" algn="l" defTabSz="755650">
            <a:lnSpc>
              <a:spcPct val="90000"/>
            </a:lnSpc>
            <a:spcBef>
              <a:spcPct val="0"/>
            </a:spcBef>
            <a:spcAft>
              <a:spcPct val="15000"/>
            </a:spcAft>
            <a:buChar char="••"/>
          </a:pPr>
          <a:r>
            <a:rPr lang="en-US" sz="1700" kern="1200" dirty="0" smtClean="0"/>
            <a:t>Understand similarity in terms of similarity transformations.</a:t>
          </a:r>
          <a:endParaRPr lang="en-US" sz="1700" kern="1200" dirty="0"/>
        </a:p>
        <a:p>
          <a:pPr marL="171450" lvl="1" indent="-171450" algn="l" defTabSz="755650">
            <a:lnSpc>
              <a:spcPct val="90000"/>
            </a:lnSpc>
            <a:spcBef>
              <a:spcPct val="0"/>
            </a:spcBef>
            <a:spcAft>
              <a:spcPct val="15000"/>
            </a:spcAft>
            <a:buChar char="••"/>
          </a:pPr>
          <a:r>
            <a:rPr lang="en-US" sz="1700" kern="1200" dirty="0" smtClean="0"/>
            <a:t>Prove trigonometric ratios and solve problems involving right triangles.</a:t>
          </a:r>
          <a:endParaRPr lang="en-US" sz="1700" kern="1200" dirty="0"/>
        </a:p>
      </dsp:txBody>
      <dsp:txXfrm>
        <a:off x="33" y="736854"/>
        <a:ext cx="3169034" cy="3079890"/>
      </dsp:txXfrm>
    </dsp:sp>
    <dsp:sp modelId="{DA2AC4CD-530D-4886-8F5F-6665BC345620}">
      <dsp:nvSpPr>
        <dsp:cNvPr id="0" name=""/>
        <dsp:cNvSpPr/>
      </dsp:nvSpPr>
      <dsp:spPr>
        <a:xfrm>
          <a:off x="3612732" y="247254"/>
          <a:ext cx="3169034" cy="489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Algebra 2</a:t>
          </a:r>
          <a:endParaRPr lang="en-US" sz="1700" kern="1200" dirty="0"/>
        </a:p>
      </dsp:txBody>
      <dsp:txXfrm>
        <a:off x="3612732" y="247254"/>
        <a:ext cx="3169034" cy="489600"/>
      </dsp:txXfrm>
    </dsp:sp>
    <dsp:sp modelId="{92465441-D0CD-4F4E-B997-1BC961BF302A}">
      <dsp:nvSpPr>
        <dsp:cNvPr id="0" name=""/>
        <dsp:cNvSpPr/>
      </dsp:nvSpPr>
      <dsp:spPr>
        <a:xfrm>
          <a:off x="3612732" y="736854"/>
          <a:ext cx="3169034" cy="307989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Translate between the geometric description and the equation for a conic section. </a:t>
          </a:r>
          <a:endParaRPr lang="en-US" sz="1700" kern="1200" dirty="0"/>
        </a:p>
      </dsp:txBody>
      <dsp:txXfrm>
        <a:off x="3612732" y="736854"/>
        <a:ext cx="3169034" cy="30798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1A48A879-27BE-8040-94C0-D45957121A5A}" type="datetimeFigureOut">
              <a:rPr lang="en-US" smtClean="0"/>
              <a:t>6/8/2015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F6497B09-B7B4-4348-9F13-9A527DF2CD20}" type="slidenum">
              <a:rPr lang="en-US" smtClean="0"/>
              <a:t>‹#›</a:t>
            </a:fld>
            <a:endParaRPr lang="en-US"/>
          </a:p>
        </p:txBody>
      </p:sp>
    </p:spTree>
    <p:extLst>
      <p:ext uri="{BB962C8B-B14F-4D97-AF65-F5344CB8AC3E}">
        <p14:creationId xmlns:p14="http://schemas.microsoft.com/office/powerpoint/2010/main" val="22954401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orestandards.org/Math/Content/HS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n/a</a:t>
            </a:r>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0" dirty="0" smtClean="0"/>
          </a:p>
          <a:p>
            <a:r>
              <a:rPr lang="en-US" b="1" dirty="0" smtClean="0"/>
              <a:t>Focus</a:t>
            </a:r>
            <a:r>
              <a:rPr lang="en-US" b="1" baseline="0" dirty="0" smtClean="0"/>
              <a:t> points:</a:t>
            </a:r>
          </a:p>
          <a:p>
            <a:endParaRPr lang="en-US" b="0" baseline="0" dirty="0" smtClean="0"/>
          </a:p>
          <a:p>
            <a:r>
              <a:rPr lang="en-US" b="0" baseline="0" dirty="0" smtClean="0"/>
              <a:t>Title Page</a:t>
            </a:r>
          </a:p>
          <a:p>
            <a:endParaRPr lang="en-US" dirty="0"/>
          </a:p>
        </p:txBody>
      </p:sp>
      <p:sp>
        <p:nvSpPr>
          <p:cNvPr id="4" name="Slide Number Placeholder 3"/>
          <p:cNvSpPr>
            <a:spLocks noGrp="1"/>
          </p:cNvSpPr>
          <p:nvPr>
            <p:ph type="sldNum" sz="quarter" idx="10"/>
          </p:nvPr>
        </p:nvSpPr>
        <p:spPr/>
        <p:txBody>
          <a:bodyPr/>
          <a:lstStyle/>
          <a:p>
            <a:fld id="{F6497B09-B7B4-4348-9F13-9A527DF2CD20}" type="slidenum">
              <a:rPr lang="en-US" smtClean="0"/>
              <a:t>1</a:t>
            </a:fld>
            <a:endParaRPr lang="en-US" dirty="0"/>
          </a:p>
        </p:txBody>
      </p:sp>
    </p:spTree>
    <p:extLst>
      <p:ext uri="{BB962C8B-B14F-4D97-AF65-F5344CB8AC3E}">
        <p14:creationId xmlns:p14="http://schemas.microsoft.com/office/powerpoint/2010/main" val="4628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4-5</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1" dirty="0" smtClean="0">
              <a:latin typeface="Tw Cen MT" panose="020B0602020104020603" pitchFamily="34" charset="0"/>
            </a:endParaRPr>
          </a:p>
          <a:p>
            <a:r>
              <a:rPr lang="en-US" b="1" dirty="0" smtClean="0">
                <a:latin typeface="Tw Cen MT" panose="020B0602020104020603" pitchFamily="34" charset="0"/>
              </a:rPr>
              <a:t>Focus points:</a:t>
            </a:r>
          </a:p>
          <a:p>
            <a:r>
              <a:rPr lang="en-US" dirty="0" smtClean="0"/>
              <a:t>This</a:t>
            </a:r>
            <a:r>
              <a:rPr lang="en-US" baseline="0" dirty="0" smtClean="0"/>
              <a:t> shows a list of required academic language vocabulary that is needed for the lesson.  In addition, a strategy, “Layered Book” is shown with the suggestion that there are alternative strategies that can  be used as well.</a:t>
            </a:r>
            <a:endParaRPr lang="en-US" dirty="0"/>
          </a:p>
        </p:txBody>
      </p:sp>
      <p:sp>
        <p:nvSpPr>
          <p:cNvPr id="4" name="Slide Number Placeholder 3"/>
          <p:cNvSpPr>
            <a:spLocks noGrp="1"/>
          </p:cNvSpPr>
          <p:nvPr>
            <p:ph type="sldNum" sz="quarter" idx="10"/>
          </p:nvPr>
        </p:nvSpPr>
        <p:spPr/>
        <p:txBody>
          <a:bodyPr/>
          <a:lstStyle/>
          <a:p>
            <a:fld id="{F6497B09-B7B4-4348-9F13-9A527DF2CD20}" type="slidenum">
              <a:rPr lang="en-US" smtClean="0"/>
              <a:t>11</a:t>
            </a:fld>
            <a:endParaRPr lang="en-US"/>
          </a:p>
        </p:txBody>
      </p:sp>
    </p:spTree>
    <p:extLst>
      <p:ext uri="{BB962C8B-B14F-4D97-AF65-F5344CB8AC3E}">
        <p14:creationId xmlns:p14="http://schemas.microsoft.com/office/powerpoint/2010/main" val="186714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dirty="0" smtClean="0">
              <a:latin typeface="Tw Cen MT" panose="020B0602020104020603" pitchFamily="34" charset="0"/>
            </a:endParaRPr>
          </a:p>
          <a:p>
            <a:r>
              <a:rPr lang="en-US" sz="1200" b="1" dirty="0" smtClean="0">
                <a:latin typeface="Tw Cen MT" panose="020B0602020104020603" pitchFamily="34" charset="0"/>
              </a:rPr>
              <a:t>Time: 2 minutes</a:t>
            </a:r>
          </a:p>
          <a:p>
            <a:endParaRPr lang="en-US" sz="1200" b="1" dirty="0" smtClean="0">
              <a:latin typeface="Tw Cen MT" panose="020B0602020104020603" pitchFamily="34" charset="0"/>
            </a:endParaRPr>
          </a:p>
          <a:p>
            <a:r>
              <a:rPr lang="en-US" sz="1200" b="1" dirty="0" smtClean="0">
                <a:latin typeface="Tw Cen MT" panose="020B0602020104020603" pitchFamily="34" charset="0"/>
              </a:rPr>
              <a:t>Handouts/participant activity:</a:t>
            </a:r>
            <a:r>
              <a:rPr lang="en-US" sz="1200" b="1" baseline="0" dirty="0" smtClean="0">
                <a:latin typeface="Tw Cen MT" panose="020B0602020104020603" pitchFamily="34" charset="0"/>
              </a:rPr>
              <a:t> </a:t>
            </a:r>
            <a:r>
              <a:rPr lang="en-US" sz="1200" b="0" baseline="0" dirty="0" smtClean="0">
                <a:latin typeface="Tw Cen MT" panose="020B0602020104020603" pitchFamily="34" charset="0"/>
              </a:rPr>
              <a:t>n/a</a:t>
            </a:r>
            <a:endParaRPr lang="en-US" sz="1200" b="0" dirty="0" smtClean="0">
              <a:latin typeface="Tw Cen MT" panose="020B0602020104020603" pitchFamily="34" charset="0"/>
            </a:endParaRPr>
          </a:p>
          <a:p>
            <a:endParaRPr lang="en-US" sz="1200" dirty="0" smtClean="0">
              <a:latin typeface="Tw Cen MT" panose="020B0602020104020603" pitchFamily="34" charset="0"/>
            </a:endParaRPr>
          </a:p>
          <a:p>
            <a:r>
              <a:rPr lang="en-US" sz="1200" b="1" dirty="0" smtClean="0">
                <a:latin typeface="Tw Cen MT" panose="020B0602020104020603" pitchFamily="34" charset="0"/>
              </a:rPr>
              <a:t>Focus</a:t>
            </a:r>
            <a:r>
              <a:rPr lang="en-US" sz="1200" b="1" baseline="0" dirty="0" smtClean="0">
                <a:latin typeface="Tw Cen MT" panose="020B0602020104020603" pitchFamily="34" charset="0"/>
              </a:rPr>
              <a:t> points:</a:t>
            </a:r>
          </a:p>
          <a:p>
            <a:endParaRPr lang="en-US" sz="1200" b="1" baseline="0" dirty="0" smtClean="0">
              <a:latin typeface="Tw Cen MT" panose="020B0602020104020603" pitchFamily="34" charset="0"/>
            </a:endParaRPr>
          </a:p>
          <a:p>
            <a:r>
              <a:rPr lang="en-US" dirty="0" smtClean="0"/>
              <a:t>We will be looking</a:t>
            </a:r>
            <a:r>
              <a:rPr lang="en-US" baseline="0" dirty="0" smtClean="0"/>
              <a:t> at a lesson that is broken into three parts</a:t>
            </a:r>
          </a:p>
          <a:p>
            <a:endParaRPr lang="en-US" baseline="0" dirty="0" smtClean="0"/>
          </a:p>
          <a:p>
            <a:r>
              <a:rPr lang="en-US" baseline="0" dirty="0" smtClean="0"/>
              <a:t>Act 1: Introduction to a video without any information T</a:t>
            </a:r>
            <a:r>
              <a:rPr lang="en-US" dirty="0" smtClean="0"/>
              <a:t>he visual is clear. There aren’t any words. And it’s visceral.</a:t>
            </a:r>
          </a:p>
          <a:p>
            <a:endParaRPr lang="en-US" dirty="0" smtClean="0"/>
          </a:p>
          <a:p>
            <a:r>
              <a:rPr lang="en-US" dirty="0" smtClean="0"/>
              <a:t>Act 2: Students will decide on what resources will your students need before they can resolve their conflict?</a:t>
            </a:r>
          </a:p>
          <a:p>
            <a:endParaRPr lang="en-US" dirty="0" smtClean="0"/>
          </a:p>
          <a:p>
            <a:r>
              <a:rPr lang="en-US" dirty="0" smtClean="0"/>
              <a:t>Act 3: Conclusion</a:t>
            </a:r>
            <a:r>
              <a:rPr lang="en-US" baseline="0" dirty="0" smtClean="0"/>
              <a:t> The students solve the problem and  watch a clip to check the answer</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4E7F1F7-CCE2-364C-8112-D747BC94F15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481348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Time: 10 minutes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Handouts/participant activity:</a:t>
            </a:r>
            <a:r>
              <a:rPr lang="en-US" sz="1200" b="0" baseline="0" dirty="0" smtClean="0">
                <a:latin typeface="Tw Cen MT" panose="020B0602020104020603" pitchFamily="34" charset="0"/>
              </a:rPr>
              <a:t> Video will need to be shown more than once</a:t>
            </a:r>
            <a:endParaRPr lang="en-US" sz="1200" b="0" dirty="0" smtClean="0">
              <a:latin typeface="Tw Cen MT" panose="020B0602020104020603" pitchFamily="34" charset="0"/>
            </a:endParaRPr>
          </a:p>
          <a:p>
            <a:endParaRPr lang="en-US" sz="1200" b="0" dirty="0" smtClean="0">
              <a:latin typeface="Tw Cen MT" panose="020B0602020104020603" pitchFamily="34" charset="0"/>
            </a:endParaRPr>
          </a:p>
          <a:p>
            <a:r>
              <a:rPr lang="en-US" sz="1200" b="0" dirty="0" smtClean="0">
                <a:latin typeface="Tw Cen MT" panose="020B0602020104020603" pitchFamily="34" charset="0"/>
              </a:rPr>
              <a:t>Focus</a:t>
            </a:r>
            <a:r>
              <a:rPr lang="en-US" sz="1200" b="0" baseline="0" dirty="0" smtClean="0">
                <a:latin typeface="Tw Cen MT" panose="020B0602020104020603" pitchFamily="34" charset="0"/>
              </a:rPr>
              <a:t> points:</a:t>
            </a:r>
          </a:p>
          <a:p>
            <a:endParaRPr lang="en-US" sz="1200" b="0" baseline="0" dirty="0" smtClean="0">
              <a:latin typeface="Tw Cen MT" panose="020B0602020104020603" pitchFamily="34" charset="0"/>
            </a:endParaRPr>
          </a:p>
          <a:p>
            <a:pPr marL="0" indent="0">
              <a:buNone/>
            </a:pPr>
            <a:r>
              <a:rPr lang="en-US" b="1" dirty="0" smtClean="0"/>
              <a:t>Introduce the central conflict of your story/task clearly, visually, viscerally, using as few words as possible.</a:t>
            </a:r>
            <a:endParaRPr lang="en-US" dirty="0" smtClean="0"/>
          </a:p>
          <a:p>
            <a:pPr marL="228600" indent="-228600">
              <a:buAutoNum type="arabicPeriod"/>
            </a:pPr>
            <a:r>
              <a:rPr lang="en-US" dirty="0" smtClean="0"/>
              <a:t>Show the video</a:t>
            </a:r>
          </a:p>
          <a:p>
            <a:pPr marL="228600" indent="-228600">
              <a:buAutoNum type="arabicPeriod"/>
            </a:pPr>
            <a:r>
              <a:rPr lang="en-US" dirty="0" smtClean="0"/>
              <a:t>Have</a:t>
            </a:r>
            <a:r>
              <a:rPr lang="en-US" baseline="0" dirty="0" smtClean="0"/>
              <a:t> the students write the first question that comes to their mind.</a:t>
            </a:r>
          </a:p>
          <a:p>
            <a:pPr marL="228600" indent="-228600">
              <a:buAutoNum type="arabicPeriod"/>
            </a:pPr>
            <a:r>
              <a:rPr lang="en-US" baseline="0" dirty="0" smtClean="0"/>
              <a:t>Have the participants share the questions with a neighbor to see if they have the same question or different.</a:t>
            </a:r>
          </a:p>
          <a:p>
            <a:pPr marL="228600" indent="-228600">
              <a:buAutoNum type="arabicPeriod"/>
            </a:pPr>
            <a:r>
              <a:rPr lang="en-US" baseline="0" dirty="0" smtClean="0"/>
              <a:t>Popcorn the questions out. Take a few </a:t>
            </a:r>
            <a:endParaRPr lang="en-US" b="1" dirty="0" smtClean="0"/>
          </a:p>
        </p:txBody>
      </p:sp>
      <p:sp>
        <p:nvSpPr>
          <p:cNvPr id="4" name="Slide Number Placeholder 3"/>
          <p:cNvSpPr>
            <a:spLocks noGrp="1"/>
          </p:cNvSpPr>
          <p:nvPr>
            <p:ph type="sldNum" sz="quarter" idx="10"/>
          </p:nvPr>
        </p:nvSpPr>
        <p:spPr/>
        <p:txBody>
          <a:bodyPr/>
          <a:lstStyle/>
          <a:p>
            <a:fld id="{34E7F1F7-CCE2-364C-8112-D747BC94F15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8894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dirty="0" smtClean="0">
              <a:latin typeface="Tw Cen MT" panose="020B0602020104020603" pitchFamily="34" charset="0"/>
            </a:endParaRPr>
          </a:p>
          <a:p>
            <a:r>
              <a:rPr lang="en-US" sz="1200" b="1" dirty="0" smtClean="0">
                <a:latin typeface="Tw Cen MT" panose="020B0602020104020603" pitchFamily="34" charset="0"/>
              </a:rPr>
              <a:t>Time: 5-7 minutes</a:t>
            </a:r>
          </a:p>
          <a:p>
            <a:endParaRPr lang="en-US" sz="1200" b="1" dirty="0" smtClean="0">
              <a:latin typeface="Tw Cen MT" panose="020B0602020104020603" pitchFamily="34" charset="0"/>
            </a:endParaRPr>
          </a:p>
          <a:p>
            <a:r>
              <a:rPr lang="en-US" sz="1200" b="1" dirty="0" smtClean="0">
                <a:latin typeface="Tw Cen MT" panose="020B0602020104020603" pitchFamily="34" charset="0"/>
              </a:rPr>
              <a:t>Handouts/participant activity:</a:t>
            </a:r>
            <a:r>
              <a:rPr lang="en-US" sz="1200" b="1" baseline="0" dirty="0" smtClean="0">
                <a:latin typeface="Tw Cen MT" panose="020B0602020104020603" pitchFamily="34" charset="0"/>
              </a:rPr>
              <a:t> </a:t>
            </a:r>
            <a:r>
              <a:rPr lang="en-US" sz="1200" b="0" baseline="0" dirty="0" smtClean="0">
                <a:latin typeface="Tw Cen MT" panose="020B0602020104020603" pitchFamily="34" charset="0"/>
              </a:rPr>
              <a:t>**fix animation</a:t>
            </a:r>
            <a:endParaRPr lang="en-US" sz="1200" b="0" dirty="0" smtClean="0">
              <a:latin typeface="Tw Cen MT" panose="020B0602020104020603" pitchFamily="34" charset="0"/>
            </a:endParaRPr>
          </a:p>
          <a:p>
            <a:endParaRPr lang="en-US" sz="1200" dirty="0" smtClean="0">
              <a:latin typeface="Tw Cen MT" panose="020B0602020104020603" pitchFamily="34" charset="0"/>
            </a:endParaRPr>
          </a:p>
          <a:p>
            <a:r>
              <a:rPr lang="en-US" sz="1200" b="1" dirty="0" smtClean="0">
                <a:latin typeface="Tw Cen MT" panose="020B0602020104020603" pitchFamily="34" charset="0"/>
              </a:rPr>
              <a:t>Focus</a:t>
            </a:r>
            <a:r>
              <a:rPr lang="en-US" sz="1200" b="1" baseline="0" dirty="0" smtClean="0">
                <a:latin typeface="Tw Cen MT" panose="020B0602020104020603" pitchFamily="34" charset="0"/>
              </a:rPr>
              <a:t> points:</a:t>
            </a:r>
            <a:endParaRPr lang="en-US" b="1" dirty="0" smtClean="0"/>
          </a:p>
          <a:p>
            <a:pPr marL="0" indent="0">
              <a:buNone/>
            </a:pPr>
            <a:endParaRPr lang="en-US" b="1" dirty="0" smtClean="0"/>
          </a:p>
          <a:p>
            <a:pPr marL="0" indent="0">
              <a:buNone/>
            </a:pPr>
            <a:r>
              <a:rPr lang="en-US" b="1" dirty="0" smtClean="0"/>
              <a:t>Introduce the central conflict of your story/task clearly, visually, viscerally, using as few words as possible.</a:t>
            </a:r>
            <a:endParaRPr lang="en-US" dirty="0" smtClean="0"/>
          </a:p>
          <a:p>
            <a:pPr marL="171450" indent="-171450">
              <a:buFont typeface="Wingdings" panose="05000000000000000000" pitchFamily="2" charset="2"/>
              <a:buChar char="§"/>
            </a:pPr>
            <a:r>
              <a:rPr lang="en-US" dirty="0" smtClean="0"/>
              <a:t>Have</a:t>
            </a:r>
            <a:r>
              <a:rPr lang="en-US" baseline="0" dirty="0" smtClean="0"/>
              <a:t> the teachers write the first question that comes to their mind.</a:t>
            </a:r>
          </a:p>
          <a:p>
            <a:pPr marL="171450" indent="-171450">
              <a:buFont typeface="Wingdings" panose="05000000000000000000" pitchFamily="2" charset="2"/>
              <a:buChar char="§"/>
            </a:pPr>
            <a:r>
              <a:rPr lang="en-US" baseline="0" dirty="0" smtClean="0"/>
              <a:t> Have the participants give you their questions, after taking a few question, find one that is similar to the one you want to ask. </a:t>
            </a:r>
          </a:p>
          <a:p>
            <a:pPr marL="171450" indent="-171450">
              <a:buFont typeface="Wingdings" panose="05000000000000000000" pitchFamily="2" charset="2"/>
              <a:buChar char="§"/>
            </a:pPr>
            <a:endParaRPr lang="en-US" b="1" baseline="0" dirty="0" smtClean="0"/>
          </a:p>
          <a:p>
            <a:pPr marL="171450" indent="-171450">
              <a:buFont typeface="Wingdings" panose="05000000000000000000" pitchFamily="2" charset="2"/>
              <a:buChar char="§"/>
            </a:pPr>
            <a:r>
              <a:rPr lang="en-US" b="1" baseline="0" dirty="0" smtClean="0"/>
              <a:t>Scaffold sample questions that the teachers may want to use with the students.  You may need to use guiding questions to get the students to start thinking about the question they may want to ask.</a:t>
            </a:r>
            <a:endParaRPr lang="en-US" b="0" baseline="0" dirty="0" smtClean="0"/>
          </a:p>
          <a:p>
            <a:pPr marL="628650" lvl="1" indent="-171450">
              <a:buFont typeface="Wingdings" panose="05000000000000000000" pitchFamily="2" charset="2"/>
              <a:buChar char="§"/>
            </a:pPr>
            <a:r>
              <a:rPr lang="en-US" baseline="0" dirty="0" smtClean="0"/>
              <a:t>Sample Questions: </a:t>
            </a:r>
          </a:p>
          <a:p>
            <a:pPr marL="1085850" lvl="2" indent="-171450">
              <a:buFont typeface="Wingdings" panose="05000000000000000000" pitchFamily="2" charset="2"/>
              <a:buChar char="§"/>
            </a:pPr>
            <a:r>
              <a:rPr lang="en-US" baseline="0" dirty="0" smtClean="0"/>
              <a:t>What was going on in the video?</a:t>
            </a:r>
          </a:p>
          <a:p>
            <a:pPr marL="1085850" lvl="2" indent="-171450">
              <a:buFont typeface="Wingdings" panose="05000000000000000000" pitchFamily="2" charset="2"/>
              <a:buChar char="§"/>
            </a:pPr>
            <a:r>
              <a:rPr lang="en-US" baseline="0" dirty="0" smtClean="0"/>
              <a:t>Why do you think she was pointing at the different slices of pizza?</a:t>
            </a:r>
          </a:p>
          <a:p>
            <a:pPr marL="0" indent="0">
              <a:buNone/>
            </a:pPr>
            <a:r>
              <a:rPr lang="en-US" baseline="0" dirty="0" smtClean="0"/>
              <a:t>		(Ask the teachers what guiding questions they can think of.)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4E7F1F7-CCE2-364C-8112-D747BC94F15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88946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Time: 5 minutes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Handouts/participant activity:</a:t>
            </a:r>
            <a:r>
              <a:rPr lang="en-US" sz="1200" b="0" baseline="0" dirty="0" smtClean="0">
                <a:latin typeface="Tw Cen MT" panose="020B0602020104020603" pitchFamily="34" charset="0"/>
              </a:rPr>
              <a:t> Have </a:t>
            </a:r>
            <a:r>
              <a:rPr lang="en-US" sz="1200" b="1" u="sng" baseline="0" dirty="0" smtClean="0">
                <a:latin typeface="Tw Cen MT" panose="020B0602020104020603" pitchFamily="34" charset="0"/>
              </a:rPr>
              <a:t>participants assume the role of the student </a:t>
            </a:r>
            <a:r>
              <a:rPr lang="en-US" sz="1200" b="0" baseline="0" dirty="0" smtClean="0">
                <a:latin typeface="Tw Cen MT" panose="020B0602020104020603" pitchFamily="34" charset="0"/>
              </a:rPr>
              <a:t>for this slide</a:t>
            </a:r>
            <a:endParaRPr lang="en-US" sz="1200" b="0" dirty="0" smtClean="0">
              <a:latin typeface="Tw Cen MT" panose="020B0602020104020603" pitchFamily="34" charset="0"/>
            </a:endParaRPr>
          </a:p>
          <a:p>
            <a:endParaRPr lang="en-US" sz="1200" b="0" dirty="0" smtClean="0">
              <a:latin typeface="Tw Cen MT" panose="020B0602020104020603" pitchFamily="34" charset="0"/>
            </a:endParaRPr>
          </a:p>
          <a:p>
            <a:r>
              <a:rPr lang="en-US" sz="1200" b="0" dirty="0" smtClean="0">
                <a:latin typeface="Tw Cen MT" panose="020B0602020104020603" pitchFamily="34" charset="0"/>
              </a:rPr>
              <a:t>Focus</a:t>
            </a:r>
            <a:r>
              <a:rPr lang="en-US" sz="1200" b="0" baseline="0" dirty="0" smtClean="0">
                <a:latin typeface="Tw Cen MT" panose="020B0602020104020603" pitchFamily="34" charset="0"/>
              </a:rPr>
              <a:t> points:</a:t>
            </a:r>
            <a:endParaRPr lang="en-US" sz="1200" b="0" baseline="0" dirty="0" smtClean="0">
              <a:latin typeface="+mn-lt"/>
            </a:endParaRPr>
          </a:p>
          <a:p>
            <a:pPr marL="171450" indent="-171450">
              <a:buFont typeface="Wingdings" panose="05000000000000000000" pitchFamily="2" charset="2"/>
              <a:buChar char="§"/>
            </a:pPr>
            <a:r>
              <a:rPr lang="en-US" baseline="0" dirty="0" smtClean="0"/>
              <a:t>Restate the question that they will try to answer. Make sure the teacher understands that you may not get the same question for verbatim. They have to scaffold or guide the students to the question that is closely aligned with the one Dan Meyer poses on his site.</a:t>
            </a:r>
          </a:p>
          <a:p>
            <a:pPr marL="171450" indent="-171450">
              <a:buFont typeface="Wingdings" panose="05000000000000000000" pitchFamily="2" charset="2"/>
              <a:buChar char="§"/>
            </a:pPr>
            <a:r>
              <a:rPr lang="en-US" baseline="0" dirty="0" smtClean="0"/>
              <a:t>Have the participants record their initial estimations. Share them out, and write it on the White board or Post it paper.  (In the classroom, teachers may opt to type or use Smart Board to record questions.</a:t>
            </a:r>
          </a:p>
          <a:p>
            <a:pPr marL="171450" indent="-171450">
              <a:buFont typeface="Wingdings" panose="05000000000000000000" pitchFamily="2" charset="2"/>
              <a:buChar char="§"/>
            </a:pPr>
            <a:r>
              <a:rPr lang="en-US" baseline="0" dirty="0" smtClean="0"/>
              <a:t>Take responses for the participants.</a:t>
            </a:r>
          </a:p>
          <a:p>
            <a:pPr marL="0" indent="0">
              <a:buNone/>
            </a:pPr>
            <a:endParaRPr lang="en-US" baseline="0" dirty="0" smtClean="0"/>
          </a:p>
          <a:p>
            <a:pPr marL="232943" indent="-232943">
              <a:buAutoNum type="arabicPeriod"/>
            </a:pPr>
            <a:endParaRPr lang="en-US" baseline="0" dirty="0" smtClean="0"/>
          </a:p>
        </p:txBody>
      </p:sp>
      <p:sp>
        <p:nvSpPr>
          <p:cNvPr id="4" name="Slide Number Placeholder 3"/>
          <p:cNvSpPr>
            <a:spLocks noGrp="1"/>
          </p:cNvSpPr>
          <p:nvPr>
            <p:ph type="sldNum" sz="quarter" idx="10"/>
          </p:nvPr>
        </p:nvSpPr>
        <p:spPr/>
        <p:txBody>
          <a:bodyPr/>
          <a:lstStyle/>
          <a:p>
            <a:fld id="{34E7F1F7-CCE2-364C-8112-D747BC94F15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188946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Time: 5 minutes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Handouts/participant activity:</a:t>
            </a:r>
            <a:r>
              <a:rPr lang="en-US" sz="1200" b="0" baseline="0" dirty="0" smtClean="0">
                <a:latin typeface="Tw Cen MT" panose="020B0602020104020603" pitchFamily="34" charset="0"/>
              </a:rPr>
              <a:t> n/a</a:t>
            </a:r>
            <a:endParaRPr lang="en-US" sz="1200" b="0" dirty="0" smtClean="0">
              <a:latin typeface="Tw Cen MT" panose="020B0602020104020603" pitchFamily="34" charset="0"/>
            </a:endParaRPr>
          </a:p>
          <a:p>
            <a:endParaRPr lang="en-US" sz="1200" b="0" dirty="0" smtClean="0">
              <a:latin typeface="Tw Cen MT" panose="020B0602020104020603" pitchFamily="34" charset="0"/>
            </a:endParaRPr>
          </a:p>
          <a:p>
            <a:r>
              <a:rPr lang="en-US" sz="1200" b="1" dirty="0" smtClean="0">
                <a:latin typeface="Tw Cen MT" panose="020B0602020104020603" pitchFamily="34" charset="0"/>
              </a:rPr>
              <a:t>Focus</a:t>
            </a:r>
            <a:r>
              <a:rPr lang="en-US" sz="1200" b="1" baseline="0" dirty="0" smtClean="0">
                <a:latin typeface="Tw Cen MT" panose="020B0602020104020603" pitchFamily="34" charset="0"/>
              </a:rPr>
              <a:t> points:</a:t>
            </a:r>
            <a:endParaRPr lang="en-US" sz="1200" b="1" baseline="0" dirty="0" smtClean="0">
              <a:latin typeface="+mn-lt"/>
            </a:endParaRPr>
          </a:p>
          <a:p>
            <a:pPr marL="171450" indent="-171450">
              <a:buFont typeface="Wingdings" panose="05000000000000000000" pitchFamily="2" charset="2"/>
              <a:buChar char="§"/>
            </a:pPr>
            <a:r>
              <a:rPr lang="en-US" baseline="0" dirty="0" smtClean="0"/>
              <a:t>In Act 2, the teacher elicit the needed information from the students.</a:t>
            </a:r>
          </a:p>
          <a:p>
            <a:pPr marL="628650" lvl="1" indent="-171450">
              <a:buFont typeface="Wingdings" panose="05000000000000000000" pitchFamily="2" charset="2"/>
              <a:buChar char="§"/>
            </a:pPr>
            <a:r>
              <a:rPr lang="en-US" baseline="0" dirty="0" smtClean="0"/>
              <a:t>The teacher will jot down needed information on chart based on student responses:</a:t>
            </a:r>
            <a:endParaRPr lang="en-US" b="1" dirty="0" smtClean="0"/>
          </a:p>
          <a:p>
            <a:endParaRPr lang="en-US" b="1" dirty="0" smtClean="0"/>
          </a:p>
          <a:p>
            <a:r>
              <a:rPr lang="en-US" b="1" dirty="0" smtClean="0"/>
              <a:t>Meyer</a:t>
            </a:r>
            <a:r>
              <a:rPr lang="en-US" b="1" baseline="0" dirty="0" smtClean="0"/>
              <a:t> Note: t</a:t>
            </a:r>
            <a:r>
              <a:rPr lang="en-US" b="1" dirty="0" smtClean="0"/>
              <a:t>he protagonist/student overcomes obstacles, looks for resources, and develops new tools.</a:t>
            </a:r>
            <a:endParaRPr lang="en-US" dirty="0" smtClean="0"/>
          </a:p>
          <a:p>
            <a:r>
              <a:rPr lang="en-US" dirty="0" smtClean="0"/>
              <a:t>Jot the needed information</a:t>
            </a:r>
            <a:r>
              <a:rPr lang="en-US" baseline="0" dirty="0" smtClean="0"/>
              <a:t> the student asked for on the white board or post. </a:t>
            </a:r>
          </a:p>
          <a:p>
            <a:endParaRPr lang="en-US" baseline="0" dirty="0" smtClean="0"/>
          </a:p>
          <a:p>
            <a:r>
              <a:rPr lang="en-US" baseline="0" dirty="0" smtClean="0"/>
              <a:t>Once all of the needed information is on the white board and discuss what is really needed. Then show the pictures with the information. </a:t>
            </a:r>
            <a:endParaRPr lang="en-US" dirty="0"/>
          </a:p>
        </p:txBody>
      </p:sp>
      <p:sp>
        <p:nvSpPr>
          <p:cNvPr id="4" name="Slide Number Placeholder 3"/>
          <p:cNvSpPr>
            <a:spLocks noGrp="1"/>
          </p:cNvSpPr>
          <p:nvPr>
            <p:ph type="sldNum" sz="quarter" idx="10"/>
          </p:nvPr>
        </p:nvSpPr>
        <p:spPr/>
        <p:txBody>
          <a:bodyPr/>
          <a:lstStyle/>
          <a:p>
            <a:fld id="{34E7F1F7-CCE2-364C-8112-D747BC94F15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97967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Time: 5 minutes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Handouts/participant activity:</a:t>
            </a:r>
            <a:r>
              <a:rPr lang="en-US" sz="1200" b="0" baseline="0" dirty="0" smtClean="0">
                <a:latin typeface="Tw Cen MT" panose="020B0602020104020603" pitchFamily="34" charset="0"/>
              </a:rPr>
              <a:t> Have </a:t>
            </a:r>
            <a:r>
              <a:rPr lang="en-US" sz="1200" b="1" u="sng" baseline="0" dirty="0" smtClean="0">
                <a:latin typeface="Tw Cen MT" panose="020B0602020104020603" pitchFamily="34" charset="0"/>
              </a:rPr>
              <a:t>participants assume the role of the student </a:t>
            </a:r>
            <a:r>
              <a:rPr lang="en-US" sz="1200" b="0" baseline="0" dirty="0" smtClean="0">
                <a:latin typeface="Tw Cen MT" panose="020B0602020104020603" pitchFamily="34" charset="0"/>
              </a:rPr>
              <a:t>for this slide</a:t>
            </a:r>
            <a:endParaRPr lang="en-US" sz="1200" b="0" dirty="0" smtClean="0">
              <a:latin typeface="Tw Cen MT" panose="020B0602020104020603" pitchFamily="34" charset="0"/>
            </a:endParaRPr>
          </a:p>
          <a:p>
            <a:endParaRPr lang="en-US" sz="1200" b="0" dirty="0" smtClean="0">
              <a:latin typeface="Tw Cen MT" panose="020B0602020104020603" pitchFamily="34" charset="0"/>
            </a:endParaRPr>
          </a:p>
          <a:p>
            <a:r>
              <a:rPr lang="en-US" sz="1200" b="0" dirty="0" smtClean="0">
                <a:latin typeface="Tw Cen MT" panose="020B0602020104020603" pitchFamily="34" charset="0"/>
              </a:rPr>
              <a:t>Focus</a:t>
            </a:r>
            <a:r>
              <a:rPr lang="en-US" sz="1200" b="0" baseline="0" dirty="0" smtClean="0">
                <a:latin typeface="Tw Cen MT" panose="020B0602020104020603" pitchFamily="34" charset="0"/>
              </a:rPr>
              <a:t> points:</a:t>
            </a:r>
            <a:endParaRPr lang="en-US" sz="1200" b="0" baseline="0" dirty="0" smtClean="0">
              <a:latin typeface="+mn-lt"/>
            </a:endParaRPr>
          </a:p>
          <a:p>
            <a:pPr marL="171450" indent="-171450">
              <a:buFont typeface="Wingdings" panose="05000000000000000000" pitchFamily="2" charset="2"/>
              <a:buChar char="§"/>
            </a:pPr>
            <a:r>
              <a:rPr lang="en-US" baseline="0" dirty="0" smtClean="0"/>
              <a:t>Participants will calculate their answers, and share their solutions in pairs.</a:t>
            </a:r>
          </a:p>
          <a:p>
            <a:pPr marL="171450" indent="-171450">
              <a:buFont typeface="Wingdings" panose="05000000000000000000" pitchFamily="2" charset="2"/>
              <a:buChar char="§"/>
            </a:pPr>
            <a:r>
              <a:rPr lang="en-US" baseline="0" dirty="0" smtClean="0"/>
              <a:t>Play the video again.</a:t>
            </a:r>
          </a:p>
          <a:p>
            <a:endParaRPr lang="en-US" dirty="0"/>
          </a:p>
        </p:txBody>
      </p:sp>
      <p:sp>
        <p:nvSpPr>
          <p:cNvPr id="4" name="Slide Number Placeholder 3"/>
          <p:cNvSpPr>
            <a:spLocks noGrp="1"/>
          </p:cNvSpPr>
          <p:nvPr>
            <p:ph type="sldNum" sz="quarter" idx="10"/>
          </p:nvPr>
        </p:nvSpPr>
        <p:spPr/>
        <p:txBody>
          <a:bodyPr/>
          <a:lstStyle/>
          <a:p>
            <a:fld id="{DC18AB33-935D-C146-8AEC-5B31AC49FB1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7282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Time: 5 minutes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Handouts/participant activity:</a:t>
            </a:r>
            <a:r>
              <a:rPr lang="en-US" sz="1200" b="0" baseline="0" dirty="0" smtClean="0">
                <a:latin typeface="Tw Cen MT" panose="020B0602020104020603" pitchFamily="34" charset="0"/>
              </a:rPr>
              <a:t> Have </a:t>
            </a:r>
            <a:r>
              <a:rPr lang="en-US" sz="1200" b="1" u="sng" baseline="0" dirty="0" smtClean="0">
                <a:latin typeface="Tw Cen MT" panose="020B0602020104020603" pitchFamily="34" charset="0"/>
              </a:rPr>
              <a:t>participants assume the role of the student </a:t>
            </a:r>
            <a:r>
              <a:rPr lang="en-US" sz="1200" b="0" baseline="0" dirty="0" smtClean="0">
                <a:latin typeface="Tw Cen MT" panose="020B0602020104020603" pitchFamily="34" charset="0"/>
              </a:rPr>
              <a:t>for this slide</a:t>
            </a:r>
            <a:endParaRPr lang="en-US" sz="1200" b="0" dirty="0" smtClean="0">
              <a:latin typeface="Tw Cen MT" panose="020B0602020104020603" pitchFamily="34" charset="0"/>
            </a:endParaRPr>
          </a:p>
          <a:p>
            <a:endParaRPr lang="en-US" sz="1200" b="0" dirty="0" smtClean="0">
              <a:latin typeface="Tw Cen MT" panose="020B0602020104020603" pitchFamily="34" charset="0"/>
            </a:endParaRPr>
          </a:p>
          <a:p>
            <a:r>
              <a:rPr lang="en-US" sz="1200" b="0" dirty="0" smtClean="0">
                <a:latin typeface="Tw Cen MT" panose="020B0602020104020603" pitchFamily="34" charset="0"/>
              </a:rPr>
              <a:t>Focus</a:t>
            </a:r>
            <a:r>
              <a:rPr lang="en-US" sz="1200" b="0" baseline="0" dirty="0" smtClean="0">
                <a:latin typeface="Tw Cen MT" panose="020B0602020104020603" pitchFamily="34" charset="0"/>
              </a:rPr>
              <a:t> points:</a:t>
            </a:r>
            <a:endParaRPr lang="en-US" sz="1200" b="0" baseline="0" dirty="0" smtClean="0">
              <a:latin typeface="+mn-lt"/>
            </a:endParaRPr>
          </a:p>
          <a:p>
            <a:pPr marL="171450" indent="-171450">
              <a:buFont typeface="Wingdings" panose="05000000000000000000" pitchFamily="2" charset="2"/>
              <a:buChar char="§"/>
            </a:pPr>
            <a:r>
              <a:rPr lang="en-US" baseline="0" dirty="0" smtClean="0"/>
              <a:t>Participants will calculate their answers, and share their solutions in pairs.</a:t>
            </a:r>
          </a:p>
          <a:p>
            <a:pPr marL="171450" indent="-171450">
              <a:buFont typeface="Wingdings" panose="05000000000000000000" pitchFamily="2" charset="2"/>
              <a:buChar char="§"/>
            </a:pPr>
            <a:r>
              <a:rPr lang="en-US" baseline="0" dirty="0" smtClean="0"/>
              <a:t>Play the video again.</a:t>
            </a:r>
          </a:p>
          <a:p>
            <a:endParaRPr lang="en-US" dirty="0"/>
          </a:p>
        </p:txBody>
      </p:sp>
      <p:sp>
        <p:nvSpPr>
          <p:cNvPr id="4" name="Slide Number Placeholder 3"/>
          <p:cNvSpPr>
            <a:spLocks noGrp="1"/>
          </p:cNvSpPr>
          <p:nvPr>
            <p:ph type="sldNum" sz="quarter" idx="10"/>
          </p:nvPr>
        </p:nvSpPr>
        <p:spPr/>
        <p:txBody>
          <a:bodyPr/>
          <a:lstStyle/>
          <a:p>
            <a:fld id="{DC18AB33-935D-C146-8AEC-5B31AC49FB1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772827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latin typeface="Tw Cen MT" panose="020B0602020104020603" pitchFamily="34" charset="0"/>
              </a:rPr>
              <a:t>Facilitator notes</a:t>
            </a:r>
          </a:p>
          <a:p>
            <a:endParaRPr lang="en-US" sz="1200" b="0" dirty="0" smtClean="0">
              <a:latin typeface="Tw Cen MT" panose="020B0602020104020603" pitchFamily="34" charset="0"/>
            </a:endParaRPr>
          </a:p>
          <a:p>
            <a:r>
              <a:rPr lang="en-US" sz="1200" b="0" dirty="0" smtClean="0">
                <a:latin typeface="Tw Cen MT" panose="020B0602020104020603" pitchFamily="34" charset="0"/>
              </a:rPr>
              <a:t>Time: 5 minutes</a:t>
            </a:r>
          </a:p>
          <a:p>
            <a:endParaRPr lang="en-US" sz="1200" b="0" dirty="0" smtClean="0">
              <a:latin typeface="Tw Cen MT" panose="020B0602020104020603" pitchFamily="34" charset="0"/>
            </a:endParaRPr>
          </a:p>
          <a:p>
            <a:r>
              <a:rPr lang="en-US" sz="1200" b="1" dirty="0" smtClean="0">
                <a:latin typeface="Tw Cen MT" panose="020B0602020104020603" pitchFamily="34" charset="0"/>
              </a:rPr>
              <a:t>Handouts/participant activity:</a:t>
            </a:r>
            <a:r>
              <a:rPr lang="en-US" sz="1200" b="1" baseline="0" dirty="0" smtClean="0">
                <a:latin typeface="Tw Cen MT" panose="020B0602020104020603" pitchFamily="34" charset="0"/>
              </a:rPr>
              <a:t> </a:t>
            </a:r>
            <a:r>
              <a:rPr lang="en-US" sz="1200" b="0" baseline="0" dirty="0" smtClean="0">
                <a:latin typeface="Tw Cen MT" panose="020B0602020104020603" pitchFamily="34" charset="0"/>
              </a:rPr>
              <a:t>Handout #_____ (Dan Meyer’s Three Acts)</a:t>
            </a:r>
          </a:p>
          <a:p>
            <a:endParaRPr lang="en-US" sz="1200" b="0" dirty="0" smtClean="0">
              <a:latin typeface="Tw Cen MT" panose="020B0602020104020603" pitchFamily="34" charset="0"/>
            </a:endParaRPr>
          </a:p>
          <a:p>
            <a:r>
              <a:rPr lang="en-US" sz="1200" b="1" u="sng" dirty="0" smtClean="0">
                <a:latin typeface="Tw Cen MT" panose="020B0602020104020603" pitchFamily="34" charset="0"/>
              </a:rPr>
              <a:t>Focus</a:t>
            </a:r>
            <a:r>
              <a:rPr lang="en-US" sz="1200" b="1" u="sng" baseline="0" dirty="0" smtClean="0">
                <a:latin typeface="Tw Cen MT" panose="020B0602020104020603" pitchFamily="34" charset="0"/>
              </a:rPr>
              <a:t> points:</a:t>
            </a:r>
            <a:endParaRPr lang="en-US" sz="1200" b="1" u="sng" baseline="0" dirty="0" smtClean="0">
              <a:latin typeface="+mn-lt"/>
            </a:endParaRPr>
          </a:p>
          <a:p>
            <a:pPr marL="171450" indent="-171450">
              <a:buFont typeface="Wingdings" panose="05000000000000000000" pitchFamily="2" charset="2"/>
              <a:buChar char="§"/>
            </a:pPr>
            <a:r>
              <a:rPr lang="en-US" baseline="0" dirty="0" smtClean="0"/>
              <a:t>Restate the Three Acts and have participants notate critical parts of each of the three acts.</a:t>
            </a:r>
          </a:p>
          <a:p>
            <a:endParaRPr lang="en-US" b="0" u="none" dirty="0" smtClean="0">
              <a:solidFill>
                <a:schemeClr val="tx1"/>
              </a:solidFill>
            </a:endParaRPr>
          </a:p>
          <a:p>
            <a:r>
              <a:rPr lang="en-US" b="0" u="none" dirty="0" smtClean="0">
                <a:solidFill>
                  <a:schemeClr val="tx1"/>
                </a:solidFill>
              </a:rPr>
              <a:t>Act 1: Act one attempts to lower barriers to entry. It’s visual. It requires very little literacy from the student. </a:t>
            </a:r>
          </a:p>
          <a:p>
            <a:endParaRPr lang="en-US" b="0" u="none" dirty="0" smtClean="0">
              <a:solidFill>
                <a:schemeClr val="tx1"/>
              </a:solidFill>
            </a:endParaRPr>
          </a:p>
          <a:p>
            <a:r>
              <a:rPr lang="en-US" b="0" u="none" dirty="0" smtClean="0">
                <a:solidFill>
                  <a:schemeClr val="tx1"/>
                </a:solidFill>
              </a:rPr>
              <a:t>Act 2: </a:t>
            </a:r>
            <a:r>
              <a:rPr lang="en-US" u="none" dirty="0" smtClean="0">
                <a:solidFill>
                  <a:schemeClr val="tx1"/>
                </a:solidFill>
              </a:rPr>
              <a:t>Try to find a framework for modeling in mathematics that doesn’t include a line like, students need to </a:t>
            </a:r>
            <a:r>
              <a:rPr lang="en-US" u="none" dirty="0" smtClean="0">
                <a:solidFill>
                  <a:schemeClr val="tx1"/>
                </a:solidFill>
                <a:hlinkClick r:id="rId3"/>
              </a:rPr>
              <a:t>identify variables that represent essential features</a:t>
            </a:r>
            <a:r>
              <a:rPr lang="en-US" u="none" dirty="0" smtClean="0">
                <a:solidFill>
                  <a:schemeClr val="tx1"/>
                </a:solidFill>
              </a:rPr>
              <a:t>.” If students aren’t grappling with the question, “What’s important here and how would I get it?” they may be doing lots of valuable mathematics, but they aren’t modeling.</a:t>
            </a:r>
          </a:p>
          <a:p>
            <a:endParaRPr lang="en-US" b="0" u="none" dirty="0" smtClean="0">
              <a:solidFill>
                <a:schemeClr val="tx1"/>
              </a:solidFill>
            </a:endParaRPr>
          </a:p>
          <a:p>
            <a:r>
              <a:rPr lang="en-US" b="0" u="none" dirty="0" smtClean="0">
                <a:solidFill>
                  <a:schemeClr val="tx1"/>
                </a:solidFill>
              </a:rPr>
              <a:t>Act 3: Show the answer. </a:t>
            </a:r>
            <a:r>
              <a:rPr lang="en-US" u="none" dirty="0" smtClean="0">
                <a:solidFill>
                  <a:schemeClr val="tx1"/>
                </a:solidFill>
              </a:rPr>
              <a:t>The Common Core’s </a:t>
            </a:r>
            <a:r>
              <a:rPr lang="en-US" u="none" dirty="0" smtClean="0">
                <a:solidFill>
                  <a:schemeClr val="tx1"/>
                </a:solidFill>
                <a:hlinkClick r:id="rId3"/>
              </a:rPr>
              <a:t>modeling framework</a:t>
            </a:r>
            <a:r>
              <a:rPr lang="en-US" u="none" dirty="0" smtClean="0">
                <a:solidFill>
                  <a:schemeClr val="tx1"/>
                </a:solidFill>
              </a:rPr>
              <a:t> asks students to “validate the conclusions” of their models. Showing the answer acknowledges the messiness inherent to mathematical modeling and allows students to discuss possible sources of error and then account for them with newer, better models.</a:t>
            </a:r>
            <a:endParaRPr lang="en-US" b="0" u="none" dirty="0">
              <a:solidFill>
                <a:schemeClr val="tx1"/>
              </a:solidFill>
            </a:endParaRPr>
          </a:p>
        </p:txBody>
      </p:sp>
      <p:sp>
        <p:nvSpPr>
          <p:cNvPr id="4" name="Slide Number Placeholder 3"/>
          <p:cNvSpPr>
            <a:spLocks noGrp="1"/>
          </p:cNvSpPr>
          <p:nvPr>
            <p:ph type="sldNum" sz="quarter" idx="10"/>
          </p:nvPr>
        </p:nvSpPr>
        <p:spPr/>
        <p:txBody>
          <a:bodyPr/>
          <a:lstStyle/>
          <a:p>
            <a:fld id="{34E7F1F7-CCE2-364C-8112-D747BC94F15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51165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2-3</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1" dirty="0" smtClean="0">
              <a:latin typeface="Tw Cen MT" panose="020B0602020104020603" pitchFamily="34" charset="0"/>
            </a:endParaRPr>
          </a:p>
          <a:p>
            <a:r>
              <a:rPr lang="en-US" b="1" dirty="0" smtClean="0">
                <a:latin typeface="Tw Cen MT" panose="020B0602020104020603" pitchFamily="34" charset="0"/>
              </a:rPr>
              <a:t>Focus points:</a:t>
            </a:r>
          </a:p>
          <a:p>
            <a:endParaRPr lang="en-US" dirty="0" smtClean="0"/>
          </a:p>
          <a:p>
            <a:r>
              <a:rPr lang="en-US" dirty="0" smtClean="0"/>
              <a:t>Review what standards should be covered in a pre-assessment</a:t>
            </a:r>
            <a:r>
              <a:rPr lang="en-US" baseline="0" dirty="0" smtClean="0"/>
              <a:t> activity.  This shows what students should have already learned prior to your course.  Using a pre-assessment activity will assist students in frontloading prior knowledge before beginning new learning.</a:t>
            </a:r>
            <a:endParaRPr lang="en-US" dirty="0"/>
          </a:p>
        </p:txBody>
      </p:sp>
      <p:sp>
        <p:nvSpPr>
          <p:cNvPr id="4" name="Slide Number Placeholder 3"/>
          <p:cNvSpPr>
            <a:spLocks noGrp="1"/>
          </p:cNvSpPr>
          <p:nvPr>
            <p:ph type="sldNum" sz="quarter" idx="10"/>
          </p:nvPr>
        </p:nvSpPr>
        <p:spPr/>
        <p:txBody>
          <a:bodyPr/>
          <a:lstStyle/>
          <a:p>
            <a:fld id="{F6497B09-B7B4-4348-9F13-9A527DF2CD20}" type="slidenum">
              <a:rPr lang="en-US" smtClean="0"/>
              <a:t>20</a:t>
            </a:fld>
            <a:endParaRPr lang="en-US"/>
          </a:p>
        </p:txBody>
      </p:sp>
    </p:spTree>
    <p:extLst>
      <p:ext uri="{BB962C8B-B14F-4D97-AF65-F5344CB8AC3E}">
        <p14:creationId xmlns:p14="http://schemas.microsoft.com/office/powerpoint/2010/main" val="214391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2-3</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0" dirty="0" smtClean="0"/>
          </a:p>
          <a:p>
            <a:r>
              <a:rPr lang="en-US" b="1" dirty="0" smtClean="0"/>
              <a:t>Focus</a:t>
            </a:r>
            <a:r>
              <a:rPr lang="en-US" b="1" baseline="0" dirty="0" smtClean="0"/>
              <a:t> points:</a:t>
            </a:r>
          </a:p>
          <a:p>
            <a:endParaRPr lang="en-US" b="0" baseline="0" dirty="0" smtClean="0"/>
          </a:p>
          <a:p>
            <a:r>
              <a:rPr lang="en-US" b="0" baseline="0" dirty="0" smtClean="0"/>
              <a:t>Review the components that this PD provides:</a:t>
            </a:r>
          </a:p>
          <a:p>
            <a:pPr marL="171450" indent="-171450">
              <a:buFont typeface="Arial" panose="020B0604020202020204" pitchFamily="34" charset="0"/>
              <a:buChar char="•"/>
            </a:pPr>
            <a:r>
              <a:rPr lang="en-US" b="0" baseline="0" dirty="0" smtClean="0"/>
              <a:t>Standards</a:t>
            </a:r>
          </a:p>
          <a:p>
            <a:pPr marL="171450" indent="-171450">
              <a:buFont typeface="Arial" panose="020B0604020202020204" pitchFamily="34" charset="0"/>
              <a:buChar char="•"/>
            </a:pPr>
            <a:r>
              <a:rPr lang="en-US" b="0" baseline="0" dirty="0" smtClean="0"/>
              <a:t>Learning Progressions</a:t>
            </a:r>
          </a:p>
          <a:p>
            <a:pPr marL="171450" indent="-171450">
              <a:buFont typeface="Arial" panose="020B0604020202020204" pitchFamily="34" charset="0"/>
              <a:buChar char="•"/>
            </a:pPr>
            <a:r>
              <a:rPr lang="en-US" b="0" baseline="0" dirty="0" smtClean="0"/>
              <a:t>Lesson Agenda</a:t>
            </a:r>
          </a:p>
          <a:p>
            <a:pPr marL="171450" indent="-171450">
              <a:buFont typeface="Arial" panose="020B0604020202020204" pitchFamily="34" charset="0"/>
              <a:buChar char="•"/>
            </a:pPr>
            <a:r>
              <a:rPr lang="en-US" b="0" baseline="0" dirty="0" smtClean="0"/>
              <a:t>Resources &amp; Tips</a:t>
            </a:r>
          </a:p>
          <a:p>
            <a:pPr marL="171450" indent="-171450">
              <a:buFont typeface="Arial" panose="020B0604020202020204" pitchFamily="34" charset="0"/>
              <a:buChar char="•"/>
            </a:pPr>
            <a:r>
              <a:rPr lang="en-US" b="0" baseline="0" dirty="0" smtClean="0"/>
              <a:t>Vocabulary Activities</a:t>
            </a:r>
          </a:p>
          <a:p>
            <a:pPr marL="171450" indent="-171450">
              <a:buFont typeface="Arial" panose="020B0604020202020204" pitchFamily="34" charset="0"/>
              <a:buChar char="•"/>
            </a:pPr>
            <a:r>
              <a:rPr lang="en-US" b="0" baseline="0" dirty="0" smtClean="0"/>
              <a:t>Lesson</a:t>
            </a:r>
          </a:p>
          <a:p>
            <a:pPr marL="171450" indent="-171450">
              <a:buFont typeface="Arial" panose="020B0604020202020204" pitchFamily="34" charset="0"/>
              <a:buChar char="•"/>
            </a:pPr>
            <a:r>
              <a:rPr lang="en-US" b="0" baseline="0" dirty="0" smtClean="0"/>
              <a:t>Textbook Connections</a:t>
            </a:r>
          </a:p>
          <a:p>
            <a:pPr marL="171450" indent="-171450">
              <a:buFont typeface="Arial" panose="020B0604020202020204" pitchFamily="34" charset="0"/>
              <a:buChar char="•"/>
            </a:pPr>
            <a:r>
              <a:rPr lang="en-US" b="0" baseline="0" dirty="0" smtClean="0"/>
              <a:t>Additional Resources</a:t>
            </a:r>
          </a:p>
          <a:p>
            <a:endParaRPr lang="en-US" dirty="0"/>
          </a:p>
        </p:txBody>
      </p:sp>
      <p:sp>
        <p:nvSpPr>
          <p:cNvPr id="4" name="Slide Number Placeholder 3"/>
          <p:cNvSpPr>
            <a:spLocks noGrp="1"/>
          </p:cNvSpPr>
          <p:nvPr>
            <p:ph type="sldNum" sz="quarter" idx="10"/>
          </p:nvPr>
        </p:nvSpPr>
        <p:spPr/>
        <p:txBody>
          <a:bodyPr/>
          <a:lstStyle/>
          <a:p>
            <a:fld id="{F6497B09-B7B4-4348-9F13-9A527DF2CD20}" type="slidenum">
              <a:rPr lang="en-US" smtClean="0"/>
              <a:t>2</a:t>
            </a:fld>
            <a:endParaRPr lang="en-US" dirty="0"/>
          </a:p>
        </p:txBody>
      </p:sp>
    </p:spTree>
    <p:extLst>
      <p:ext uri="{BB962C8B-B14F-4D97-AF65-F5344CB8AC3E}">
        <p14:creationId xmlns:p14="http://schemas.microsoft.com/office/powerpoint/2010/main" val="944453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smtClean="0"/>
              <a:t>Facilitator notes</a:t>
            </a:r>
          </a:p>
          <a:p>
            <a:endParaRPr lang="en-US" dirty="0" smtClean="0"/>
          </a:p>
          <a:p>
            <a:r>
              <a:rPr lang="en-US" dirty="0" smtClean="0"/>
              <a:t>Time: 2-3</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1" dirty="0" smtClean="0">
              <a:latin typeface="Tw Cen MT" panose="020B0602020104020603" pitchFamily="34" charset="0"/>
            </a:endParaRPr>
          </a:p>
          <a:p>
            <a:r>
              <a:rPr lang="en-US" b="1" dirty="0" smtClean="0">
                <a:latin typeface="Tw Cen MT" panose="020B0602020104020603" pitchFamily="34" charset="0"/>
              </a:rPr>
              <a:t>Focus points:</a:t>
            </a:r>
          </a:p>
          <a:p>
            <a:endParaRPr lang="en-US" altLang="en-US" dirty="0" smtClean="0"/>
          </a:p>
          <a:p>
            <a:r>
              <a:rPr lang="en-US" altLang="en-US" dirty="0" smtClean="0"/>
              <a:t>These are guided questions to improve our students’ learning</a:t>
            </a:r>
            <a:r>
              <a:rPr lang="en-US" altLang="en-US" baseline="0" dirty="0" smtClean="0"/>
              <a:t> when misconceptions may occur.</a:t>
            </a:r>
            <a:endParaRPr lang="en-US"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55283" indent="-290493" eaLnBrk="0" hangingPunct="0">
              <a:defRPr>
                <a:solidFill>
                  <a:schemeClr val="tx1"/>
                </a:solidFill>
                <a:latin typeface="Arial" pitchFamily="34" charset="0"/>
                <a:cs typeface="Arial" pitchFamily="34" charset="0"/>
              </a:defRPr>
            </a:lvl2pPr>
            <a:lvl3pPr marL="1161974" indent="-232395" eaLnBrk="0" hangingPunct="0">
              <a:defRPr>
                <a:solidFill>
                  <a:schemeClr val="tx1"/>
                </a:solidFill>
                <a:latin typeface="Arial" pitchFamily="34" charset="0"/>
                <a:cs typeface="Arial" pitchFamily="34" charset="0"/>
              </a:defRPr>
            </a:lvl3pPr>
            <a:lvl4pPr marL="1626763" indent="-232395" eaLnBrk="0" hangingPunct="0">
              <a:defRPr>
                <a:solidFill>
                  <a:schemeClr val="tx1"/>
                </a:solidFill>
                <a:latin typeface="Arial" pitchFamily="34" charset="0"/>
                <a:cs typeface="Arial" pitchFamily="34" charset="0"/>
              </a:defRPr>
            </a:lvl4pPr>
            <a:lvl5pPr marL="2091553" indent="-232395" eaLnBrk="0" hangingPunct="0">
              <a:defRPr>
                <a:solidFill>
                  <a:schemeClr val="tx1"/>
                </a:solidFill>
                <a:latin typeface="Arial" pitchFamily="34" charset="0"/>
                <a:cs typeface="Arial" pitchFamily="34" charset="0"/>
              </a:defRPr>
            </a:lvl5pPr>
            <a:lvl6pPr marL="2556342" indent="-232395" eaLnBrk="0" fontAlgn="base" hangingPunct="0">
              <a:spcBef>
                <a:spcPct val="0"/>
              </a:spcBef>
              <a:spcAft>
                <a:spcPct val="0"/>
              </a:spcAft>
              <a:defRPr>
                <a:solidFill>
                  <a:schemeClr val="tx1"/>
                </a:solidFill>
                <a:latin typeface="Arial" pitchFamily="34" charset="0"/>
                <a:cs typeface="Arial" pitchFamily="34" charset="0"/>
              </a:defRPr>
            </a:lvl6pPr>
            <a:lvl7pPr marL="3021132" indent="-232395" eaLnBrk="0" fontAlgn="base" hangingPunct="0">
              <a:spcBef>
                <a:spcPct val="0"/>
              </a:spcBef>
              <a:spcAft>
                <a:spcPct val="0"/>
              </a:spcAft>
              <a:defRPr>
                <a:solidFill>
                  <a:schemeClr val="tx1"/>
                </a:solidFill>
                <a:latin typeface="Arial" pitchFamily="34" charset="0"/>
                <a:cs typeface="Arial" pitchFamily="34" charset="0"/>
              </a:defRPr>
            </a:lvl7pPr>
            <a:lvl8pPr marL="3485921" indent="-232395" eaLnBrk="0" fontAlgn="base" hangingPunct="0">
              <a:spcBef>
                <a:spcPct val="0"/>
              </a:spcBef>
              <a:spcAft>
                <a:spcPct val="0"/>
              </a:spcAft>
              <a:defRPr>
                <a:solidFill>
                  <a:schemeClr val="tx1"/>
                </a:solidFill>
                <a:latin typeface="Arial" pitchFamily="34" charset="0"/>
                <a:cs typeface="Arial" pitchFamily="34" charset="0"/>
              </a:defRPr>
            </a:lvl8pPr>
            <a:lvl9pPr marL="3950711" indent="-23239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288A54D-A010-4F7C-9094-4AFD1D8D766A}" type="slidenum">
              <a:rPr lang="en-US" altLang="en-US" smtClean="0"/>
              <a:pPr eaLnBrk="1" hangingPunct="1"/>
              <a:t>21</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2-3</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1" dirty="0" smtClean="0">
              <a:latin typeface="Tw Cen MT" panose="020B0602020104020603" pitchFamily="34" charset="0"/>
            </a:endParaRPr>
          </a:p>
          <a:p>
            <a:r>
              <a:rPr lang="en-US" b="1" dirty="0" smtClean="0">
                <a:latin typeface="Tw Cen MT" panose="020B0602020104020603" pitchFamily="34" charset="0"/>
              </a:rPr>
              <a:t>Focus points:</a:t>
            </a:r>
          </a:p>
          <a:p>
            <a:endParaRPr lang="en-US" dirty="0" smtClean="0"/>
          </a:p>
          <a:p>
            <a:r>
              <a:rPr lang="en-US" dirty="0" smtClean="0"/>
              <a:t>Review</a:t>
            </a:r>
            <a:r>
              <a:rPr lang="en-US" baseline="0" dirty="0" smtClean="0"/>
              <a:t> the list of resources needed for the lesson and where to find materials online.</a:t>
            </a:r>
          </a:p>
        </p:txBody>
      </p:sp>
      <p:sp>
        <p:nvSpPr>
          <p:cNvPr id="4" name="Slide Number Placeholder 3"/>
          <p:cNvSpPr>
            <a:spLocks noGrp="1"/>
          </p:cNvSpPr>
          <p:nvPr>
            <p:ph type="sldNum" sz="quarter" idx="10"/>
          </p:nvPr>
        </p:nvSpPr>
        <p:spPr/>
        <p:txBody>
          <a:bodyPr/>
          <a:lstStyle/>
          <a:p>
            <a:fld id="{F6497B09-B7B4-4348-9F13-9A527DF2CD20}" type="slidenum">
              <a:rPr lang="en-US" smtClean="0"/>
              <a:t>22</a:t>
            </a:fld>
            <a:endParaRPr lang="en-US"/>
          </a:p>
        </p:txBody>
      </p:sp>
    </p:spTree>
    <p:extLst>
      <p:ext uri="{BB962C8B-B14F-4D97-AF65-F5344CB8AC3E}">
        <p14:creationId xmlns:p14="http://schemas.microsoft.com/office/powerpoint/2010/main" val="335123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1 - 2</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1" dirty="0" smtClean="0">
              <a:latin typeface="Tw Cen MT" panose="020B0602020104020603" pitchFamily="34" charset="0"/>
            </a:endParaRPr>
          </a:p>
          <a:p>
            <a:r>
              <a:rPr lang="en-US" b="1" dirty="0" smtClean="0">
                <a:latin typeface="Tw Cen MT" panose="020B0602020104020603" pitchFamily="34" charset="0"/>
              </a:rPr>
              <a:t>Focus points:</a:t>
            </a:r>
            <a:endParaRPr lang="en-US" b="0" dirty="0" smtClean="0">
              <a:latin typeface="Tw Cen MT" panose="020B0602020104020603" pitchFamily="34" charset="0"/>
            </a:endParaRPr>
          </a:p>
          <a:p>
            <a:r>
              <a:rPr lang="en-US" b="0" dirty="0" smtClean="0">
                <a:latin typeface="Tw Cen MT" panose="020B0602020104020603" pitchFamily="34" charset="0"/>
              </a:rPr>
              <a:t>Suggested</a:t>
            </a:r>
            <a:r>
              <a:rPr lang="en-US" b="0" baseline="0" dirty="0" smtClean="0">
                <a:latin typeface="Tw Cen MT" panose="020B0602020104020603" pitchFamily="34" charset="0"/>
              </a:rPr>
              <a:t> pacing for this lesson</a:t>
            </a:r>
            <a:endParaRPr lang="en-US" b="0" dirty="0" smtClean="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F6497B09-B7B4-4348-9F13-9A527DF2CD20}" type="slidenum">
              <a:rPr lang="en-US" smtClean="0"/>
              <a:t>23</a:t>
            </a:fld>
            <a:endParaRPr lang="en-US"/>
          </a:p>
        </p:txBody>
      </p:sp>
    </p:spTree>
    <p:extLst>
      <p:ext uri="{BB962C8B-B14F-4D97-AF65-F5344CB8AC3E}">
        <p14:creationId xmlns:p14="http://schemas.microsoft.com/office/powerpoint/2010/main" val="1063636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3 - 4</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1" dirty="0" smtClean="0">
              <a:latin typeface="Tw Cen MT" panose="020B0602020104020603" pitchFamily="34" charset="0"/>
            </a:endParaRPr>
          </a:p>
          <a:p>
            <a:r>
              <a:rPr lang="en-US" b="1" dirty="0" smtClean="0">
                <a:latin typeface="Tw Cen MT" panose="020B0602020104020603" pitchFamily="34" charset="0"/>
              </a:rPr>
              <a:t>Focus points:</a:t>
            </a:r>
          </a:p>
          <a:p>
            <a:r>
              <a:rPr lang="en-US" dirty="0" smtClean="0"/>
              <a:t>This is a list</a:t>
            </a:r>
            <a:r>
              <a:rPr lang="en-US" baseline="0" dirty="0" smtClean="0"/>
              <a:t> of additional resources surrounding the standards that may be used.  If time permits, as a  department, explore these sites.</a:t>
            </a:r>
            <a:endParaRPr lang="en-US" dirty="0" smtClean="0"/>
          </a:p>
          <a:p>
            <a:endParaRPr lang="en-US" dirty="0"/>
          </a:p>
        </p:txBody>
      </p:sp>
      <p:sp>
        <p:nvSpPr>
          <p:cNvPr id="4" name="Slide Number Placeholder 3"/>
          <p:cNvSpPr>
            <a:spLocks noGrp="1"/>
          </p:cNvSpPr>
          <p:nvPr>
            <p:ph type="sldNum" sz="quarter" idx="10"/>
          </p:nvPr>
        </p:nvSpPr>
        <p:spPr/>
        <p:txBody>
          <a:bodyPr/>
          <a:lstStyle/>
          <a:p>
            <a:fld id="{F6497B09-B7B4-4348-9F13-9A527DF2CD20}" type="slidenum">
              <a:rPr lang="en-US" smtClean="0"/>
              <a:t>27</a:t>
            </a:fld>
            <a:endParaRPr lang="en-US"/>
          </a:p>
        </p:txBody>
      </p:sp>
    </p:spTree>
    <p:extLst>
      <p:ext uri="{BB962C8B-B14F-4D97-AF65-F5344CB8AC3E}">
        <p14:creationId xmlns:p14="http://schemas.microsoft.com/office/powerpoint/2010/main" val="374616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we must teach at the highest level on the Cognitive rigor matrix. The blue circle indicates where we must scaffold to get our students to the highest level the standards is assessing</a:t>
            </a:r>
            <a:endParaRPr lang="en-US" dirty="0"/>
          </a:p>
        </p:txBody>
      </p:sp>
      <p:sp>
        <p:nvSpPr>
          <p:cNvPr id="4" name="Slide Number Placeholder 3"/>
          <p:cNvSpPr>
            <a:spLocks noGrp="1"/>
          </p:cNvSpPr>
          <p:nvPr>
            <p:ph type="sldNum" sz="quarter" idx="10"/>
          </p:nvPr>
        </p:nvSpPr>
        <p:spPr/>
        <p:txBody>
          <a:bodyPr/>
          <a:lstStyle/>
          <a:p>
            <a:fld id="{F6497B09-B7B4-4348-9F13-9A527DF2CD20}" type="slidenum">
              <a:rPr lang="en-US" smtClean="0"/>
              <a:t>4</a:t>
            </a:fld>
            <a:endParaRPr lang="en-US"/>
          </a:p>
        </p:txBody>
      </p:sp>
    </p:spTree>
    <p:extLst>
      <p:ext uri="{BB962C8B-B14F-4D97-AF65-F5344CB8AC3E}">
        <p14:creationId xmlns:p14="http://schemas.microsoft.com/office/powerpoint/2010/main" val="45045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1-2</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0" dirty="0" smtClean="0"/>
          </a:p>
          <a:p>
            <a:r>
              <a:rPr lang="en-US" b="1" dirty="0" smtClean="0"/>
              <a:t>Focus</a:t>
            </a:r>
            <a:r>
              <a:rPr lang="en-US" b="1" baseline="0" dirty="0" smtClean="0"/>
              <a:t> points:</a:t>
            </a:r>
          </a:p>
          <a:p>
            <a:endParaRPr lang="en-US" b="0" baseline="0" dirty="0" smtClean="0"/>
          </a:p>
          <a:p>
            <a:r>
              <a:rPr lang="en-US" b="0" baseline="0" dirty="0" smtClean="0"/>
              <a:t>Review the math practices associated  with the lesson being presented.</a:t>
            </a:r>
            <a:endParaRPr lang="en-US" dirty="0" smtClean="0"/>
          </a:p>
          <a:p>
            <a:endParaRPr lang="en-US" dirty="0"/>
          </a:p>
        </p:txBody>
      </p:sp>
      <p:sp>
        <p:nvSpPr>
          <p:cNvPr id="4" name="Slide Number Placeholder 3"/>
          <p:cNvSpPr>
            <a:spLocks noGrp="1"/>
          </p:cNvSpPr>
          <p:nvPr>
            <p:ph type="sldNum" sz="quarter" idx="10"/>
          </p:nvPr>
        </p:nvSpPr>
        <p:spPr/>
        <p:txBody>
          <a:bodyPr/>
          <a:lstStyle/>
          <a:p>
            <a:fld id="{F6497B09-B7B4-4348-9F13-9A527DF2CD20}" type="slidenum">
              <a:rPr lang="en-US" smtClean="0"/>
              <a:t>5</a:t>
            </a:fld>
            <a:endParaRPr lang="en-US"/>
          </a:p>
        </p:txBody>
      </p:sp>
    </p:spTree>
    <p:extLst>
      <p:ext uri="{BB962C8B-B14F-4D97-AF65-F5344CB8AC3E}">
        <p14:creationId xmlns:p14="http://schemas.microsoft.com/office/powerpoint/2010/main" val="199483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2-3</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0" dirty="0" smtClean="0"/>
          </a:p>
          <a:p>
            <a:endParaRPr lang="en-US"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DDC399A6-5CAA-4AE8-BADD-652215F697BA}" type="slidenum">
              <a:rPr lang="en-US" smtClean="0"/>
              <a:t>6</a:t>
            </a:fld>
            <a:endParaRPr lang="en-US" dirty="0"/>
          </a:p>
        </p:txBody>
      </p:sp>
    </p:spTree>
    <p:extLst>
      <p:ext uri="{BB962C8B-B14F-4D97-AF65-F5344CB8AC3E}">
        <p14:creationId xmlns:p14="http://schemas.microsoft.com/office/powerpoint/2010/main" val="267664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422C16"/>
                </a:solidFill>
              </a:rPr>
              <a:t>2 – 3 minutes</a:t>
            </a:r>
          </a:p>
          <a:p>
            <a:pPr eaLnBrk="1" hangingPunct="1">
              <a:spcBef>
                <a:spcPct val="0"/>
              </a:spcBef>
            </a:pPr>
            <a:r>
              <a:rPr lang="en-US" altLang="en-US" b="1" dirty="0" smtClean="0">
                <a:solidFill>
                  <a:srgbClr val="422C16"/>
                </a:solidFill>
              </a:rPr>
              <a:t>Facilitator’s Notes:</a:t>
            </a:r>
            <a:endParaRPr lang="en-US" altLang="en-US" dirty="0" smtClean="0">
              <a:solidFill>
                <a:srgbClr val="FF0000"/>
              </a:solidFill>
            </a:endParaRPr>
          </a:p>
          <a:p>
            <a:pPr eaLnBrk="1" hangingPunct="1">
              <a:spcBef>
                <a:spcPct val="0"/>
              </a:spcBef>
            </a:pPr>
            <a:r>
              <a:rPr lang="en-US" altLang="en-US" dirty="0" smtClean="0"/>
              <a:t>What are  those standards that you must focus on and which ones are not part of your course with the new shifts in standard under common core?</a:t>
            </a:r>
          </a:p>
          <a:p>
            <a:pPr eaLnBrk="1" hangingPunct="1">
              <a:spcBef>
                <a:spcPct val="0"/>
              </a:spcBef>
              <a:buFont typeface="Wingdings" pitchFamily="2" charset="2"/>
              <a:buChar char="Ø"/>
            </a:pPr>
            <a:r>
              <a:rPr lang="en-US" altLang="en-US" dirty="0" smtClean="0"/>
              <a:t>Grade 6</a:t>
            </a:r>
          </a:p>
          <a:p>
            <a:pPr lvl="0"/>
            <a:r>
              <a:rPr lang="en-US" dirty="0" smtClean="0"/>
              <a:t>Solve real-world and mathematical problems involving area, surface area and volume</a:t>
            </a:r>
          </a:p>
          <a:p>
            <a:pPr eaLnBrk="1" hangingPunct="1">
              <a:spcBef>
                <a:spcPct val="0"/>
              </a:spcBef>
              <a:buFont typeface="Wingdings" pitchFamily="2" charset="2"/>
              <a:buChar char="Ø"/>
            </a:pPr>
            <a:r>
              <a:rPr lang="en-US" altLang="en-US" dirty="0" smtClean="0"/>
              <a:t>Grade 7</a:t>
            </a:r>
          </a:p>
          <a:p>
            <a:pPr lvl="0"/>
            <a:r>
              <a:rPr lang="en-US" dirty="0" smtClean="0"/>
              <a:t>Draw, construct and describe geometrical figures and describe the relationships between them.</a:t>
            </a:r>
          </a:p>
          <a:p>
            <a:pPr lvl="0"/>
            <a:r>
              <a:rPr lang="en-US" dirty="0" smtClean="0"/>
              <a:t>Solve real-life and mathematical problems involving angle measure, area, surface area, and volume.</a:t>
            </a:r>
          </a:p>
          <a:p>
            <a:pPr eaLnBrk="1" hangingPunct="1">
              <a:spcBef>
                <a:spcPct val="0"/>
              </a:spcBef>
            </a:pPr>
            <a:endParaRPr lang="en-US" altLang="en-US" b="1" u="sng" dirty="0" smtClean="0"/>
          </a:p>
          <a:p>
            <a:pPr eaLnBrk="1" hangingPunct="1">
              <a:spcBef>
                <a:spcPct val="0"/>
              </a:spcBef>
              <a:buFont typeface="Wingdings" pitchFamily="2" charset="2"/>
              <a:buChar char="Ø"/>
            </a:pPr>
            <a:r>
              <a:rPr lang="en-US" altLang="en-US" dirty="0" smtClean="0"/>
              <a:t>Grade 8</a:t>
            </a:r>
          </a:p>
          <a:p>
            <a:pPr lvl="0"/>
            <a:r>
              <a:rPr lang="en-US" dirty="0" smtClean="0"/>
              <a:t>Understand congruence and similarity using physical models, transparencies, or geometry software.</a:t>
            </a:r>
          </a:p>
          <a:p>
            <a:pPr lvl="0"/>
            <a:r>
              <a:rPr lang="en-US" dirty="0" smtClean="0"/>
              <a:t>Solve real-world and mathematical problems involving volume of cylinders, cones, and spheres.  </a:t>
            </a:r>
          </a:p>
          <a:p>
            <a:pPr eaLnBrk="1" hangingPunct="1">
              <a:spcBef>
                <a:spcPct val="0"/>
              </a:spcBef>
            </a:pPr>
            <a:r>
              <a:rPr lang="en-US" altLang="en-US" b="1" dirty="0" smtClean="0"/>
              <a:t>Let the participants know that they will use this handout in a later activity.  </a:t>
            </a:r>
          </a:p>
          <a:p>
            <a:pPr eaLnBrk="1" hangingPunct="1">
              <a:spcBef>
                <a:spcPct val="0"/>
              </a:spcBef>
            </a:pPr>
            <a:endParaRPr lang="en-US" altLang="en-US" b="1" u="sng" dirty="0" smtClean="0">
              <a:solidFill>
                <a:srgbClr val="FF0000"/>
              </a:solidFill>
            </a:endParaRPr>
          </a:p>
          <a:p>
            <a:pPr eaLnBrk="1" hangingPunct="1">
              <a:spcBef>
                <a:spcPct val="0"/>
              </a:spcBef>
            </a:pPr>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69633" indent="-296013">
              <a:spcBef>
                <a:spcPct val="30000"/>
              </a:spcBef>
              <a:defRPr sz="1200">
                <a:solidFill>
                  <a:schemeClr val="tx1"/>
                </a:solidFill>
                <a:latin typeface="Calibri" pitchFamily="34" charset="0"/>
              </a:defRPr>
            </a:lvl2pPr>
            <a:lvl3pPr marL="1184051" indent="-236810">
              <a:spcBef>
                <a:spcPct val="30000"/>
              </a:spcBef>
              <a:defRPr sz="1200">
                <a:solidFill>
                  <a:schemeClr val="tx1"/>
                </a:solidFill>
                <a:latin typeface="Calibri" pitchFamily="34" charset="0"/>
              </a:defRPr>
            </a:lvl3pPr>
            <a:lvl4pPr marL="1657672" indent="-236810">
              <a:spcBef>
                <a:spcPct val="30000"/>
              </a:spcBef>
              <a:defRPr sz="1200">
                <a:solidFill>
                  <a:schemeClr val="tx1"/>
                </a:solidFill>
                <a:latin typeface="Calibri" pitchFamily="34" charset="0"/>
              </a:defRPr>
            </a:lvl4pPr>
            <a:lvl5pPr marL="2131293" indent="-236810">
              <a:spcBef>
                <a:spcPct val="30000"/>
              </a:spcBef>
              <a:defRPr sz="1200">
                <a:solidFill>
                  <a:schemeClr val="tx1"/>
                </a:solidFill>
                <a:latin typeface="Calibri" pitchFamily="34" charset="0"/>
              </a:defRPr>
            </a:lvl5pPr>
            <a:lvl6pPr marL="2604912" indent="-236810" eaLnBrk="0" fontAlgn="base" hangingPunct="0">
              <a:spcBef>
                <a:spcPct val="30000"/>
              </a:spcBef>
              <a:spcAft>
                <a:spcPct val="0"/>
              </a:spcAft>
              <a:defRPr sz="1200">
                <a:solidFill>
                  <a:schemeClr val="tx1"/>
                </a:solidFill>
                <a:latin typeface="Calibri" pitchFamily="34" charset="0"/>
              </a:defRPr>
            </a:lvl6pPr>
            <a:lvl7pPr marL="3078533" indent="-236810" eaLnBrk="0" fontAlgn="base" hangingPunct="0">
              <a:spcBef>
                <a:spcPct val="30000"/>
              </a:spcBef>
              <a:spcAft>
                <a:spcPct val="0"/>
              </a:spcAft>
              <a:defRPr sz="1200">
                <a:solidFill>
                  <a:schemeClr val="tx1"/>
                </a:solidFill>
                <a:latin typeface="Calibri" pitchFamily="34" charset="0"/>
              </a:defRPr>
            </a:lvl7pPr>
            <a:lvl8pPr marL="3552154" indent="-236810" eaLnBrk="0" fontAlgn="base" hangingPunct="0">
              <a:spcBef>
                <a:spcPct val="30000"/>
              </a:spcBef>
              <a:spcAft>
                <a:spcPct val="0"/>
              </a:spcAft>
              <a:defRPr sz="1200">
                <a:solidFill>
                  <a:schemeClr val="tx1"/>
                </a:solidFill>
                <a:latin typeface="Calibri" pitchFamily="34" charset="0"/>
              </a:defRPr>
            </a:lvl8pPr>
            <a:lvl9pPr marL="4025775" indent="-236810" eaLnBrk="0" fontAlgn="base" hangingPunct="0">
              <a:spcBef>
                <a:spcPct val="30000"/>
              </a:spcBef>
              <a:spcAft>
                <a:spcPct val="0"/>
              </a:spcAft>
              <a:defRPr sz="1200">
                <a:solidFill>
                  <a:schemeClr val="tx1"/>
                </a:solidFill>
                <a:latin typeface="Calibri" pitchFamily="34" charset="0"/>
              </a:defRPr>
            </a:lvl9pPr>
          </a:lstStyle>
          <a:p>
            <a:pPr>
              <a:spcBef>
                <a:spcPct val="0"/>
              </a:spcBef>
            </a:pPr>
            <a:fld id="{F0C17D5F-449F-4041-992D-0C2D63C4C950}" type="slidenum">
              <a:rPr lang="en-US" altLang="en-US">
                <a:latin typeface="Arial" charset="0"/>
              </a:rPr>
              <a:pPr>
                <a:spcBef>
                  <a:spcPct val="0"/>
                </a:spcBef>
              </a:pPr>
              <a:t>7</a:t>
            </a:fld>
            <a:endParaRPr lang="en-US" alt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422C16"/>
                </a:solidFill>
              </a:rPr>
              <a:t>2 – 3 minutes</a:t>
            </a:r>
          </a:p>
          <a:p>
            <a:pPr eaLnBrk="1" hangingPunct="1">
              <a:spcBef>
                <a:spcPct val="0"/>
              </a:spcBef>
            </a:pPr>
            <a:r>
              <a:rPr lang="en-US" altLang="en-US" b="1" dirty="0" smtClean="0">
                <a:solidFill>
                  <a:srgbClr val="422C16"/>
                </a:solidFill>
              </a:rPr>
              <a:t>Facilitator’s Notes:</a:t>
            </a:r>
            <a:endParaRPr lang="en-US" altLang="en-US" dirty="0" smtClean="0">
              <a:solidFill>
                <a:srgbClr val="FF0000"/>
              </a:solidFill>
            </a:endParaRPr>
          </a:p>
          <a:p>
            <a:pPr eaLnBrk="1" hangingPunct="1">
              <a:spcBef>
                <a:spcPct val="0"/>
              </a:spcBef>
            </a:pPr>
            <a:r>
              <a:rPr lang="en-US" altLang="en-US" dirty="0" smtClean="0"/>
              <a:t>What are  those standards that you must focus on and which ones are not part of your course with the new shifts in standard under common core?</a:t>
            </a:r>
          </a:p>
          <a:p>
            <a:pPr eaLnBrk="1" hangingPunct="1">
              <a:spcBef>
                <a:spcPct val="0"/>
              </a:spcBef>
              <a:buFont typeface="Wingdings" pitchFamily="2" charset="2"/>
              <a:buChar char="Ø"/>
            </a:pPr>
            <a:r>
              <a:rPr lang="en-US" altLang="en-US" dirty="0" smtClean="0"/>
              <a:t>Algebra</a:t>
            </a:r>
            <a:r>
              <a:rPr lang="en-US" altLang="en-US" baseline="0" dirty="0" smtClean="0"/>
              <a:t> 1</a:t>
            </a:r>
          </a:p>
          <a:p>
            <a:pPr eaLnBrk="1" hangingPunct="1">
              <a:spcBef>
                <a:spcPct val="0"/>
              </a:spcBef>
              <a:buFont typeface="Wingdings" pitchFamily="2" charset="2"/>
              <a:buNone/>
            </a:pPr>
            <a:r>
              <a:rPr lang="en-US" altLang="en-US" baseline="0" dirty="0" smtClean="0"/>
              <a:t>No geometry standards are emphasized </a:t>
            </a:r>
            <a:endParaRPr lang="en-US" altLang="en-US" dirty="0" smtClean="0"/>
          </a:p>
          <a:p>
            <a:pPr eaLnBrk="1" hangingPunct="1">
              <a:spcBef>
                <a:spcPct val="0"/>
              </a:spcBef>
              <a:buFont typeface="Wingdings" pitchFamily="2" charset="2"/>
              <a:buChar char="Ø"/>
            </a:pPr>
            <a:r>
              <a:rPr lang="en-US" altLang="en-US" dirty="0" smtClean="0"/>
              <a:t>Geometry</a:t>
            </a:r>
          </a:p>
          <a:p>
            <a:pPr lvl="0"/>
            <a:r>
              <a:rPr lang="en-US" dirty="0" smtClean="0"/>
              <a:t>Experiment with transformations in the plane.</a:t>
            </a:r>
          </a:p>
          <a:p>
            <a:pPr lvl="0"/>
            <a:r>
              <a:rPr lang="en-US" dirty="0" smtClean="0"/>
              <a:t>Understand congruence in terms of rigid motions.</a:t>
            </a:r>
          </a:p>
          <a:p>
            <a:pPr lvl="0"/>
            <a:r>
              <a:rPr lang="en-US" dirty="0" smtClean="0"/>
              <a:t>Prove geometric theorems.</a:t>
            </a:r>
          </a:p>
          <a:p>
            <a:pPr lvl="0"/>
            <a:r>
              <a:rPr lang="en-US" dirty="0" smtClean="0"/>
              <a:t>Make geometric constructions.</a:t>
            </a:r>
          </a:p>
          <a:p>
            <a:pPr lvl="0"/>
            <a:r>
              <a:rPr lang="en-US" dirty="0" smtClean="0"/>
              <a:t>Understand similarity in terms of similarity transformations.</a:t>
            </a:r>
          </a:p>
          <a:p>
            <a:pPr lvl="0"/>
            <a:r>
              <a:rPr lang="en-US" dirty="0" smtClean="0"/>
              <a:t>Prove trigonometric ratios and solve problems involving right triangles.</a:t>
            </a:r>
          </a:p>
          <a:p>
            <a:pPr eaLnBrk="1" hangingPunct="1">
              <a:spcBef>
                <a:spcPct val="0"/>
              </a:spcBef>
              <a:buFont typeface="Wingdings" pitchFamily="2" charset="2"/>
              <a:buChar char="Ø"/>
            </a:pPr>
            <a:r>
              <a:rPr lang="en-US" altLang="en-US" dirty="0" smtClean="0"/>
              <a:t>Algebra</a:t>
            </a:r>
            <a:r>
              <a:rPr lang="en-US" altLang="en-US" baseline="0" dirty="0" smtClean="0"/>
              <a:t> 2</a:t>
            </a:r>
            <a:endParaRPr lang="en-US" altLang="en-US" dirty="0" smtClean="0"/>
          </a:p>
          <a:p>
            <a:pPr lvl="0"/>
            <a:r>
              <a:rPr lang="en-US" dirty="0" smtClean="0"/>
              <a:t>Translate between the geometric description and the equation for a conic section. </a:t>
            </a:r>
          </a:p>
          <a:p>
            <a:pPr eaLnBrk="1" hangingPunct="1">
              <a:spcBef>
                <a:spcPct val="0"/>
              </a:spcBef>
            </a:pPr>
            <a:endParaRPr lang="en-US" altLang="en-US" b="0" u="none" dirty="0" smtClean="0"/>
          </a:p>
          <a:p>
            <a:pPr eaLnBrk="1" hangingPunct="1">
              <a:spcBef>
                <a:spcPct val="0"/>
              </a:spcBef>
            </a:pPr>
            <a:r>
              <a:rPr lang="en-US" altLang="en-US" b="1" dirty="0" smtClean="0"/>
              <a:t>Let the participants know that they will use this handout in a later activity.  </a:t>
            </a:r>
          </a:p>
          <a:p>
            <a:pPr eaLnBrk="1" hangingPunct="1">
              <a:spcBef>
                <a:spcPct val="0"/>
              </a:spcBef>
            </a:pPr>
            <a:endParaRPr lang="en-US" altLang="en-US" b="1" u="sng" dirty="0" smtClean="0">
              <a:solidFill>
                <a:srgbClr val="FF0000"/>
              </a:solidFill>
            </a:endParaRPr>
          </a:p>
          <a:p>
            <a:pPr eaLnBrk="1" hangingPunct="1">
              <a:spcBef>
                <a:spcPct val="0"/>
              </a:spcBef>
            </a:pPr>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69633" indent="-296013">
              <a:spcBef>
                <a:spcPct val="30000"/>
              </a:spcBef>
              <a:defRPr sz="1200">
                <a:solidFill>
                  <a:schemeClr val="tx1"/>
                </a:solidFill>
                <a:latin typeface="Calibri" pitchFamily="34" charset="0"/>
              </a:defRPr>
            </a:lvl2pPr>
            <a:lvl3pPr marL="1184051" indent="-236810">
              <a:spcBef>
                <a:spcPct val="30000"/>
              </a:spcBef>
              <a:defRPr sz="1200">
                <a:solidFill>
                  <a:schemeClr val="tx1"/>
                </a:solidFill>
                <a:latin typeface="Calibri" pitchFamily="34" charset="0"/>
              </a:defRPr>
            </a:lvl3pPr>
            <a:lvl4pPr marL="1657672" indent="-236810">
              <a:spcBef>
                <a:spcPct val="30000"/>
              </a:spcBef>
              <a:defRPr sz="1200">
                <a:solidFill>
                  <a:schemeClr val="tx1"/>
                </a:solidFill>
                <a:latin typeface="Calibri" pitchFamily="34" charset="0"/>
              </a:defRPr>
            </a:lvl4pPr>
            <a:lvl5pPr marL="2131293" indent="-236810">
              <a:spcBef>
                <a:spcPct val="30000"/>
              </a:spcBef>
              <a:defRPr sz="1200">
                <a:solidFill>
                  <a:schemeClr val="tx1"/>
                </a:solidFill>
                <a:latin typeface="Calibri" pitchFamily="34" charset="0"/>
              </a:defRPr>
            </a:lvl5pPr>
            <a:lvl6pPr marL="2604912" indent="-236810" eaLnBrk="0" fontAlgn="base" hangingPunct="0">
              <a:spcBef>
                <a:spcPct val="30000"/>
              </a:spcBef>
              <a:spcAft>
                <a:spcPct val="0"/>
              </a:spcAft>
              <a:defRPr sz="1200">
                <a:solidFill>
                  <a:schemeClr val="tx1"/>
                </a:solidFill>
                <a:latin typeface="Calibri" pitchFamily="34" charset="0"/>
              </a:defRPr>
            </a:lvl6pPr>
            <a:lvl7pPr marL="3078533" indent="-236810" eaLnBrk="0" fontAlgn="base" hangingPunct="0">
              <a:spcBef>
                <a:spcPct val="30000"/>
              </a:spcBef>
              <a:spcAft>
                <a:spcPct val="0"/>
              </a:spcAft>
              <a:defRPr sz="1200">
                <a:solidFill>
                  <a:schemeClr val="tx1"/>
                </a:solidFill>
                <a:latin typeface="Calibri" pitchFamily="34" charset="0"/>
              </a:defRPr>
            </a:lvl7pPr>
            <a:lvl8pPr marL="3552154" indent="-236810" eaLnBrk="0" fontAlgn="base" hangingPunct="0">
              <a:spcBef>
                <a:spcPct val="30000"/>
              </a:spcBef>
              <a:spcAft>
                <a:spcPct val="0"/>
              </a:spcAft>
              <a:defRPr sz="1200">
                <a:solidFill>
                  <a:schemeClr val="tx1"/>
                </a:solidFill>
                <a:latin typeface="Calibri" pitchFamily="34" charset="0"/>
              </a:defRPr>
            </a:lvl8pPr>
            <a:lvl9pPr marL="4025775" indent="-236810" eaLnBrk="0" fontAlgn="base" hangingPunct="0">
              <a:spcBef>
                <a:spcPct val="30000"/>
              </a:spcBef>
              <a:spcAft>
                <a:spcPct val="0"/>
              </a:spcAft>
              <a:defRPr sz="1200">
                <a:solidFill>
                  <a:schemeClr val="tx1"/>
                </a:solidFill>
                <a:latin typeface="Calibri" pitchFamily="34" charset="0"/>
              </a:defRPr>
            </a:lvl9pPr>
          </a:lstStyle>
          <a:p>
            <a:pPr>
              <a:spcBef>
                <a:spcPct val="0"/>
              </a:spcBef>
            </a:pPr>
            <a:fld id="{F0C17D5F-449F-4041-992D-0C2D63C4C950}" type="slidenum">
              <a:rPr lang="en-US" altLang="en-US">
                <a:latin typeface="Arial" charset="0"/>
              </a:rPr>
              <a:pPr>
                <a:spcBef>
                  <a:spcPct val="0"/>
                </a:spcBef>
              </a:pPr>
              <a:t>8</a:t>
            </a:fld>
            <a:endParaRPr lang="en-US" alt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Facilitator notes</a:t>
            </a:r>
          </a:p>
          <a:p>
            <a:endParaRPr lang="en-US" dirty="0" smtClean="0"/>
          </a:p>
          <a:p>
            <a:r>
              <a:rPr lang="en-US" dirty="0" smtClean="0"/>
              <a:t>Time: 2-3</a:t>
            </a:r>
            <a:r>
              <a:rPr lang="en-US" baseline="0" dirty="0" smtClean="0"/>
              <a:t> minutes</a:t>
            </a:r>
            <a:endParaRPr lang="en-US" dirty="0" smtClean="0"/>
          </a:p>
          <a:p>
            <a:endParaRPr lang="en-US" dirty="0" smtClean="0"/>
          </a:p>
          <a:p>
            <a:r>
              <a:rPr lang="en-US" b="1" dirty="0" smtClean="0"/>
              <a:t>Handouts/participant activity:</a:t>
            </a:r>
            <a:r>
              <a:rPr lang="en-US" b="1" baseline="0" dirty="0" smtClean="0"/>
              <a:t> </a:t>
            </a:r>
            <a:r>
              <a:rPr lang="en-US" b="0" baseline="0" dirty="0" smtClean="0"/>
              <a:t>n/a</a:t>
            </a:r>
            <a:endParaRPr lang="en-US" b="0" dirty="0" smtClean="0"/>
          </a:p>
          <a:p>
            <a:endParaRPr lang="en-US" b="1" dirty="0" smtClean="0">
              <a:latin typeface="Tw Cen MT" panose="020B0602020104020603" pitchFamily="34" charset="0"/>
            </a:endParaRPr>
          </a:p>
          <a:p>
            <a:r>
              <a:rPr lang="en-US" b="1" dirty="0" smtClean="0">
                <a:latin typeface="Tw Cen MT" panose="020B0602020104020603" pitchFamily="34" charset="0"/>
              </a:rPr>
              <a:t>Focus </a:t>
            </a:r>
            <a:r>
              <a:rPr lang="en-US" b="1" dirty="0">
                <a:latin typeface="Tw Cen MT" panose="020B0602020104020603" pitchFamily="34" charset="0"/>
              </a:rPr>
              <a:t>points:</a:t>
            </a:r>
          </a:p>
          <a:p>
            <a:pPr marL="174296" indent="-174296">
              <a:buFont typeface="Wingdings" panose="05000000000000000000" pitchFamily="2" charset="2"/>
              <a:buChar char="§"/>
            </a:pPr>
            <a:r>
              <a:rPr lang="en-US" dirty="0">
                <a:latin typeface="Tw Cen MT" panose="020B0602020104020603" pitchFamily="34" charset="0"/>
              </a:rPr>
              <a:t>Let’s take closer look at the California Department of Education’s description of the </a:t>
            </a:r>
            <a:r>
              <a:rPr lang="en-US" dirty="0" smtClean="0">
                <a:latin typeface="Tw Cen MT" panose="020B0602020104020603" pitchFamily="34" charset="0"/>
              </a:rPr>
              <a:t>High</a:t>
            </a:r>
            <a:r>
              <a:rPr lang="en-US" baseline="0" dirty="0" smtClean="0">
                <a:latin typeface="Tw Cen MT" panose="020B0602020104020603" pitchFamily="34" charset="0"/>
              </a:rPr>
              <a:t> Schools Math course</a:t>
            </a:r>
            <a:r>
              <a:rPr lang="en-US" dirty="0" smtClean="0">
                <a:latin typeface="Tw Cen MT" panose="020B0602020104020603" pitchFamily="34" charset="0"/>
              </a:rPr>
              <a:t>.  </a:t>
            </a:r>
            <a:endParaRPr lang="en-US"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DDC399A6-5CAA-4AE8-BADD-652215F697BA}" type="slidenum">
              <a:rPr lang="en-US" smtClean="0"/>
              <a:t>9</a:t>
            </a:fld>
            <a:endParaRPr lang="en-US" dirty="0"/>
          </a:p>
        </p:txBody>
      </p:sp>
    </p:spTree>
    <p:extLst>
      <p:ext uri="{BB962C8B-B14F-4D97-AF65-F5344CB8AC3E}">
        <p14:creationId xmlns:p14="http://schemas.microsoft.com/office/powerpoint/2010/main" val="368057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u="sng" dirty="0" smtClean="0"/>
              <a:t>Facilitator notes</a:t>
            </a:r>
          </a:p>
          <a:p>
            <a:endParaRPr lang="en-US" sz="2800" dirty="0" smtClean="0"/>
          </a:p>
          <a:p>
            <a:r>
              <a:rPr lang="en-US" sz="2800" dirty="0" smtClean="0"/>
              <a:t>Time: 2-3</a:t>
            </a:r>
            <a:r>
              <a:rPr lang="en-US" sz="2800" baseline="0" dirty="0" smtClean="0"/>
              <a:t> minutes</a:t>
            </a:r>
            <a:endParaRPr lang="en-US" sz="2800" dirty="0" smtClean="0"/>
          </a:p>
          <a:p>
            <a:endParaRPr lang="en-US" sz="2800" dirty="0" smtClean="0"/>
          </a:p>
          <a:p>
            <a:r>
              <a:rPr lang="en-US" sz="2800" b="1" dirty="0" smtClean="0"/>
              <a:t>Handouts/participant activity:</a:t>
            </a:r>
            <a:r>
              <a:rPr lang="en-US" sz="2800" b="1" baseline="0" dirty="0" smtClean="0"/>
              <a:t> </a:t>
            </a:r>
            <a:r>
              <a:rPr lang="en-US" sz="2800" b="0" baseline="0" dirty="0" smtClean="0"/>
              <a:t>n/a</a:t>
            </a:r>
            <a:endParaRPr lang="en-US" sz="2800" b="0" dirty="0" smtClean="0"/>
          </a:p>
          <a:p>
            <a:endParaRPr lang="en-US" sz="2800" b="1" dirty="0" smtClean="0">
              <a:latin typeface="Tw Cen MT" panose="020B0602020104020603" pitchFamily="34" charset="0"/>
            </a:endParaRPr>
          </a:p>
          <a:p>
            <a:r>
              <a:rPr lang="en-US" sz="2800" b="1" dirty="0" smtClean="0">
                <a:latin typeface="Tw Cen MT" panose="020B0602020104020603" pitchFamily="34" charset="0"/>
              </a:rPr>
              <a:t>Focus points:</a:t>
            </a:r>
          </a:p>
          <a:p>
            <a:endParaRPr lang="en-US" sz="2800" b="0" dirty="0" smtClean="0">
              <a:latin typeface="Tw Cen MT" panose="020B0602020104020603" pitchFamily="34" charset="0"/>
            </a:endParaRPr>
          </a:p>
          <a:p>
            <a:r>
              <a:rPr lang="en-US" sz="2800" b="0" dirty="0" smtClean="0">
                <a:latin typeface="Tw Cen MT" panose="020B0602020104020603" pitchFamily="34" charset="0"/>
              </a:rPr>
              <a:t>Review</a:t>
            </a:r>
            <a:r>
              <a:rPr lang="en-US" sz="2800" b="0" baseline="0" dirty="0" smtClean="0">
                <a:latin typeface="Tw Cen MT" panose="020B0602020104020603" pitchFamily="34" charset="0"/>
              </a:rPr>
              <a:t> the lesson  agenda prior to implementation</a:t>
            </a:r>
            <a:endParaRPr lang="en-US" sz="2800" b="0"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542672E2-7583-4F4D-8B7F-35AAAC760CF2}" type="slidenum">
              <a:rPr lang="en-US" smtClean="0"/>
              <a:t>10</a:t>
            </a:fld>
            <a:endParaRPr lang="en-US" dirty="0"/>
          </a:p>
        </p:txBody>
      </p:sp>
    </p:spTree>
    <p:extLst>
      <p:ext uri="{BB962C8B-B14F-4D97-AF65-F5344CB8AC3E}">
        <p14:creationId xmlns:p14="http://schemas.microsoft.com/office/powerpoint/2010/main" val="2246648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49D1DBD2-8DD2-4F0D-85A5-8AC1DA7CF0E4}" type="datetimeFigureOut">
              <a:rPr lang="en-US" smtClean="0"/>
              <a:t>6/8/2015</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1DBD2-8DD2-4F0D-85A5-8AC1DA7CF0E4}" type="datetimeFigureOut">
              <a:rPr lang="en-US" smtClean="0"/>
              <a:t>6/8/2015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1DBD2-8DD2-4F0D-85A5-8AC1DA7CF0E4}" type="datetimeFigureOut">
              <a:rPr lang="en-US" smtClean="0"/>
              <a:t>6/8/2015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1DBD2-8DD2-4F0D-85A5-8AC1DA7CF0E4}" type="datetimeFigureOut">
              <a:rPr lang="en-US" smtClean="0"/>
              <a:t>6/8/2015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D1DBD2-8DD2-4F0D-85A5-8AC1DA7CF0E4}" type="datetimeFigureOut">
              <a:rPr lang="en-US" smtClean="0"/>
              <a:t>6/8/2015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9D1DBD2-8DD2-4F0D-85A5-8AC1DA7CF0E4}" type="datetimeFigureOut">
              <a:rPr lang="en-US" smtClean="0"/>
              <a:t>6/8/2015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7163C-D051-44DD-846F-BCA63857E859}"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9D1DBD2-8DD2-4F0D-85A5-8AC1DA7CF0E4}" type="datetimeFigureOut">
              <a:rPr lang="en-US" smtClean="0"/>
              <a:t>6/8/2015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7163C-D051-44DD-846F-BCA63857E859}"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D1DBD2-8DD2-4F0D-85A5-8AC1DA7CF0E4}" type="datetimeFigureOut">
              <a:rPr lang="en-US" smtClean="0"/>
              <a:t>6/8/2015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1DBD2-8DD2-4F0D-85A5-8AC1DA7CF0E4}" type="datetimeFigureOut">
              <a:rPr lang="en-US" smtClean="0"/>
              <a:t>6/8/2015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49D1DBD2-8DD2-4F0D-85A5-8AC1DA7CF0E4}" type="datetimeFigureOut">
              <a:rPr lang="en-US" smtClean="0"/>
              <a:t>6/8/2015</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49D1DBD2-8DD2-4F0D-85A5-8AC1DA7CF0E4}" type="datetimeFigureOut">
              <a:rPr lang="en-US" smtClean="0"/>
              <a:t>6/8/2015</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9FA7163C-D051-44DD-846F-BCA63857E859}"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49D1DBD2-8DD2-4F0D-85A5-8AC1DA7CF0E4}" type="datetimeFigureOut">
              <a:rPr lang="en-US" smtClean="0"/>
              <a:t>6/8/2015</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9FA7163C-D051-44DD-846F-BCA63857E85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illustrativemathematics.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khanacademy.or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commoncoretools.me/wp-content/uploads/2014/12/ccss_progression_gk6_2014_12_27.pdf" TargetMode="External"/><Relationship Id="rId4" Type="http://schemas.openxmlformats.org/officeDocument/2006/relationships/hyperlink" Target="http://commoncoretools.me/wp-content/uploads/2013/07/ccssm_progression_NS+Number_2013-07-09.pdf"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commoncoretools.me/wp-content/uploads/2014/12/ccss_progression_gk6_2014_12_27.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590800"/>
            <a:ext cx="6934200" cy="1828090"/>
          </a:xfrm>
        </p:spPr>
        <p:txBody>
          <a:bodyPr>
            <a:normAutofit fontScale="90000"/>
          </a:bodyPr>
          <a:lstStyle/>
          <a:p>
            <a:r>
              <a:rPr lang="en-US" dirty="0"/>
              <a:t>Math 8 </a:t>
            </a:r>
            <a:br>
              <a:rPr lang="en-US" dirty="0"/>
            </a:br>
            <a:r>
              <a:rPr lang="en-US" dirty="0"/>
              <a:t>Transformational Geometry</a:t>
            </a:r>
            <a:br>
              <a:rPr lang="en-US" dirty="0"/>
            </a:br>
            <a:r>
              <a:rPr lang="en-US" dirty="0"/>
              <a:t>Unit 4</a:t>
            </a:r>
          </a:p>
        </p:txBody>
      </p:sp>
    </p:spTree>
    <p:extLst>
      <p:ext uri="{BB962C8B-B14F-4D97-AF65-F5344CB8AC3E}">
        <p14:creationId xmlns:p14="http://schemas.microsoft.com/office/powerpoint/2010/main" val="247498152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315200" cy="914400"/>
          </a:xfrm>
        </p:spPr>
        <p:txBody>
          <a:bodyPr/>
          <a:lstStyle/>
          <a:p>
            <a:pPr algn="ctr"/>
            <a:r>
              <a:rPr lang="en-US" u="sng" dirty="0" smtClean="0"/>
              <a:t>Lesson Agenda</a:t>
            </a:r>
            <a:endParaRPr lang="en-US" dirty="0"/>
          </a:p>
        </p:txBody>
      </p:sp>
      <p:sp>
        <p:nvSpPr>
          <p:cNvPr id="3" name="Content Placeholder 2"/>
          <p:cNvSpPr>
            <a:spLocks noGrp="1"/>
          </p:cNvSpPr>
          <p:nvPr>
            <p:ph idx="1"/>
          </p:nvPr>
        </p:nvSpPr>
        <p:spPr>
          <a:xfrm>
            <a:off x="762000" y="1819835"/>
            <a:ext cx="7315200" cy="3209365"/>
          </a:xfrm>
        </p:spPr>
        <p:txBody>
          <a:bodyPr>
            <a:normAutofit/>
          </a:bodyPr>
          <a:lstStyle/>
          <a:p>
            <a:r>
              <a:rPr lang="en-US" sz="2800" dirty="0" smtClean="0"/>
              <a:t>Vocabulary</a:t>
            </a:r>
          </a:p>
          <a:p>
            <a:r>
              <a:rPr lang="en-US" sz="2800" dirty="0" smtClean="0"/>
              <a:t>Lesson: Pizza Pizza!!!</a:t>
            </a:r>
          </a:p>
          <a:p>
            <a:r>
              <a:rPr lang="en-US" sz="2800" dirty="0" smtClean="0"/>
              <a:t>Textbook Connections</a:t>
            </a:r>
          </a:p>
          <a:p>
            <a:pPr marL="45720" indent="0">
              <a:buNone/>
            </a:pPr>
            <a:endParaRPr lang="en-US" dirty="0" smtClean="0"/>
          </a:p>
          <a:p>
            <a:pPr marL="45720" indent="0">
              <a:buNone/>
            </a:pPr>
            <a:endParaRPr lang="en-US" dirty="0" smtClean="0"/>
          </a:p>
          <a:p>
            <a:endParaRPr lang="en-US" dirty="0"/>
          </a:p>
        </p:txBody>
      </p:sp>
    </p:spTree>
    <p:extLst>
      <p:ext uri="{BB962C8B-B14F-4D97-AF65-F5344CB8AC3E}">
        <p14:creationId xmlns:p14="http://schemas.microsoft.com/office/powerpoint/2010/main" val="3879407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965245" cy="1202485"/>
          </a:xfrm>
        </p:spPr>
        <p:txBody>
          <a:bodyPr/>
          <a:lstStyle/>
          <a:p>
            <a:r>
              <a:rPr lang="en-US" dirty="0" smtClean="0"/>
              <a:t>Needed Vocabulary</a:t>
            </a:r>
            <a:endParaRPr lang="en-US" dirty="0"/>
          </a:p>
        </p:txBody>
      </p:sp>
      <p:sp>
        <p:nvSpPr>
          <p:cNvPr id="4" name="Content Placeholder 3"/>
          <p:cNvSpPr>
            <a:spLocks noGrp="1"/>
          </p:cNvSpPr>
          <p:nvPr>
            <p:ph sz="quarter" idx="13"/>
          </p:nvPr>
        </p:nvSpPr>
        <p:spPr>
          <a:xfrm>
            <a:off x="1295400" y="1371600"/>
            <a:ext cx="3200400" cy="3602736"/>
          </a:xfrm>
        </p:spPr>
        <p:txBody>
          <a:bodyPr/>
          <a:lstStyle/>
          <a:p>
            <a:r>
              <a:rPr lang="en-US" dirty="0" smtClean="0"/>
              <a:t>Transformational Geometry</a:t>
            </a:r>
          </a:p>
          <a:p>
            <a:r>
              <a:rPr lang="en-US" dirty="0" smtClean="0"/>
              <a:t>Rigid Motion</a:t>
            </a:r>
          </a:p>
          <a:p>
            <a:r>
              <a:rPr lang="en-US" dirty="0" smtClean="0"/>
              <a:t>Reflections</a:t>
            </a:r>
            <a:endParaRPr lang="en-US" dirty="0"/>
          </a:p>
        </p:txBody>
      </p:sp>
      <p:sp>
        <p:nvSpPr>
          <p:cNvPr id="5" name="Content Placeholder 4"/>
          <p:cNvSpPr>
            <a:spLocks noGrp="1"/>
          </p:cNvSpPr>
          <p:nvPr>
            <p:ph sz="quarter" idx="14"/>
          </p:nvPr>
        </p:nvSpPr>
        <p:spPr>
          <a:xfrm>
            <a:off x="4648200" y="1371600"/>
            <a:ext cx="3200400" cy="3605212"/>
          </a:xfrm>
        </p:spPr>
        <p:txBody>
          <a:bodyPr/>
          <a:lstStyle/>
          <a:p>
            <a:r>
              <a:rPr lang="en-US" dirty="0" smtClean="0"/>
              <a:t>Dilation</a:t>
            </a:r>
          </a:p>
          <a:p>
            <a:r>
              <a:rPr lang="en-US" dirty="0" smtClean="0"/>
              <a:t>Translation</a:t>
            </a:r>
          </a:p>
          <a:p>
            <a:r>
              <a:rPr lang="en-US" dirty="0" smtClean="0"/>
              <a:t>Rotation</a:t>
            </a:r>
            <a:endParaRPr lang="en-US" dirty="0"/>
          </a:p>
        </p:txBody>
      </p:sp>
      <p:pic>
        <p:nvPicPr>
          <p:cNvPr id="6" name="Picture 5" descr="Screen Shot 2015-02-04 at 11.12.37 AM.png"/>
          <p:cNvPicPr>
            <a:picLocks noChangeAspect="1"/>
          </p:cNvPicPr>
          <p:nvPr/>
        </p:nvPicPr>
        <p:blipFill>
          <a:blip r:embed="rId3">
            <a:extLst>
              <a:ext uri="{BEBA8EAE-BF5A-486C-A8C5-ECC9F3942E4B}">
                <a14:imgProps xmlns:a14="http://schemas.microsoft.com/office/drawing/2010/main">
                  <a14:imgLayer r:embed="rId4">
                    <a14:imgEffect>
                      <a14:backgroundRemoval t="2687" b="94393" l="2667" r="97833">
                        <a14:foregroundMark x1="22000" y1="33294" x2="22000" y2="33294"/>
                        <a14:foregroundMark x1="15833" y1="35397" x2="15833" y2="35397"/>
                        <a14:foregroundMark x1="24167" y1="35981" x2="24167" y2="35981"/>
                        <a14:foregroundMark x1="70167" y1="23598" x2="70167" y2="23598"/>
                        <a14:foregroundMark x1="84833" y1="94509" x2="84833" y2="94509"/>
                        <a14:foregroundMark x1="46500" y1="14486" x2="46500" y2="14486"/>
                        <a14:foregroundMark x1="87833" y1="17173" x2="87833" y2="17173"/>
                        <a14:foregroundMark x1="80167" y1="10748" x2="80167" y2="10748"/>
                        <a14:foregroundMark x1="84000" y1="12850" x2="84000" y2="12850"/>
                        <a14:foregroundMark x1="90833" y1="12850" x2="90833" y2="12850"/>
                        <a14:foregroundMark x1="59500" y1="38084" x2="59500" y2="38084"/>
                        <a14:foregroundMark x1="67167" y1="37617" x2="67167" y2="37617"/>
                        <a14:foregroundMark x1="62500" y1="23598" x2="62500" y2="23598"/>
                        <a14:foregroundMark x1="57167" y1="29556" x2="57167" y2="29556"/>
                        <a14:foregroundMark x1="21167" y1="28972" x2="21167" y2="28972"/>
                        <a14:foregroundMark x1="13500" y1="31192" x2="13500" y2="31192"/>
                        <a14:foregroundMark x1="8833" y1="34346" x2="8833" y2="34346"/>
                        <a14:foregroundMark x1="88667" y1="7477" x2="88667" y2="7477"/>
                        <a14:foregroundMark x1="83167" y1="20444" x2="83167" y2="20444"/>
                        <a14:backgroundMark x1="71000" y1="35397" x2="71000" y2="35397"/>
                        <a14:backgroundMark x1="87000" y1="21495" x2="87000" y2="21495"/>
                      </a14:backgroundRemoval>
                    </a14:imgEffect>
                  </a14:imgLayer>
                </a14:imgProps>
              </a:ext>
              <a:ext uri="{28A0092B-C50C-407E-A947-70E740481C1C}">
                <a14:useLocalDpi xmlns:a14="http://schemas.microsoft.com/office/drawing/2010/main" val="0"/>
              </a:ext>
            </a:extLst>
          </a:blip>
          <a:stretch>
            <a:fillRect/>
          </a:stretch>
        </p:blipFill>
        <p:spPr>
          <a:xfrm>
            <a:off x="5486756" y="4086184"/>
            <a:ext cx="1447800" cy="2065527"/>
          </a:xfrm>
          <a:prstGeom prst="rect">
            <a:avLst/>
          </a:prstGeom>
        </p:spPr>
      </p:pic>
      <p:sp>
        <p:nvSpPr>
          <p:cNvPr id="7" name="Oval Callout 6"/>
          <p:cNvSpPr/>
          <p:nvPr/>
        </p:nvSpPr>
        <p:spPr>
          <a:xfrm>
            <a:off x="6248400" y="3048000"/>
            <a:ext cx="2286000" cy="1295400"/>
          </a:xfrm>
          <a:prstGeom prst="wedgeEllipseCallout">
            <a:avLst>
              <a:gd name="adj1" fmla="val -26544"/>
              <a:gd name="adj2" fmla="val 857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Or you could use: Word Map, Frayer Model, etc.</a:t>
            </a:r>
            <a:endParaRPr lang="en-US" dirty="0">
              <a:solidFill>
                <a:schemeClr val="tx1"/>
              </a:solidFill>
            </a:endParaRPr>
          </a:p>
        </p:txBody>
      </p:sp>
      <p:sp>
        <p:nvSpPr>
          <p:cNvPr id="3" name="Oval 2"/>
          <p:cNvSpPr/>
          <p:nvPr/>
        </p:nvSpPr>
        <p:spPr>
          <a:xfrm>
            <a:off x="838200" y="3547864"/>
            <a:ext cx="1981200" cy="94793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tx1"/>
                </a:solidFill>
              </a:rPr>
              <a:t>Layered Book Example</a:t>
            </a:r>
            <a:endParaRPr lang="en-US" dirty="0">
              <a:solidFill>
                <a:schemeClr val="tx1"/>
              </a:solidFill>
            </a:endParaRPr>
          </a:p>
        </p:txBody>
      </p:sp>
      <p:pic>
        <p:nvPicPr>
          <p:cNvPr id="8" name="Picture 7" descr="IMG_165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773891" y="3474509"/>
            <a:ext cx="2802467" cy="2101850"/>
          </a:xfrm>
          <a:prstGeom prst="rect">
            <a:avLst/>
          </a:prstGeom>
        </p:spPr>
      </p:pic>
    </p:spTree>
    <p:extLst>
      <p:ext uri="{BB962C8B-B14F-4D97-AF65-F5344CB8AC3E}">
        <p14:creationId xmlns:p14="http://schemas.microsoft.com/office/powerpoint/2010/main" val="902253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par>
                                <p:cTn id="15" presetID="9"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Pizza Pizza!!!!!</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3" descr="Eating-Pizz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181" y="1722017"/>
            <a:ext cx="5943600" cy="4940300"/>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96296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rgbClr val="4597A0"/>
                  </a:solidFill>
                </a:ln>
                <a:solidFill>
                  <a:srgbClr val="6B6BCF"/>
                </a:solidFill>
                <a:effectLst>
                  <a:reflection blurRad="12700" stA="50000" endPos="50000" dist="5000" dir="5400000" sy="-100000" rotWithShape="0"/>
                </a:effectLst>
              </a:rPr>
              <a:t>ACT 1</a:t>
            </a:r>
            <a:endParaRPr lang="en-US" b="1" cap="all" dirty="0">
              <a:ln w="0">
                <a:solidFill>
                  <a:srgbClr val="4597A0"/>
                </a:solidFill>
              </a:ln>
              <a:solidFill>
                <a:srgbClr val="6B6BCF"/>
              </a:solidFill>
              <a:effectLst>
                <a:reflection blurRad="12700" stA="50000" endPos="50000" dist="5000" dir="5400000" sy="-100000" rotWithShape="0"/>
              </a:effectLst>
            </a:endParaRPr>
          </a:p>
        </p:txBody>
      </p:sp>
      <p:pic>
        <p:nvPicPr>
          <p:cNvPr id="4" name="IMG_1276.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2133600"/>
            <a:ext cx="7010400" cy="394369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639736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27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268760"/>
            <a:ext cx="5445224" cy="5445224"/>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a:ln/>
                <a:solidFill>
                  <a:srgbClr val="604A7B"/>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ACT 1</a:t>
            </a:r>
          </a:p>
        </p:txBody>
      </p:sp>
      <p:sp>
        <p:nvSpPr>
          <p:cNvPr id="5" name="Rectangle 4"/>
          <p:cNvSpPr/>
          <p:nvPr/>
        </p:nvSpPr>
        <p:spPr>
          <a:xfrm>
            <a:off x="457200" y="3015445"/>
            <a:ext cx="8229601" cy="175432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Write down a question that comes to mind. </a:t>
            </a:r>
            <a:endPar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7" name="Picture 6" descr="Screen Shot 2015-02-04 at 11.12.37 AM.png"/>
          <p:cNvPicPr>
            <a:picLocks noChangeAspect="1"/>
          </p:cNvPicPr>
          <p:nvPr/>
        </p:nvPicPr>
        <p:blipFill>
          <a:blip r:embed="rId4" cstate="screen">
            <a:extLst>
              <a:ext uri="{BEBA8EAE-BF5A-486C-A8C5-ECC9F3942E4B}">
                <a14:imgProps xmlns:a14="http://schemas.microsoft.com/office/drawing/2010/main">
                  <a14:imgLayer r:embed="rId5">
                    <a14:imgEffect>
                      <a14:backgroundRemoval t="2687" b="94393" l="2667" r="97833">
                        <a14:foregroundMark x1="22000" y1="33294" x2="22000" y2="33294"/>
                        <a14:foregroundMark x1="15833" y1="35397" x2="15833" y2="35397"/>
                        <a14:foregroundMark x1="24167" y1="35981" x2="24167" y2="35981"/>
                        <a14:foregroundMark x1="70167" y1="23598" x2="70167" y2="23598"/>
                        <a14:foregroundMark x1="84833" y1="94509" x2="84833" y2="94509"/>
                        <a14:foregroundMark x1="46500" y1="14486" x2="46500" y2="14486"/>
                        <a14:foregroundMark x1="87833" y1="17173" x2="87833" y2="17173"/>
                        <a14:foregroundMark x1="80167" y1="10748" x2="80167" y2="10748"/>
                        <a14:foregroundMark x1="84000" y1="12850" x2="84000" y2="12850"/>
                        <a14:foregroundMark x1="90833" y1="12850" x2="90833" y2="12850"/>
                        <a14:foregroundMark x1="59500" y1="38084" x2="59500" y2="38084"/>
                        <a14:foregroundMark x1="67167" y1="37617" x2="67167" y2="37617"/>
                        <a14:foregroundMark x1="62500" y1="23598" x2="62500" y2="23598"/>
                        <a14:foregroundMark x1="57167" y1="29556" x2="57167" y2="29556"/>
                        <a14:foregroundMark x1="21167" y1="28972" x2="21167" y2="28972"/>
                        <a14:foregroundMark x1="13500" y1="31192" x2="13500" y2="31192"/>
                        <a14:foregroundMark x1="8833" y1="34346" x2="8833" y2="34346"/>
                        <a14:foregroundMark x1="88667" y1="7477" x2="88667" y2="7477"/>
                        <a14:foregroundMark x1="83167" y1="20444" x2="83167" y2="20444"/>
                        <a14:backgroundMark x1="71000" y1="35397" x2="71000" y2="35397"/>
                        <a14:backgroundMark x1="87000" y1="21495" x2="87000" y2="21495"/>
                      </a14:backgroundRemoval>
                    </a14:imgEffect>
                  </a14:imgLayer>
                </a14:imgProps>
              </a:ext>
              <a:ext uri="{28A0092B-C50C-407E-A947-70E740481C1C}">
                <a14:useLocalDpi xmlns:a14="http://schemas.microsoft.com/office/drawing/2010/main"/>
              </a:ext>
            </a:extLst>
          </a:blip>
          <a:stretch>
            <a:fillRect/>
          </a:stretch>
        </p:blipFill>
        <p:spPr>
          <a:xfrm>
            <a:off x="-108520" y="1421036"/>
            <a:ext cx="1242628" cy="1772816"/>
          </a:xfrm>
          <a:prstGeom prst="rect">
            <a:avLst/>
          </a:prstGeom>
        </p:spPr>
      </p:pic>
      <p:sp>
        <p:nvSpPr>
          <p:cNvPr id="3" name="Oval Callout 2"/>
          <p:cNvSpPr/>
          <p:nvPr/>
        </p:nvSpPr>
        <p:spPr>
          <a:xfrm>
            <a:off x="899592" y="620688"/>
            <a:ext cx="2016224" cy="115212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You may want to ask guiding questions</a:t>
            </a:r>
            <a:r>
              <a:rPr lang="en-US" dirty="0" smtClean="0">
                <a:solidFill>
                  <a:srgbClr val="6B6BCF"/>
                </a:solidFill>
              </a:rPr>
              <a:t>.</a:t>
            </a:r>
            <a:endParaRPr lang="en-US" dirty="0">
              <a:solidFill>
                <a:srgbClr val="6B6BCF"/>
              </a:solidFill>
            </a:endParaRPr>
          </a:p>
        </p:txBody>
      </p:sp>
    </p:spTree>
    <p:extLst>
      <p:ext uri="{BB962C8B-B14F-4D97-AF65-F5344CB8AC3E}">
        <p14:creationId xmlns:p14="http://schemas.microsoft.com/office/powerpoint/2010/main" val="2498852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smtClean="0">
                <a:ln/>
                <a:solidFill>
                  <a:srgbClr val="604A7B"/>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ACT 1</a:t>
            </a:r>
            <a:endParaRPr lang="en-US" b="1" cap="all" dirty="0">
              <a:ln/>
              <a:solidFill>
                <a:srgbClr val="604A7B"/>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Content Placeholder 2"/>
          <p:cNvSpPr>
            <a:spLocks noGrp="1"/>
          </p:cNvSpPr>
          <p:nvPr>
            <p:ph idx="1"/>
          </p:nvPr>
        </p:nvSpPr>
        <p:spPr>
          <a:xfrm>
            <a:off x="1219200" y="1828800"/>
            <a:ext cx="6779096" cy="4525963"/>
          </a:xfrm>
        </p:spPr>
        <p:txBody>
          <a:bodyPr>
            <a:normAutofit/>
          </a:bodyPr>
          <a:lstStyle/>
          <a:p>
            <a:pPr marL="0" indent="0">
              <a:buNone/>
            </a:pPr>
            <a:r>
              <a:rPr lang="en-US" dirty="0" smtClean="0">
                <a:latin typeface="Cambria Math" panose="02040503050406030204" pitchFamily="18" charset="0"/>
                <a:ea typeface="Cambria Math" panose="02040503050406030204" pitchFamily="18" charset="0"/>
              </a:rPr>
              <a:t>Question: </a:t>
            </a:r>
            <a:r>
              <a:rPr lang="en-US" dirty="0" smtClean="0">
                <a:latin typeface="Cambria Math"/>
                <a:cs typeface="Cambria Math"/>
              </a:rPr>
              <a:t>Are the two slices of Pizza congruent?</a:t>
            </a:r>
          </a:p>
          <a:p>
            <a:pPr marL="0" indent="0">
              <a:buNone/>
            </a:pPr>
            <a:endParaRPr lang="en-US" sz="1050" dirty="0" smtClean="0">
              <a:latin typeface="Cambria Math"/>
              <a:ea typeface="Cambria Math" panose="02040503050406030204" pitchFamily="18" charset="0"/>
              <a:cs typeface="Cambria Math"/>
            </a:endParaRPr>
          </a:p>
          <a:p>
            <a:pPr marL="0" indent="0">
              <a:buNone/>
            </a:pPr>
            <a:endParaRPr lang="en-US" dirty="0" smtClean="0">
              <a:latin typeface="Cambria Math"/>
              <a:cs typeface="Cambria Math"/>
            </a:endParaRPr>
          </a:p>
          <a:p>
            <a:pPr marL="0" indent="0">
              <a:buNone/>
            </a:pPr>
            <a:r>
              <a:rPr lang="en-US" dirty="0" smtClean="0">
                <a:latin typeface="Cambria Math"/>
                <a:cs typeface="Cambria Math"/>
              </a:rPr>
              <a:t>What is your guess? </a:t>
            </a:r>
            <a:endParaRPr lang="en-US" sz="900" dirty="0" smtClean="0">
              <a:latin typeface="Cambria Math"/>
              <a:cs typeface="Cambria Math"/>
            </a:endParaRPr>
          </a:p>
          <a:p>
            <a:pPr marL="0" indent="0">
              <a:buNone/>
            </a:pPr>
            <a:endParaRPr lang="en-US" sz="800" dirty="0">
              <a:latin typeface="Cambria Math"/>
              <a:cs typeface="Cambria Math"/>
            </a:endParaRPr>
          </a:p>
          <a:p>
            <a:pPr marL="0" indent="0">
              <a:buNone/>
            </a:pPr>
            <a:endParaRPr lang="en-US" dirty="0"/>
          </a:p>
        </p:txBody>
      </p:sp>
      <p:pic>
        <p:nvPicPr>
          <p:cNvPr id="5" name="Picture 4" descr="Screen Shot 2015-02-04 at 11.12.37 AM.png"/>
          <p:cNvPicPr>
            <a:picLocks noChangeAspect="1"/>
          </p:cNvPicPr>
          <p:nvPr/>
        </p:nvPicPr>
        <p:blipFill>
          <a:blip r:embed="rId3" cstate="screen">
            <a:extLst>
              <a:ext uri="{BEBA8EAE-BF5A-486C-A8C5-ECC9F3942E4B}">
                <a14:imgProps xmlns:a14="http://schemas.microsoft.com/office/drawing/2010/main">
                  <a14:imgLayer r:embed="rId4">
                    <a14:imgEffect>
                      <a14:backgroundRemoval t="2687" b="94393" l="2667" r="97833">
                        <a14:foregroundMark x1="22000" y1="33294" x2="22000" y2="33294"/>
                        <a14:foregroundMark x1="15833" y1="35397" x2="15833" y2="35397"/>
                        <a14:foregroundMark x1="24167" y1="35981" x2="24167" y2="35981"/>
                        <a14:foregroundMark x1="70167" y1="23598" x2="70167" y2="23598"/>
                        <a14:foregroundMark x1="84833" y1="94509" x2="84833" y2="94509"/>
                        <a14:foregroundMark x1="46500" y1="14486" x2="46500" y2="14486"/>
                        <a14:foregroundMark x1="87833" y1="17173" x2="87833" y2="17173"/>
                        <a14:foregroundMark x1="80167" y1="10748" x2="80167" y2="10748"/>
                        <a14:foregroundMark x1="84000" y1="12850" x2="84000" y2="12850"/>
                        <a14:foregroundMark x1="90833" y1="12850" x2="90833" y2="12850"/>
                        <a14:foregroundMark x1="59500" y1="38084" x2="59500" y2="38084"/>
                        <a14:foregroundMark x1="67167" y1="37617" x2="67167" y2="37617"/>
                        <a14:foregroundMark x1="62500" y1="23598" x2="62500" y2="23598"/>
                        <a14:foregroundMark x1="57167" y1="29556" x2="57167" y2="29556"/>
                        <a14:foregroundMark x1="21167" y1="28972" x2="21167" y2="28972"/>
                        <a14:foregroundMark x1="13500" y1="31192" x2="13500" y2="31192"/>
                        <a14:foregroundMark x1="8833" y1="34346" x2="8833" y2="34346"/>
                        <a14:foregroundMark x1="88667" y1="7477" x2="88667" y2="7477"/>
                        <a14:foregroundMark x1="83167" y1="20444" x2="83167" y2="20444"/>
                        <a14:backgroundMark x1="71000" y1="35397" x2="71000" y2="35397"/>
                        <a14:backgroundMark x1="87000" y1="21495" x2="87000" y2="21495"/>
                      </a14:backgroundRemoval>
                    </a14:imgEffect>
                  </a14:imgLayer>
                </a14:imgProps>
              </a:ext>
              <a:ext uri="{28A0092B-C50C-407E-A947-70E740481C1C}">
                <a14:useLocalDpi xmlns:a14="http://schemas.microsoft.com/office/drawing/2010/main"/>
              </a:ext>
            </a:extLst>
          </a:blip>
          <a:stretch>
            <a:fillRect/>
          </a:stretch>
        </p:blipFill>
        <p:spPr>
          <a:xfrm>
            <a:off x="7812360" y="908720"/>
            <a:ext cx="1242628" cy="1772816"/>
          </a:xfrm>
          <a:prstGeom prst="rect">
            <a:avLst/>
          </a:prstGeom>
        </p:spPr>
      </p:pic>
      <p:sp>
        <p:nvSpPr>
          <p:cNvPr id="6" name="Oval Callout 5"/>
          <p:cNvSpPr/>
          <p:nvPr/>
        </p:nvSpPr>
        <p:spPr>
          <a:xfrm>
            <a:off x="6084168" y="332656"/>
            <a:ext cx="2016224" cy="1152128"/>
          </a:xfrm>
          <a:prstGeom prst="wedgeEllipseCallout">
            <a:avLst>
              <a:gd name="adj1" fmla="val 61683"/>
              <a:gd name="adj2" fmla="val 437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You will not always get the question you want.</a:t>
            </a:r>
            <a:endParaRPr lang="en-US" sz="1600" dirty="0">
              <a:solidFill>
                <a:srgbClr val="000000"/>
              </a:solidFill>
            </a:endParaRPr>
          </a:p>
        </p:txBody>
      </p:sp>
      <p:pic>
        <p:nvPicPr>
          <p:cNvPr id="7" name="Picture 6" descr="IMG_127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8" y="2924944"/>
            <a:ext cx="3501008" cy="3501008"/>
          </a:xfrm>
          <a:prstGeom prst="rect">
            <a:avLst/>
          </a:prstGeom>
        </p:spPr>
      </p:pic>
    </p:spTree>
    <p:extLst>
      <p:ext uri="{BB962C8B-B14F-4D97-AF65-F5344CB8AC3E}">
        <p14:creationId xmlns:p14="http://schemas.microsoft.com/office/powerpoint/2010/main" val="1653195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rgbClr val="4597A0"/>
                  </a:solidFill>
                </a:ln>
                <a:solidFill>
                  <a:srgbClr val="6B6BCF"/>
                </a:solidFill>
                <a:effectLst>
                  <a:reflection blurRad="12700" stA="50000" endPos="50000" dist="5000" dir="5400000" sy="-100000" rotWithShape="0"/>
                </a:effectLst>
              </a:rPr>
              <a:t>ACT 2</a:t>
            </a:r>
            <a:endParaRPr lang="en-US" b="1" cap="all" dirty="0">
              <a:ln w="0">
                <a:solidFill>
                  <a:srgbClr val="4597A0"/>
                </a:solidFill>
              </a:ln>
              <a:solidFill>
                <a:srgbClr val="6B6BCF"/>
              </a:solidFill>
              <a:effectLst>
                <a:reflection blurRad="12700" stA="50000" endPos="50000" dist="5000" dir="5400000" sy="-100000" rotWithShape="0"/>
              </a:effectLst>
            </a:endParaRPr>
          </a:p>
        </p:txBody>
      </p:sp>
      <p:sp>
        <p:nvSpPr>
          <p:cNvPr id="3" name="Content Placeholder 2"/>
          <p:cNvSpPr>
            <a:spLocks noGrp="1"/>
          </p:cNvSpPr>
          <p:nvPr>
            <p:ph idx="1"/>
          </p:nvPr>
        </p:nvSpPr>
        <p:spPr>
          <a:xfrm>
            <a:off x="457200" y="1074737"/>
            <a:ext cx="7281334" cy="5241396"/>
          </a:xfrm>
        </p:spPr>
        <p:txBody>
          <a:bodyPr>
            <a:normAutofit/>
          </a:bodyPr>
          <a:lstStyle/>
          <a:p>
            <a:pPr marL="0" indent="0" algn="ctr">
              <a:buNone/>
            </a:pPr>
            <a:endParaRPr lang="en-US" sz="3600" dirty="0" smtClean="0">
              <a:latin typeface="Cambria Math" panose="02040503050406030204" pitchFamily="18" charset="0"/>
              <a:ea typeface="Cambria Math" panose="02040503050406030204" pitchFamily="18" charset="0"/>
            </a:endParaRPr>
          </a:p>
          <a:p>
            <a:pPr marL="0" indent="0" algn="ctr">
              <a:buNone/>
            </a:pPr>
            <a:r>
              <a:rPr lang="en-US" sz="3600" dirty="0" smtClean="0">
                <a:latin typeface="Cambria Math" panose="02040503050406030204" pitchFamily="18" charset="0"/>
                <a:ea typeface="Cambria Math" panose="02040503050406030204" pitchFamily="18" charset="0"/>
              </a:rPr>
              <a:t>What information do you need or is necessary to answer the question?</a:t>
            </a:r>
          </a:p>
          <a:p>
            <a:pPr marL="0" indent="0" algn="ctr">
              <a:buNone/>
            </a:pPr>
            <a:endParaRPr lang="en-US" sz="3600" dirty="0">
              <a:latin typeface="Cambria Math" panose="02040503050406030204" pitchFamily="18" charset="0"/>
              <a:ea typeface="Cambria Math" panose="02040503050406030204" pitchFamily="18" charset="0"/>
            </a:endParaRPr>
          </a:p>
          <a:p>
            <a:pPr marL="0" indent="0">
              <a:buNone/>
            </a:pPr>
            <a:endParaRPr lang="en-US" dirty="0">
              <a:latin typeface="Cambria Math" panose="02040503050406030204" pitchFamily="18" charset="0"/>
              <a:ea typeface="Cambria Math" panose="02040503050406030204" pitchFamily="18" charset="0"/>
            </a:endParaRPr>
          </a:p>
          <a:p>
            <a:pPr marL="514350" indent="-514350">
              <a:buAutoNum type="arabicPeriod"/>
            </a:pPr>
            <a:endParaRPr lang="en-US" dirty="0" smtClean="0">
              <a:latin typeface="Cambria Math" panose="02040503050406030204" pitchFamily="18" charset="0"/>
              <a:ea typeface="Cambria Math" panose="02040503050406030204" pitchFamily="18" charset="0"/>
            </a:endParaRPr>
          </a:p>
          <a:p>
            <a:pPr marL="0" indent="0">
              <a:buNone/>
            </a:pPr>
            <a:endParaRPr lang="en-US" dirty="0">
              <a:latin typeface="Cambria Math" panose="02040503050406030204" pitchFamily="18" charset="0"/>
              <a:ea typeface="Cambria Math" panose="02040503050406030204" pitchFamily="18" charset="0"/>
            </a:endParaRPr>
          </a:p>
          <a:p>
            <a:pPr marL="514350" indent="-514350">
              <a:buAutoNum type="arabicPeriod"/>
            </a:pPr>
            <a:endParaRPr lang="en-US" dirty="0" smtClean="0">
              <a:latin typeface="Cambria Math" panose="02040503050406030204" pitchFamily="18" charset="0"/>
              <a:ea typeface="Cambria Math" panose="02040503050406030204" pitchFamily="18" charset="0"/>
            </a:endParaRPr>
          </a:p>
          <a:p>
            <a:pPr marL="0" indent="0">
              <a:buNone/>
            </a:pPr>
            <a:endParaRPr lang="en-US" dirty="0" smtClean="0">
              <a:latin typeface="Cambria Math" panose="02040503050406030204" pitchFamily="18" charset="0"/>
              <a:ea typeface="Cambria Math" panose="02040503050406030204" pitchFamily="18" charset="0"/>
            </a:endParaRPr>
          </a:p>
        </p:txBody>
      </p:sp>
      <p:pic>
        <p:nvPicPr>
          <p:cNvPr id="6" name="Picture 5" descr="IMG_127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3140968"/>
            <a:ext cx="2708920" cy="2708920"/>
          </a:xfrm>
          <a:prstGeom prst="rect">
            <a:avLst/>
          </a:prstGeom>
        </p:spPr>
      </p:pic>
      <p:sp>
        <p:nvSpPr>
          <p:cNvPr id="9" name="Oval 8"/>
          <p:cNvSpPr/>
          <p:nvPr/>
        </p:nvSpPr>
        <p:spPr>
          <a:xfrm>
            <a:off x="0" y="3284984"/>
            <a:ext cx="2051720" cy="100811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t>Reflect</a:t>
            </a:r>
            <a:endParaRPr lang="en-US" sz="2400" b="1" dirty="0"/>
          </a:p>
        </p:txBody>
      </p:sp>
      <p:pic>
        <p:nvPicPr>
          <p:cNvPr id="10" name="Picture 9" descr="IMG_127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7096" y="3140968"/>
            <a:ext cx="2683296" cy="2708920"/>
          </a:xfrm>
          <a:prstGeom prst="rect">
            <a:avLst/>
          </a:prstGeom>
        </p:spPr>
      </p:pic>
      <p:sp>
        <p:nvSpPr>
          <p:cNvPr id="11" name="Oval 10"/>
          <p:cNvSpPr/>
          <p:nvPr/>
        </p:nvSpPr>
        <p:spPr>
          <a:xfrm>
            <a:off x="1588" y="3284984"/>
            <a:ext cx="2051720" cy="100811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t>Rotate</a:t>
            </a:r>
            <a:endParaRPr lang="en-US" sz="2400" b="1" dirty="0"/>
          </a:p>
        </p:txBody>
      </p:sp>
      <p:pic>
        <p:nvPicPr>
          <p:cNvPr id="12" name="Picture 11" descr="IMG_127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5417096" y="3140968"/>
            <a:ext cx="2683296" cy="2708920"/>
          </a:xfrm>
          <a:prstGeom prst="rect">
            <a:avLst/>
          </a:prstGeom>
        </p:spPr>
      </p:pic>
      <p:sp>
        <p:nvSpPr>
          <p:cNvPr id="13" name="Oval 12"/>
          <p:cNvSpPr/>
          <p:nvPr/>
        </p:nvSpPr>
        <p:spPr>
          <a:xfrm>
            <a:off x="6921" y="3284984"/>
            <a:ext cx="2051720" cy="100811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200" b="1" dirty="0" smtClean="0"/>
              <a:t>Translate</a:t>
            </a:r>
            <a:endParaRPr lang="en-US" sz="2200" b="1" dirty="0"/>
          </a:p>
        </p:txBody>
      </p:sp>
    </p:spTree>
    <p:extLst>
      <p:ext uri="{BB962C8B-B14F-4D97-AF65-F5344CB8AC3E}">
        <p14:creationId xmlns:p14="http://schemas.microsoft.com/office/powerpoint/2010/main" val="25467081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53" presetClass="exit" presetSubtype="32" fill="hold" nodeType="withEffect">
                                  <p:stCondLst>
                                    <p:cond delay="0"/>
                                  </p:stCondLst>
                                  <p:childTnLst>
                                    <p:anim calcmode="lin" valueType="num">
                                      <p:cBhvr>
                                        <p:cTn id="36" dur="500"/>
                                        <p:tgtEl>
                                          <p:spTgt spid="10"/>
                                        </p:tgtEl>
                                        <p:attrNameLst>
                                          <p:attrName>ppt_w</p:attrName>
                                        </p:attrNameLst>
                                      </p:cBhvr>
                                      <p:tavLst>
                                        <p:tav tm="0">
                                          <p:val>
                                            <p:strVal val="ppt_w"/>
                                          </p:val>
                                        </p:tav>
                                        <p:tav tm="100000">
                                          <p:val>
                                            <p:fltVal val="0"/>
                                          </p:val>
                                        </p:tav>
                                      </p:tavLst>
                                    </p:anim>
                                    <p:anim calcmode="lin" valueType="num">
                                      <p:cBhvr>
                                        <p:cTn id="37" dur="500"/>
                                        <p:tgtEl>
                                          <p:spTgt spid="10"/>
                                        </p:tgtEl>
                                        <p:attrNameLst>
                                          <p:attrName>ppt_h</p:attrName>
                                        </p:attrNameLst>
                                      </p:cBhvr>
                                      <p:tavLst>
                                        <p:tav tm="0">
                                          <p:val>
                                            <p:strVal val="ppt_h"/>
                                          </p:val>
                                        </p:tav>
                                        <p:tav tm="100000">
                                          <p:val>
                                            <p:fltVal val="0"/>
                                          </p:val>
                                        </p:tav>
                                      </p:tavLst>
                                    </p:anim>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par>
                          <p:cTn id="47" fill="hold">
                            <p:stCondLst>
                              <p:cond delay="500"/>
                            </p:stCondLst>
                            <p:childTnLst>
                              <p:par>
                                <p:cTn id="48" presetID="31"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11"/>
                                        </p:tgtEl>
                                        <p:attrNameLst>
                                          <p:attrName>ppt_w</p:attrName>
                                        </p:attrNameLst>
                                      </p:cBhvr>
                                      <p:tavLst>
                                        <p:tav tm="0">
                                          <p:val>
                                            <p:strVal val="ppt_w"/>
                                          </p:val>
                                        </p:tav>
                                        <p:tav tm="100000">
                                          <p:val>
                                            <p:fltVal val="0"/>
                                          </p:val>
                                        </p:tav>
                                      </p:tavLst>
                                    </p:anim>
                                    <p:anim calcmode="lin" valueType="num">
                                      <p:cBhvr>
                                        <p:cTn id="58" dur="500"/>
                                        <p:tgtEl>
                                          <p:spTgt spid="11"/>
                                        </p:tgtEl>
                                        <p:attrNameLst>
                                          <p:attrName>ppt_h</p:attrName>
                                        </p:attrNameLst>
                                      </p:cBhvr>
                                      <p:tavLst>
                                        <p:tav tm="0">
                                          <p:val>
                                            <p:strVal val="ppt_h"/>
                                          </p:val>
                                        </p:tav>
                                        <p:tav tm="100000">
                                          <p:val>
                                            <p:fltVal val="0"/>
                                          </p:val>
                                        </p:tav>
                                      </p:tavLst>
                                    </p:anim>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53" presetClass="exit" presetSubtype="32" fill="hold" nodeType="withEffect">
                                  <p:stCondLst>
                                    <p:cond delay="0"/>
                                  </p:stCondLst>
                                  <p:childTnLst>
                                    <p:anim calcmode="lin" valueType="num">
                                      <p:cBhvr>
                                        <p:cTn id="62" dur="500"/>
                                        <p:tgtEl>
                                          <p:spTgt spid="12"/>
                                        </p:tgtEl>
                                        <p:attrNameLst>
                                          <p:attrName>ppt_w</p:attrName>
                                        </p:attrNameLst>
                                      </p:cBhvr>
                                      <p:tavLst>
                                        <p:tav tm="0">
                                          <p:val>
                                            <p:strVal val="ppt_w"/>
                                          </p:val>
                                        </p:tav>
                                        <p:tav tm="100000">
                                          <p:val>
                                            <p:fltVal val="0"/>
                                          </p:val>
                                        </p:tav>
                                      </p:tavLst>
                                    </p:anim>
                                    <p:anim calcmode="lin" valueType="num">
                                      <p:cBhvr>
                                        <p:cTn id="63" dur="500"/>
                                        <p:tgtEl>
                                          <p:spTgt spid="12"/>
                                        </p:tgtEl>
                                        <p:attrNameLst>
                                          <p:attrName>ppt_h</p:attrName>
                                        </p:attrNameLst>
                                      </p:cBhvr>
                                      <p:tavLst>
                                        <p:tav tm="0">
                                          <p:val>
                                            <p:strVal val="ppt_h"/>
                                          </p:val>
                                        </p:tav>
                                        <p:tav tm="100000">
                                          <p:val>
                                            <p:fltVal val="0"/>
                                          </p:val>
                                        </p:tav>
                                      </p:tavLst>
                                    </p:anim>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0 0 L 0.25 0 E" pathEditMode="relative" ptsTypes="">
                                      <p:cBhvr>
                                        <p:cTn id="75"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rgbClr val="4597A0"/>
                  </a:solidFill>
                </a:ln>
                <a:solidFill>
                  <a:srgbClr val="6B6BCF"/>
                </a:solidFill>
                <a:effectLst>
                  <a:reflection blurRad="12700" stA="50000" endPos="50000" dist="5000" dir="5400000" sy="-100000" rotWithShape="0"/>
                </a:effectLst>
              </a:rPr>
              <a:t>ACT 3</a:t>
            </a:r>
            <a:br>
              <a:rPr lang="en-US" b="1" cap="all" dirty="0" smtClean="0">
                <a:ln w="0">
                  <a:solidFill>
                    <a:srgbClr val="4597A0"/>
                  </a:solidFill>
                </a:ln>
                <a:solidFill>
                  <a:srgbClr val="6B6BCF"/>
                </a:solidFill>
                <a:effectLst>
                  <a:reflection blurRad="12700" stA="50000" endPos="50000" dist="5000" dir="5400000" sy="-100000" rotWithShape="0"/>
                </a:effectLst>
              </a:rPr>
            </a:br>
            <a:endParaRPr lang="en-US" b="1" cap="all" dirty="0">
              <a:ln w="0">
                <a:solidFill>
                  <a:srgbClr val="4597A0"/>
                </a:solidFill>
              </a:ln>
              <a:solidFill>
                <a:srgbClr val="6B6BCF"/>
              </a:solidFill>
              <a:effectLst>
                <a:reflection blurRad="12700" stA="50000" endPos="50000" dist="5000" dir="5400000" sy="-100000" rotWithShape="0"/>
              </a:effectLst>
            </a:endParaRPr>
          </a:p>
        </p:txBody>
      </p:sp>
      <p:pic>
        <p:nvPicPr>
          <p:cNvPr id="4" name="IMG_1300.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rot="16200000">
            <a:off x="2530199" y="229035"/>
            <a:ext cx="4093105" cy="7275700"/>
          </a:xfrm>
          <a:ln w="57150" cmpd="sng">
            <a:solidFill>
              <a:srgbClr val="4C3490"/>
            </a:solidFill>
          </a:ln>
        </p:spPr>
      </p:pic>
    </p:spTree>
    <p:extLst>
      <p:ext uri="{BB962C8B-B14F-4D97-AF65-F5344CB8AC3E}">
        <p14:creationId xmlns:p14="http://schemas.microsoft.com/office/powerpoint/2010/main" val="1220968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creen Shot 2015-03-16 at 11.03.00 AM.png"/>
          <p:cNvPicPr>
            <a:picLocks noGrp="1" noChangeAspect="1"/>
          </p:cNvPicPr>
          <p:nvPr>
            <p:ph idx="1"/>
          </p:nvPr>
        </p:nvPicPr>
        <p:blipFill>
          <a:blip r:embed="rId3" cstate="print">
            <a:alphaModFix amt="43000"/>
            <a:extLst>
              <a:ext uri="{28A0092B-C50C-407E-A947-70E740481C1C}">
                <a14:useLocalDpi xmlns:a14="http://schemas.microsoft.com/office/drawing/2010/main" val="0"/>
              </a:ext>
            </a:extLst>
          </a:blip>
          <a:srcRect l="2078" r="2078"/>
          <a:stretch>
            <a:fillRect/>
          </a:stretch>
        </p:blipFill>
        <p:spPr>
          <a:xfrm>
            <a:off x="539552" y="1268760"/>
            <a:ext cx="8229600" cy="4525963"/>
          </a:xfrm>
        </p:spPr>
      </p:pic>
      <p:sp>
        <p:nvSpPr>
          <p:cNvPr id="2" name="Title 1"/>
          <p:cNvSpPr>
            <a:spLocks noGrp="1"/>
          </p:cNvSpPr>
          <p:nvPr>
            <p:ph type="title"/>
          </p:nvPr>
        </p:nvSpPr>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rgbClr val="4597A0"/>
                  </a:solidFill>
                </a:ln>
                <a:solidFill>
                  <a:srgbClr val="6B6BCF"/>
                </a:solidFill>
                <a:effectLst>
                  <a:reflection blurRad="12700" stA="50000" endPos="50000" dist="5000" dir="5400000" sy="-100000" rotWithShape="0"/>
                </a:effectLst>
              </a:rPr>
              <a:t>ACT 3</a:t>
            </a:r>
            <a:br>
              <a:rPr lang="en-US" b="1" cap="all" dirty="0" smtClean="0">
                <a:ln w="0">
                  <a:solidFill>
                    <a:srgbClr val="4597A0"/>
                  </a:solidFill>
                </a:ln>
                <a:solidFill>
                  <a:srgbClr val="6B6BCF"/>
                </a:solidFill>
                <a:effectLst>
                  <a:reflection blurRad="12700" stA="50000" endPos="50000" dist="5000" dir="5400000" sy="-100000" rotWithShape="0"/>
                </a:effectLst>
              </a:rPr>
            </a:br>
            <a:endParaRPr lang="en-US" b="1" cap="all" dirty="0">
              <a:ln w="0">
                <a:solidFill>
                  <a:srgbClr val="4597A0"/>
                </a:solidFill>
              </a:ln>
              <a:solidFill>
                <a:srgbClr val="6B6BCF"/>
              </a:solidFill>
              <a:effectLst>
                <a:reflection blurRad="12700" stA="50000" endPos="50000" dist="5000" dir="5400000" sy="-100000" rotWithShape="0"/>
              </a:effectLst>
            </a:endParaRPr>
          </a:p>
        </p:txBody>
      </p:sp>
      <p:pic>
        <p:nvPicPr>
          <p:cNvPr id="6" name="Picture 5" descr="Screen Shot 2015-02-04 at 11.12.37 AM.png"/>
          <p:cNvPicPr>
            <a:picLocks noChangeAspect="1"/>
          </p:cNvPicPr>
          <p:nvPr/>
        </p:nvPicPr>
        <p:blipFill>
          <a:blip r:embed="rId4" cstate="screen">
            <a:extLst>
              <a:ext uri="{BEBA8EAE-BF5A-486C-A8C5-ECC9F3942E4B}">
                <a14:imgProps xmlns:a14="http://schemas.microsoft.com/office/drawing/2010/main">
                  <a14:imgLayer r:embed="rId5">
                    <a14:imgEffect>
                      <a14:backgroundRemoval t="2687" b="94393" l="2667" r="97833">
                        <a14:foregroundMark x1="22000" y1="33294" x2="22000" y2="33294"/>
                        <a14:foregroundMark x1="15833" y1="35397" x2="15833" y2="35397"/>
                        <a14:foregroundMark x1="24167" y1="35981" x2="24167" y2="35981"/>
                        <a14:foregroundMark x1="70167" y1="23598" x2="70167" y2="23598"/>
                        <a14:foregroundMark x1="84833" y1="94509" x2="84833" y2="94509"/>
                        <a14:foregroundMark x1="46500" y1="14486" x2="46500" y2="14486"/>
                        <a14:foregroundMark x1="87833" y1="17173" x2="87833" y2="17173"/>
                        <a14:foregroundMark x1="80167" y1="10748" x2="80167" y2="10748"/>
                        <a14:foregroundMark x1="84000" y1="12850" x2="84000" y2="12850"/>
                        <a14:foregroundMark x1="90833" y1="12850" x2="90833" y2="12850"/>
                        <a14:foregroundMark x1="59500" y1="38084" x2="59500" y2="38084"/>
                        <a14:foregroundMark x1="67167" y1="37617" x2="67167" y2="37617"/>
                        <a14:foregroundMark x1="62500" y1="23598" x2="62500" y2="23598"/>
                        <a14:foregroundMark x1="57167" y1="29556" x2="57167" y2="29556"/>
                        <a14:foregroundMark x1="21167" y1="28972" x2="21167" y2="28972"/>
                        <a14:foregroundMark x1="13500" y1="31192" x2="13500" y2="31192"/>
                        <a14:foregroundMark x1="8833" y1="34346" x2="8833" y2="34346"/>
                        <a14:foregroundMark x1="88667" y1="7477" x2="88667" y2="7477"/>
                        <a14:foregroundMark x1="83167" y1="20444" x2="83167" y2="20444"/>
                        <a14:backgroundMark x1="71000" y1="35397" x2="71000" y2="35397"/>
                        <a14:backgroundMark x1="87000" y1="21495" x2="87000" y2="21495"/>
                      </a14:backgroundRemoval>
                    </a14:imgEffect>
                  </a14:imgLayer>
                </a14:imgProps>
              </a:ext>
              <a:ext uri="{28A0092B-C50C-407E-A947-70E740481C1C}">
                <a14:useLocalDpi xmlns:a14="http://schemas.microsoft.com/office/drawing/2010/main"/>
              </a:ext>
            </a:extLst>
          </a:blip>
          <a:stretch>
            <a:fillRect/>
          </a:stretch>
        </p:blipFill>
        <p:spPr>
          <a:xfrm>
            <a:off x="0" y="5373216"/>
            <a:ext cx="939791" cy="1340768"/>
          </a:xfrm>
          <a:prstGeom prst="rect">
            <a:avLst/>
          </a:prstGeom>
        </p:spPr>
      </p:pic>
      <p:sp>
        <p:nvSpPr>
          <p:cNvPr id="7" name="Oval Callout 6"/>
          <p:cNvSpPr/>
          <p:nvPr/>
        </p:nvSpPr>
        <p:spPr>
          <a:xfrm>
            <a:off x="179512" y="4005064"/>
            <a:ext cx="2016224" cy="115212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What are ways to extend the activity?</a:t>
            </a:r>
            <a:endParaRPr lang="en-US" dirty="0">
              <a:solidFill>
                <a:srgbClr val="000000"/>
              </a:solidFill>
            </a:endParaRPr>
          </a:p>
        </p:txBody>
      </p:sp>
      <p:sp>
        <p:nvSpPr>
          <p:cNvPr id="12" name="Rectangle 11"/>
          <p:cNvSpPr/>
          <p:nvPr/>
        </p:nvSpPr>
        <p:spPr>
          <a:xfrm>
            <a:off x="978335" y="1844824"/>
            <a:ext cx="7094610" cy="1569660"/>
          </a:xfrm>
          <a:prstGeom prst="rect">
            <a:avLst/>
          </a:prstGeom>
          <a:noFill/>
        </p:spPr>
        <p:txBody>
          <a:bodyPr wrap="non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Have the students create there own </a:t>
            </a:r>
          </a:p>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congruency problems using </a:t>
            </a:r>
          </a:p>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transformations.</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6827170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zza_woman_1288065.jpg"/>
          <p:cNvPicPr>
            <a:picLocks noChangeAspect="1"/>
          </p:cNvPicPr>
          <p:nvPr/>
        </p:nvPicPr>
        <p:blipFill>
          <a:blip r:embed="rId3">
            <a:alphaModFix amt="57000"/>
            <a:extLst>
              <a:ext uri="{28A0092B-C50C-407E-A947-70E740481C1C}">
                <a14:useLocalDpi xmlns:a14="http://schemas.microsoft.com/office/drawing/2010/main" val="0"/>
              </a:ext>
            </a:extLst>
          </a:blip>
          <a:stretch>
            <a:fillRect/>
          </a:stretch>
        </p:blipFill>
        <p:spPr>
          <a:xfrm>
            <a:off x="1691680" y="1772816"/>
            <a:ext cx="5184576" cy="4417259"/>
          </a:xfrm>
          <a:prstGeom prst="rect">
            <a:avLst/>
          </a:prstGeom>
        </p:spPr>
      </p:pic>
      <p:sp>
        <p:nvSpPr>
          <p:cNvPr id="5" name="Title 4"/>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Dan Meyer’s Three Acts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Content Placeholder 5"/>
          <p:cNvSpPr>
            <a:spLocks noGrp="1"/>
          </p:cNvSpPr>
          <p:nvPr>
            <p:ph idx="1"/>
          </p:nvPr>
        </p:nvSpPr>
        <p:spPr>
          <a:xfrm>
            <a:off x="507999" y="1718346"/>
            <a:ext cx="8229600" cy="4525963"/>
          </a:xfrm>
        </p:spPr>
        <p:txBody>
          <a:bodyPr>
            <a:normAutofit fontScale="85000" lnSpcReduction="20000"/>
          </a:bodyPr>
          <a:lstStyle/>
          <a:p>
            <a:pPr marL="0" indent="0">
              <a:buNone/>
            </a:pPr>
            <a:endParaRPr lang="en-US" dirty="0">
              <a:solidFill>
                <a:srgbClr val="008000"/>
              </a:solidFill>
            </a:endParaRPr>
          </a:p>
          <a:p>
            <a:r>
              <a:rPr lang="en-US" dirty="0">
                <a:solidFill>
                  <a:srgbClr val="0000FF"/>
                </a:solidFill>
                <a:latin typeface="Cambria Math" panose="02040503050406030204" pitchFamily="18" charset="0"/>
                <a:ea typeface="Cambria Math" panose="02040503050406030204" pitchFamily="18" charset="0"/>
              </a:rPr>
              <a:t>Act 1: Introduce the central conflict of your story/task clearly, visually, viscerally, using as few words as </a:t>
            </a:r>
            <a:r>
              <a:rPr lang="en-US" dirty="0" smtClean="0">
                <a:solidFill>
                  <a:srgbClr val="0000FF"/>
                </a:solidFill>
                <a:latin typeface="Cambria Math" panose="02040503050406030204" pitchFamily="18" charset="0"/>
                <a:ea typeface="Cambria Math" panose="02040503050406030204" pitchFamily="18" charset="0"/>
              </a:rPr>
              <a:t>possible</a:t>
            </a:r>
          </a:p>
          <a:p>
            <a:pPr lvl="1"/>
            <a:r>
              <a:rPr lang="en-US" dirty="0" smtClean="0">
                <a:solidFill>
                  <a:srgbClr val="0000FF"/>
                </a:solidFill>
                <a:latin typeface="Cambria Math" panose="02040503050406030204" pitchFamily="18" charset="0"/>
                <a:ea typeface="Cambria Math" panose="02040503050406030204" pitchFamily="18" charset="0"/>
              </a:rPr>
              <a:t>Students are asked to develop a question</a:t>
            </a:r>
            <a:endParaRPr lang="en-US" dirty="0">
              <a:solidFill>
                <a:srgbClr val="0000FF"/>
              </a:solidFill>
              <a:latin typeface="Cambria Math" panose="02040503050406030204" pitchFamily="18" charset="0"/>
              <a:ea typeface="Cambria Math" panose="02040503050406030204" pitchFamily="18" charset="0"/>
            </a:endParaRPr>
          </a:p>
          <a:p>
            <a:endParaRPr lang="en-US" dirty="0">
              <a:solidFill>
                <a:srgbClr val="0000FF"/>
              </a:solidFill>
              <a:latin typeface="Cambria Math" panose="02040503050406030204" pitchFamily="18" charset="0"/>
              <a:ea typeface="Cambria Math" panose="02040503050406030204" pitchFamily="18" charset="0"/>
            </a:endParaRPr>
          </a:p>
          <a:p>
            <a:r>
              <a:rPr lang="en-US" dirty="0">
                <a:solidFill>
                  <a:srgbClr val="0000FF"/>
                </a:solidFill>
                <a:latin typeface="Cambria Math" panose="02040503050406030204" pitchFamily="18" charset="0"/>
                <a:ea typeface="Cambria Math" panose="02040503050406030204" pitchFamily="18" charset="0"/>
              </a:rPr>
              <a:t>Act 2:The protagonist/student overcomes obstacles, looks for resources, and develops new tools.</a:t>
            </a:r>
          </a:p>
          <a:p>
            <a:pPr lvl="1"/>
            <a:r>
              <a:rPr lang="en-US" dirty="0">
                <a:solidFill>
                  <a:srgbClr val="0000FF"/>
                </a:solidFill>
                <a:latin typeface="Cambria Math" panose="02040503050406030204" pitchFamily="18" charset="0"/>
                <a:ea typeface="Cambria Math" panose="02040503050406030204" pitchFamily="18" charset="0"/>
              </a:rPr>
              <a:t>Students are asked </a:t>
            </a:r>
            <a:r>
              <a:rPr lang="en-US" dirty="0" smtClean="0">
                <a:solidFill>
                  <a:srgbClr val="0000FF"/>
                </a:solidFill>
                <a:latin typeface="Cambria Math" panose="02040503050406030204" pitchFamily="18" charset="0"/>
                <a:ea typeface="Cambria Math" panose="02040503050406030204" pitchFamily="18" charset="0"/>
              </a:rPr>
              <a:t>to determine needed </a:t>
            </a:r>
            <a:r>
              <a:rPr lang="en-US" dirty="0">
                <a:solidFill>
                  <a:srgbClr val="0000FF"/>
                </a:solidFill>
                <a:latin typeface="Cambria Math" panose="02040503050406030204" pitchFamily="18" charset="0"/>
                <a:ea typeface="Cambria Math" panose="02040503050406030204" pitchFamily="18" charset="0"/>
              </a:rPr>
              <a:t>information</a:t>
            </a:r>
          </a:p>
          <a:p>
            <a:pPr marL="457200" lvl="1" indent="0">
              <a:buNone/>
            </a:pPr>
            <a:endParaRPr lang="en-US" b="1" dirty="0">
              <a:solidFill>
                <a:srgbClr val="0000FF"/>
              </a:solidFill>
              <a:latin typeface="Cambria Math" panose="02040503050406030204" pitchFamily="18" charset="0"/>
              <a:ea typeface="Cambria Math" panose="02040503050406030204" pitchFamily="18" charset="0"/>
            </a:endParaRPr>
          </a:p>
          <a:p>
            <a:r>
              <a:rPr lang="en-US" dirty="0">
                <a:solidFill>
                  <a:srgbClr val="0000FF"/>
                </a:solidFill>
                <a:latin typeface="Cambria Math" panose="02040503050406030204" pitchFamily="18" charset="0"/>
                <a:ea typeface="Cambria Math" panose="02040503050406030204" pitchFamily="18" charset="0"/>
              </a:rPr>
              <a:t>Act 3:  Resolve the conflict and set up a sequel/</a:t>
            </a:r>
            <a:r>
              <a:rPr lang="en-US" dirty="0" smtClean="0">
                <a:solidFill>
                  <a:srgbClr val="0000FF"/>
                </a:solidFill>
                <a:latin typeface="Cambria Math" panose="02040503050406030204" pitchFamily="18" charset="0"/>
                <a:ea typeface="Cambria Math" panose="02040503050406030204" pitchFamily="18" charset="0"/>
              </a:rPr>
              <a:t>extension</a:t>
            </a:r>
          </a:p>
          <a:p>
            <a:pPr lvl="1"/>
            <a:r>
              <a:rPr lang="en-US" dirty="0" smtClean="0">
                <a:solidFill>
                  <a:srgbClr val="0000FF"/>
                </a:solidFill>
                <a:latin typeface="Cambria Math" panose="02040503050406030204" pitchFamily="18" charset="0"/>
                <a:ea typeface="Cambria Math" panose="02040503050406030204" pitchFamily="18" charset="0"/>
              </a:rPr>
              <a:t>Students are asked to determine the reasonableness of their answer. </a:t>
            </a:r>
          </a:p>
          <a:p>
            <a:pPr marL="457200" lvl="1" indent="0">
              <a:buNone/>
            </a:pPr>
            <a:endParaRPr lang="en-US" dirty="0" smtClean="0">
              <a:solidFill>
                <a:srgbClr val="0000FF"/>
              </a:solidFill>
            </a:endParaRPr>
          </a:p>
          <a:p>
            <a:pPr marL="457200" lvl="1" indent="0" algn="ctr">
              <a:buNone/>
            </a:pPr>
            <a:r>
              <a:rPr lang="en-US" sz="5100" b="1" i="1" u="sng" dirty="0" err="1" smtClean="0">
                <a:solidFill>
                  <a:srgbClr val="0000FF"/>
                </a:solidFill>
              </a:rPr>
              <a:t>threeacts</a:t>
            </a:r>
            <a:r>
              <a:rPr lang="en-US" sz="5100" i="1" u="sng" dirty="0" err="1" smtClean="0">
                <a:solidFill>
                  <a:srgbClr val="0000FF"/>
                </a:solidFill>
              </a:rPr>
              <a:t>.mrmeyer.com</a:t>
            </a:r>
            <a:endParaRPr lang="en-US" sz="5100" i="1" u="sng" dirty="0" smtClean="0">
              <a:solidFill>
                <a:srgbClr val="0000FF"/>
              </a:solidFill>
            </a:endParaRPr>
          </a:p>
        </p:txBody>
      </p:sp>
    </p:spTree>
    <p:extLst>
      <p:ext uri="{BB962C8B-B14F-4D97-AF65-F5344CB8AC3E}">
        <p14:creationId xmlns:p14="http://schemas.microsoft.com/office/powerpoint/2010/main" val="37379293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38" dur="500"/>
                                        <p:tgtEl>
                                          <p:spTgt spid="6">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500"/>
                                        <p:tgtEl>
                                          <p:spTgt spid="6">
                                            <p:txEl>
                                              <p:pRg st="10" end="1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0579165"/>
              </p:ext>
            </p:extLst>
          </p:nvPr>
        </p:nvGraphicFramePr>
        <p:xfrm>
          <a:off x="1524000" y="2667000"/>
          <a:ext cx="6196013" cy="360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004180" y="1752600"/>
            <a:ext cx="7010400" cy="646331"/>
          </a:xfrm>
          <a:prstGeom prst="rect">
            <a:avLst/>
          </a:prstGeom>
        </p:spPr>
        <p:txBody>
          <a:bodyPr wrap="square">
            <a:spAutoFit/>
          </a:bodyPr>
          <a:lstStyle/>
          <a:p>
            <a:r>
              <a:rPr lang="en-US" dirty="0"/>
              <a:t>Provided is a lesson for teachers to use to help students understand and analyze bivariate </a:t>
            </a:r>
            <a:r>
              <a:rPr lang="en-US" dirty="0" smtClean="0"/>
              <a:t>data.  Included are the following:</a:t>
            </a:r>
            <a:endParaRPr lang="en-US" dirty="0"/>
          </a:p>
        </p:txBody>
      </p:sp>
    </p:spTree>
    <p:extLst>
      <p:ext uri="{BB962C8B-B14F-4D97-AF65-F5344CB8AC3E}">
        <p14:creationId xmlns:p14="http://schemas.microsoft.com/office/powerpoint/2010/main" val="975183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63128D83-543B-46B4-B951-52988282917A}"/>
                                            </p:graphicEl>
                                          </p:spTgt>
                                        </p:tgtEl>
                                        <p:attrNameLst>
                                          <p:attrName>style.visibility</p:attrName>
                                        </p:attrNameLst>
                                      </p:cBhvr>
                                      <p:to>
                                        <p:strVal val="visible"/>
                                      </p:to>
                                    </p:set>
                                    <p:anim calcmode="lin" valueType="num">
                                      <p:cBhvr>
                                        <p:cTn id="7" dur="500" fill="hold"/>
                                        <p:tgtEl>
                                          <p:spTgt spid="4">
                                            <p:graphicEl>
                                              <a:dgm id="{63128D83-543B-46B4-B951-52988282917A}"/>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63128D83-543B-46B4-B951-52988282917A}"/>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63128D83-543B-46B4-B951-52988282917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3E4BE58C-3442-40F6-A751-4FE1819BF935}"/>
                                            </p:graphicEl>
                                          </p:spTgt>
                                        </p:tgtEl>
                                        <p:attrNameLst>
                                          <p:attrName>style.visibility</p:attrName>
                                        </p:attrNameLst>
                                      </p:cBhvr>
                                      <p:to>
                                        <p:strVal val="visible"/>
                                      </p:to>
                                    </p:set>
                                    <p:anim calcmode="lin" valueType="num">
                                      <p:cBhvr>
                                        <p:cTn id="14" dur="500" fill="hold"/>
                                        <p:tgtEl>
                                          <p:spTgt spid="4">
                                            <p:graphicEl>
                                              <a:dgm id="{3E4BE58C-3442-40F6-A751-4FE1819BF93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3E4BE58C-3442-40F6-A751-4FE1819BF93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3E4BE58C-3442-40F6-A751-4FE1819BF93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01763078-438F-47F4-B933-AE7A470A8EDE}"/>
                                            </p:graphicEl>
                                          </p:spTgt>
                                        </p:tgtEl>
                                        <p:attrNameLst>
                                          <p:attrName>style.visibility</p:attrName>
                                        </p:attrNameLst>
                                      </p:cBhvr>
                                      <p:to>
                                        <p:strVal val="visible"/>
                                      </p:to>
                                    </p:set>
                                    <p:anim calcmode="lin" valueType="num">
                                      <p:cBhvr>
                                        <p:cTn id="21" dur="500" fill="hold"/>
                                        <p:tgtEl>
                                          <p:spTgt spid="4">
                                            <p:graphicEl>
                                              <a:dgm id="{01763078-438F-47F4-B933-AE7A470A8EDE}"/>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01763078-438F-47F4-B933-AE7A470A8EDE}"/>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01763078-438F-47F4-B933-AE7A470A8ED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91B6F8ED-4351-4F96-8D7B-EFCA6BAE4614}"/>
                                            </p:graphicEl>
                                          </p:spTgt>
                                        </p:tgtEl>
                                        <p:attrNameLst>
                                          <p:attrName>style.visibility</p:attrName>
                                        </p:attrNameLst>
                                      </p:cBhvr>
                                      <p:to>
                                        <p:strVal val="visible"/>
                                      </p:to>
                                    </p:set>
                                    <p:anim calcmode="lin" valueType="num">
                                      <p:cBhvr>
                                        <p:cTn id="28" dur="500" fill="hold"/>
                                        <p:tgtEl>
                                          <p:spTgt spid="4">
                                            <p:graphicEl>
                                              <a:dgm id="{91B6F8ED-4351-4F96-8D7B-EFCA6BAE4614}"/>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91B6F8ED-4351-4F96-8D7B-EFCA6BAE4614}"/>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91B6F8ED-4351-4F96-8D7B-EFCA6BAE4614}"/>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graphicEl>
                                              <a:dgm id="{9C78D8E6-2627-4786-91CC-BAF294ED1B16}"/>
                                            </p:graphicEl>
                                          </p:spTgt>
                                        </p:tgtEl>
                                        <p:attrNameLst>
                                          <p:attrName>style.visibility</p:attrName>
                                        </p:attrNameLst>
                                      </p:cBhvr>
                                      <p:to>
                                        <p:strVal val="visible"/>
                                      </p:to>
                                    </p:set>
                                    <p:anim calcmode="lin" valueType="num">
                                      <p:cBhvr>
                                        <p:cTn id="35" dur="500" fill="hold"/>
                                        <p:tgtEl>
                                          <p:spTgt spid="4">
                                            <p:graphicEl>
                                              <a:dgm id="{9C78D8E6-2627-4786-91CC-BAF294ED1B16}"/>
                                            </p:graphicEl>
                                          </p:spTgt>
                                        </p:tgtEl>
                                        <p:attrNameLst>
                                          <p:attrName>ppt_w</p:attrName>
                                        </p:attrNameLst>
                                      </p:cBhvr>
                                      <p:tavLst>
                                        <p:tav tm="0">
                                          <p:val>
                                            <p:fltVal val="0"/>
                                          </p:val>
                                        </p:tav>
                                        <p:tav tm="100000">
                                          <p:val>
                                            <p:strVal val="#ppt_w"/>
                                          </p:val>
                                        </p:tav>
                                      </p:tavLst>
                                    </p:anim>
                                    <p:anim calcmode="lin" valueType="num">
                                      <p:cBhvr>
                                        <p:cTn id="36" dur="500" fill="hold"/>
                                        <p:tgtEl>
                                          <p:spTgt spid="4">
                                            <p:graphicEl>
                                              <a:dgm id="{9C78D8E6-2627-4786-91CC-BAF294ED1B16}"/>
                                            </p:graphicEl>
                                          </p:spTgt>
                                        </p:tgtEl>
                                        <p:attrNameLst>
                                          <p:attrName>ppt_h</p:attrName>
                                        </p:attrNameLst>
                                      </p:cBhvr>
                                      <p:tavLst>
                                        <p:tav tm="0">
                                          <p:val>
                                            <p:fltVal val="0"/>
                                          </p:val>
                                        </p:tav>
                                        <p:tav tm="100000">
                                          <p:val>
                                            <p:strVal val="#ppt_h"/>
                                          </p:val>
                                        </p:tav>
                                      </p:tavLst>
                                    </p:anim>
                                    <p:animEffect transition="in" filter="fade">
                                      <p:cBhvr>
                                        <p:cTn id="37" dur="500"/>
                                        <p:tgtEl>
                                          <p:spTgt spid="4">
                                            <p:graphicEl>
                                              <a:dgm id="{9C78D8E6-2627-4786-91CC-BAF294ED1B1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graphicEl>
                                              <a:dgm id="{FAFB506F-11F2-402F-B391-83BDEDFDA3F7}"/>
                                            </p:graphicEl>
                                          </p:spTgt>
                                        </p:tgtEl>
                                        <p:attrNameLst>
                                          <p:attrName>style.visibility</p:attrName>
                                        </p:attrNameLst>
                                      </p:cBhvr>
                                      <p:to>
                                        <p:strVal val="visible"/>
                                      </p:to>
                                    </p:set>
                                    <p:anim calcmode="lin" valueType="num">
                                      <p:cBhvr>
                                        <p:cTn id="42" dur="500" fill="hold"/>
                                        <p:tgtEl>
                                          <p:spTgt spid="4">
                                            <p:graphicEl>
                                              <a:dgm id="{FAFB506F-11F2-402F-B391-83BDEDFDA3F7}"/>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FAFB506F-11F2-402F-B391-83BDEDFDA3F7}"/>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FAFB506F-11F2-402F-B391-83BDEDFDA3F7}"/>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ADA9DF16-ADAF-4F5D-8E04-121F288C203E}"/>
                                            </p:graphicEl>
                                          </p:spTgt>
                                        </p:tgtEl>
                                        <p:attrNameLst>
                                          <p:attrName>style.visibility</p:attrName>
                                        </p:attrNameLst>
                                      </p:cBhvr>
                                      <p:to>
                                        <p:strVal val="visible"/>
                                      </p:to>
                                    </p:set>
                                    <p:anim calcmode="lin" valueType="num">
                                      <p:cBhvr>
                                        <p:cTn id="49" dur="500" fill="hold"/>
                                        <p:tgtEl>
                                          <p:spTgt spid="4">
                                            <p:graphicEl>
                                              <a:dgm id="{ADA9DF16-ADAF-4F5D-8E04-121F288C203E}"/>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ADA9DF16-ADAF-4F5D-8E04-121F288C203E}"/>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ADA9DF16-ADAF-4F5D-8E04-121F288C203E}"/>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8B61FCA8-924F-42A1-A51F-25BED0880D40}"/>
                                            </p:graphicEl>
                                          </p:spTgt>
                                        </p:tgtEl>
                                        <p:attrNameLst>
                                          <p:attrName>style.visibility</p:attrName>
                                        </p:attrNameLst>
                                      </p:cBhvr>
                                      <p:to>
                                        <p:strVal val="visible"/>
                                      </p:to>
                                    </p:set>
                                    <p:anim calcmode="lin" valueType="num">
                                      <p:cBhvr>
                                        <p:cTn id="56" dur="500" fill="hold"/>
                                        <p:tgtEl>
                                          <p:spTgt spid="4">
                                            <p:graphicEl>
                                              <a:dgm id="{8B61FCA8-924F-42A1-A51F-25BED0880D40}"/>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8B61FCA8-924F-42A1-A51F-25BED0880D40}"/>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8B61FCA8-924F-42A1-A51F-25BED0880D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Ready</a:t>
            </a:r>
            <a:endParaRPr lang="en-US" dirty="0"/>
          </a:p>
        </p:txBody>
      </p:sp>
      <p:sp>
        <p:nvSpPr>
          <p:cNvPr id="3" name="Content Placeholder 2"/>
          <p:cNvSpPr>
            <a:spLocks noGrp="1"/>
          </p:cNvSpPr>
          <p:nvPr>
            <p:ph idx="1"/>
          </p:nvPr>
        </p:nvSpPr>
        <p:spPr>
          <a:xfrm>
            <a:off x="914400" y="2133600"/>
            <a:ext cx="7391400" cy="2971800"/>
          </a:xfrm>
        </p:spPr>
        <p:txBody>
          <a:bodyPr>
            <a:normAutofit/>
          </a:bodyPr>
          <a:lstStyle/>
          <a:p>
            <a:r>
              <a:rPr lang="en-US" dirty="0" smtClean="0"/>
              <a:t>Pre-assessment- used to determine understanding of prerequisite skills</a:t>
            </a:r>
          </a:p>
          <a:p>
            <a:pPr lvl="1"/>
            <a:r>
              <a:rPr lang="en-US" dirty="0" smtClean="0"/>
              <a:t>Prerequisite skills include</a:t>
            </a:r>
          </a:p>
          <a:p>
            <a:pPr lvl="3"/>
            <a:r>
              <a:rPr lang="en-US" dirty="0" smtClean="0"/>
              <a:t>Knowing what a translation, rotation, and reflection are. </a:t>
            </a:r>
          </a:p>
        </p:txBody>
      </p:sp>
      <p:pic>
        <p:nvPicPr>
          <p:cNvPr id="4098" name="Picture 2" descr="http://ts2.mm.bing.net/th?id=JN.HQLDq%2bn8DOz40y97%2bG12vA&amp;pid=15.1&amp;H=12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460" y="688017"/>
            <a:ext cx="1538599" cy="114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6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62000" y="457200"/>
            <a:ext cx="7696200" cy="1296987"/>
          </a:xfrm>
        </p:spPr>
        <p:txBody>
          <a:bodyPr>
            <a:normAutofit fontScale="90000"/>
          </a:bodyPr>
          <a:lstStyle/>
          <a:p>
            <a:r>
              <a:rPr lang="en-US" sz="4000" dirty="0"/>
              <a:t>Misconceptions and Anticipated Issues</a:t>
            </a:r>
            <a:endParaRPr lang="en-US" altLang="en-US" sz="4000" b="1" dirty="0" smtClean="0"/>
          </a:p>
        </p:txBody>
      </p:sp>
      <p:sp>
        <p:nvSpPr>
          <p:cNvPr id="3" name="Text Placeholder 2"/>
          <p:cNvSpPr>
            <a:spLocks noGrp="1"/>
          </p:cNvSpPr>
          <p:nvPr>
            <p:ph type="body" idx="1"/>
          </p:nvPr>
        </p:nvSpPr>
        <p:spPr>
          <a:xfrm>
            <a:off x="468313" y="1844675"/>
            <a:ext cx="4040187" cy="565150"/>
          </a:xfrm>
          <a:blipFill>
            <a:blip r:embed="rId3"/>
            <a:tile tx="0" ty="0" sx="100000" sy="100000" flip="none" algn="tl"/>
          </a:blipFill>
          <a:ln w="38100">
            <a:solidFill>
              <a:srgbClr val="0070C0"/>
            </a:solidFill>
          </a:ln>
        </p:spPr>
        <p:txBody>
          <a:bodyPr>
            <a:normAutofit lnSpcReduction="10000"/>
          </a:bodyPr>
          <a:lstStyle/>
          <a:p>
            <a:pPr>
              <a:defRPr/>
            </a:pPr>
            <a:r>
              <a:rPr lang="en-US" sz="3200" dirty="0" smtClean="0">
                <a:solidFill>
                  <a:schemeClr val="accent1">
                    <a:lumMod val="50000"/>
                  </a:schemeClr>
                </a:solidFill>
              </a:rPr>
              <a:t>Common Issues</a:t>
            </a:r>
            <a:endParaRPr lang="en-US" sz="3200" dirty="0">
              <a:solidFill>
                <a:schemeClr val="accent1">
                  <a:lumMod val="50000"/>
                </a:schemeClr>
              </a:solidFill>
            </a:endParaRPr>
          </a:p>
        </p:txBody>
      </p:sp>
      <p:sp>
        <p:nvSpPr>
          <p:cNvPr id="4" name="Content Placeholder 3"/>
          <p:cNvSpPr>
            <a:spLocks noGrp="1"/>
          </p:cNvSpPr>
          <p:nvPr>
            <p:ph sz="half" idx="4294967295"/>
          </p:nvPr>
        </p:nvSpPr>
        <p:spPr>
          <a:xfrm>
            <a:off x="468313" y="2492375"/>
            <a:ext cx="4040187" cy="3951288"/>
          </a:xfrm>
          <a:prstGeom prst="rect">
            <a:avLst/>
          </a:prstGeom>
          <a:blipFill>
            <a:blip r:embed="rId4"/>
            <a:tile tx="0" ty="0" sx="100000" sy="100000" flip="none" algn="tl"/>
          </a:blipFill>
          <a:ln w="38100">
            <a:solidFill>
              <a:srgbClr val="00B0F0"/>
            </a:solidFill>
          </a:ln>
        </p:spPr>
        <p:txBody>
          <a:bodyPr>
            <a:normAutofit/>
          </a:bodyPr>
          <a:lstStyle/>
          <a:p>
            <a:pPr marL="457200" indent="-457200">
              <a:buClr>
                <a:schemeClr val="bg1"/>
              </a:buClr>
              <a:buFont typeface="+mj-lt"/>
              <a:buAutoNum type="alphaLcPeriod"/>
            </a:pPr>
            <a:r>
              <a:rPr lang="en-US" dirty="0" smtClean="0">
                <a:solidFill>
                  <a:schemeClr val="bg1"/>
                </a:solidFill>
              </a:rPr>
              <a:t>Translate rather than reflect the shape</a:t>
            </a:r>
            <a:endParaRPr lang="en-US" dirty="0">
              <a:solidFill>
                <a:schemeClr val="bg1"/>
              </a:solidFill>
            </a:endParaRPr>
          </a:p>
          <a:p>
            <a:pPr marL="457200" indent="-457200">
              <a:buClr>
                <a:schemeClr val="bg1"/>
              </a:buClr>
              <a:buFont typeface="+mj-lt"/>
              <a:buAutoNum type="alphaLcPeriod"/>
            </a:pPr>
            <a:r>
              <a:rPr lang="en-US" dirty="0" smtClean="0">
                <a:solidFill>
                  <a:schemeClr val="bg1"/>
                </a:solidFill>
              </a:rPr>
              <a:t>Confuse the term clockwise and counter clockwise</a:t>
            </a:r>
            <a:endParaRPr lang="en-US" dirty="0">
              <a:solidFill>
                <a:schemeClr val="bg1"/>
              </a:solidFill>
            </a:endParaRPr>
          </a:p>
          <a:p>
            <a:pPr marL="457200" indent="-457200">
              <a:buClr>
                <a:schemeClr val="bg1"/>
              </a:buClr>
              <a:buFont typeface="+mj-lt"/>
              <a:buAutoNum type="alphaLcPeriod"/>
            </a:pPr>
            <a:r>
              <a:rPr lang="en-US" dirty="0" smtClean="0">
                <a:solidFill>
                  <a:schemeClr val="bg1"/>
                </a:solidFill>
              </a:rPr>
              <a:t>Uses an inefficient combination of transformations</a:t>
            </a:r>
            <a:endParaRPr lang="en-US" dirty="0">
              <a:solidFill>
                <a:schemeClr val="bg1"/>
              </a:solidFill>
            </a:endParaRPr>
          </a:p>
          <a:p>
            <a:pPr marL="0" indent="0">
              <a:buNone/>
              <a:defRPr/>
            </a:pPr>
            <a:endParaRPr lang="en-US" dirty="0">
              <a:solidFill>
                <a:srgbClr val="FFFFFF"/>
              </a:solidFill>
            </a:endParaRPr>
          </a:p>
          <a:p>
            <a:pPr>
              <a:defRPr/>
            </a:pPr>
            <a:endParaRPr lang="en-US" dirty="0">
              <a:solidFill>
                <a:schemeClr val="bg1"/>
              </a:solidFill>
            </a:endParaRPr>
          </a:p>
        </p:txBody>
      </p:sp>
      <p:sp>
        <p:nvSpPr>
          <p:cNvPr id="5" name="Text Placeholder 4"/>
          <p:cNvSpPr>
            <a:spLocks noGrp="1"/>
          </p:cNvSpPr>
          <p:nvPr>
            <p:ph type="body" sz="quarter" idx="3"/>
          </p:nvPr>
        </p:nvSpPr>
        <p:spPr>
          <a:xfrm>
            <a:off x="4716463" y="1844675"/>
            <a:ext cx="4006850" cy="557213"/>
          </a:xfrm>
          <a:blipFill>
            <a:blip r:embed="rId3"/>
            <a:tile tx="0" ty="0" sx="100000" sy="100000" flip="none" algn="tl"/>
          </a:blipFill>
          <a:ln w="38100">
            <a:solidFill>
              <a:srgbClr val="0070C0"/>
            </a:solidFill>
          </a:ln>
        </p:spPr>
        <p:txBody>
          <a:bodyPr>
            <a:normAutofit fontScale="62500" lnSpcReduction="20000"/>
          </a:bodyPr>
          <a:lstStyle/>
          <a:p>
            <a:pPr>
              <a:defRPr/>
            </a:pPr>
            <a:r>
              <a:rPr lang="en-US" sz="3200" dirty="0" smtClean="0">
                <a:solidFill>
                  <a:srgbClr val="3E2979"/>
                </a:solidFill>
              </a:rPr>
              <a:t>Suggested Questions and Prompts</a:t>
            </a:r>
            <a:endParaRPr lang="en-US" sz="3200" dirty="0">
              <a:solidFill>
                <a:srgbClr val="3E2979"/>
              </a:solidFill>
            </a:endParaRPr>
          </a:p>
        </p:txBody>
      </p:sp>
      <p:sp>
        <p:nvSpPr>
          <p:cNvPr id="6" name="Content Placeholder 5"/>
          <p:cNvSpPr>
            <a:spLocks noGrp="1"/>
          </p:cNvSpPr>
          <p:nvPr>
            <p:ph sz="quarter" idx="4294967295"/>
          </p:nvPr>
        </p:nvSpPr>
        <p:spPr>
          <a:xfrm>
            <a:off x="4716463" y="2492375"/>
            <a:ext cx="4041775" cy="3951288"/>
          </a:xfrm>
          <a:prstGeom prst="rect">
            <a:avLst/>
          </a:prstGeom>
          <a:blipFill>
            <a:blip r:embed="rId4"/>
            <a:tile tx="0" ty="0" sx="100000" sy="100000" flip="none" algn="tl"/>
          </a:blipFill>
          <a:ln w="38100">
            <a:solidFill>
              <a:srgbClr val="00B0F0"/>
            </a:solidFill>
          </a:ln>
        </p:spPr>
        <p:txBody>
          <a:bodyPr>
            <a:normAutofit fontScale="85000" lnSpcReduction="20000"/>
          </a:bodyPr>
          <a:lstStyle/>
          <a:p>
            <a:pPr marL="457200" indent="-457200">
              <a:buClr>
                <a:schemeClr val="bg1"/>
              </a:buClr>
              <a:buFont typeface="+mj-lt"/>
              <a:buAutoNum type="alphaLcPeriod"/>
              <a:defRPr/>
            </a:pPr>
            <a:r>
              <a:rPr lang="en-US" sz="3200" dirty="0" smtClean="0">
                <a:solidFill>
                  <a:srgbClr val="FFFFFF"/>
                </a:solidFill>
              </a:rPr>
              <a:t>What if were to place a mirror on the x-axis, what would the reflected image look like?</a:t>
            </a:r>
          </a:p>
          <a:p>
            <a:pPr marL="457200" indent="-457200">
              <a:buClr>
                <a:schemeClr val="bg1"/>
              </a:buClr>
              <a:buFont typeface="+mj-lt"/>
              <a:buAutoNum type="alphaLcPeriod"/>
              <a:defRPr/>
            </a:pPr>
            <a:r>
              <a:rPr lang="en-US" sz="3200" dirty="0" smtClean="0">
                <a:solidFill>
                  <a:srgbClr val="FFFFFF"/>
                </a:solidFill>
              </a:rPr>
              <a:t>Think about the directions of the hands on a clock. </a:t>
            </a:r>
          </a:p>
          <a:p>
            <a:pPr marL="457200" indent="-457200">
              <a:buClr>
                <a:schemeClr val="bg1"/>
              </a:buClr>
              <a:buFont typeface="+mj-lt"/>
              <a:buAutoNum type="alphaLcPeriod"/>
              <a:defRPr/>
            </a:pPr>
            <a:r>
              <a:rPr lang="en-US" sz="3200" dirty="0" smtClean="0">
                <a:solidFill>
                  <a:srgbClr val="FFFFFF"/>
                </a:solidFill>
              </a:rPr>
              <a:t>Is there a single or two transformations? </a:t>
            </a:r>
          </a:p>
          <a:p>
            <a:pPr>
              <a:defRPr/>
            </a:pPr>
            <a:endParaRPr lang="en-US" dirty="0"/>
          </a:p>
        </p:txBody>
      </p:sp>
      <p:pic>
        <p:nvPicPr>
          <p:cNvPr id="7" name="Picture 2" descr="http://ts4.mm.bing.net/th?id=JN.uDIa9lk0Mp6njBAilbHJBg&amp;amp;pid=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066800"/>
            <a:ext cx="638651"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405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Resources</a:t>
            </a:r>
            <a:endParaRPr lang="en-US" dirty="0"/>
          </a:p>
        </p:txBody>
      </p:sp>
      <p:sp>
        <p:nvSpPr>
          <p:cNvPr id="3" name="Content Placeholder 2"/>
          <p:cNvSpPr>
            <a:spLocks noGrp="1"/>
          </p:cNvSpPr>
          <p:nvPr>
            <p:ph idx="1"/>
          </p:nvPr>
        </p:nvSpPr>
        <p:spPr>
          <a:xfrm>
            <a:off x="990600" y="1981200"/>
            <a:ext cx="7620000" cy="3603812"/>
          </a:xfrm>
        </p:spPr>
        <p:txBody>
          <a:bodyPr>
            <a:normAutofit/>
          </a:bodyPr>
          <a:lstStyle/>
          <a:p>
            <a:pPr marL="0" indent="0">
              <a:buNone/>
            </a:pPr>
            <a:r>
              <a:rPr lang="en-US" sz="4000" b="1" dirty="0"/>
              <a:t>Materials Required</a:t>
            </a:r>
            <a:endParaRPr lang="en-US" sz="4000" dirty="0"/>
          </a:p>
          <a:p>
            <a:pPr marL="0" indent="0">
              <a:buNone/>
            </a:pPr>
            <a:r>
              <a:rPr lang="en-US" sz="4000" dirty="0"/>
              <a:t>Special Materials: </a:t>
            </a:r>
            <a:endParaRPr lang="en-US" sz="4000" dirty="0" smtClean="0"/>
          </a:p>
          <a:p>
            <a:pPr lvl="2"/>
            <a:r>
              <a:rPr lang="en-US" sz="3400" dirty="0" smtClean="0"/>
              <a:t> Large Post Its</a:t>
            </a:r>
          </a:p>
          <a:p>
            <a:pPr marL="0" indent="0">
              <a:buNone/>
            </a:pPr>
            <a:endParaRPr lang="en-US" sz="7200" dirty="0" smtClean="0"/>
          </a:p>
          <a:p>
            <a:pPr marL="0" indent="0">
              <a:buNone/>
            </a:pPr>
            <a:endParaRPr lang="en-US" dirty="0" smtClean="0"/>
          </a:p>
          <a:p>
            <a:pPr>
              <a:buFontTx/>
              <a:buChar char="-"/>
            </a:pPr>
            <a:endParaRPr lang="en-US" dirty="0"/>
          </a:p>
        </p:txBody>
      </p:sp>
      <p:pic>
        <p:nvPicPr>
          <p:cNvPr id="1028" name="Picture 4" descr="http://ts2.mm.bing.net/th?id=JN.%2biqUumFxIFhVhqkecJ6kGQ&amp;pid=15.1&amp;H=16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581400"/>
            <a:ext cx="2743200" cy="250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545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and Time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4716866"/>
              </p:ext>
            </p:extLst>
          </p:nvPr>
        </p:nvGraphicFramePr>
        <p:xfrm>
          <a:off x="838200" y="1676400"/>
          <a:ext cx="7543800" cy="4399280"/>
        </p:xfrm>
        <a:graphic>
          <a:graphicData uri="http://schemas.openxmlformats.org/drawingml/2006/table">
            <a:tbl>
              <a:tblPr firstRow="1" bandRow="1">
                <a:tableStyleId>{8EC20E35-A176-4012-BC5E-935CFFF8708E}</a:tableStyleId>
              </a:tblPr>
              <a:tblGrid>
                <a:gridCol w="2514600"/>
                <a:gridCol w="2514600"/>
                <a:gridCol w="2514600"/>
              </a:tblGrid>
              <a:tr h="370840">
                <a:tc>
                  <a:txBody>
                    <a:bodyPr/>
                    <a:lstStyle/>
                    <a:p>
                      <a:pPr algn="ctr"/>
                      <a:r>
                        <a:rPr lang="en-US" sz="1500" dirty="0" smtClean="0"/>
                        <a:t>Activities</a:t>
                      </a:r>
                      <a:endParaRPr lang="en-US" sz="1500" dirty="0"/>
                    </a:p>
                  </a:txBody>
                  <a:tcPr/>
                </a:tc>
                <a:tc>
                  <a:txBody>
                    <a:bodyPr/>
                    <a:lstStyle/>
                    <a:p>
                      <a:pPr algn="ctr"/>
                      <a:r>
                        <a:rPr lang="en-US" sz="1500" dirty="0" smtClean="0"/>
                        <a:t>Time</a:t>
                      </a:r>
                      <a:endParaRPr lang="en-US" sz="1500" dirty="0"/>
                    </a:p>
                  </a:txBody>
                  <a:tcPr/>
                </a:tc>
                <a:tc>
                  <a:txBody>
                    <a:bodyPr/>
                    <a:lstStyle/>
                    <a:p>
                      <a:pPr algn="ctr"/>
                      <a:r>
                        <a:rPr lang="en-US" sz="1500" dirty="0" smtClean="0"/>
                        <a:t>Notes</a:t>
                      </a:r>
                      <a:endParaRPr lang="en-US" sz="1500" dirty="0"/>
                    </a:p>
                  </a:txBody>
                  <a:tcPr/>
                </a:tc>
              </a:tr>
              <a:tr h="370840">
                <a:tc>
                  <a:txBody>
                    <a:bodyPr/>
                    <a:lstStyle/>
                    <a:p>
                      <a:r>
                        <a:rPr lang="en-US" sz="1500" dirty="0" smtClean="0"/>
                        <a:t>Preparation</a:t>
                      </a:r>
                      <a:endParaRPr lang="en-US" sz="1500" dirty="0"/>
                    </a:p>
                  </a:txBody>
                  <a:tcPr/>
                </a:tc>
                <a:tc>
                  <a:txBody>
                    <a:bodyPr/>
                    <a:lstStyle/>
                    <a:p>
                      <a:pPr algn="ctr"/>
                      <a:r>
                        <a:rPr lang="en-US" sz="1500" baseline="0" dirty="0" smtClean="0"/>
                        <a:t>1 hours</a:t>
                      </a:r>
                      <a:endParaRPr lang="en-US" sz="1500" dirty="0"/>
                    </a:p>
                  </a:txBody>
                  <a:tcPr/>
                </a:tc>
                <a:tc>
                  <a:txBody>
                    <a:bodyPr/>
                    <a:lstStyle/>
                    <a:p>
                      <a:r>
                        <a:rPr lang="en-US" sz="1500" dirty="0" smtClean="0"/>
                        <a:t>Includes</a:t>
                      </a:r>
                      <a:r>
                        <a:rPr lang="en-US" sz="1500" baseline="0" dirty="0" smtClean="0"/>
                        <a:t> creating a pre-assessment, making copies, obtaining materials</a:t>
                      </a:r>
                      <a:endParaRPr lang="en-US" sz="1500" dirty="0"/>
                    </a:p>
                  </a:txBody>
                  <a:tcPr/>
                </a:tc>
              </a:tr>
              <a:tr h="370840">
                <a:tc>
                  <a:txBody>
                    <a:bodyPr/>
                    <a:lstStyle/>
                    <a:p>
                      <a:r>
                        <a:rPr lang="en-US" sz="1500" dirty="0" smtClean="0"/>
                        <a:t>Pre-lessons</a:t>
                      </a:r>
                      <a:endParaRPr lang="en-US" sz="1500" dirty="0"/>
                    </a:p>
                  </a:txBody>
                  <a:tcPr/>
                </a:tc>
                <a:tc>
                  <a:txBody>
                    <a:bodyPr/>
                    <a:lstStyle/>
                    <a:p>
                      <a:pPr algn="ctr"/>
                      <a:r>
                        <a:rPr lang="en-US" sz="1500" baseline="0" dirty="0" smtClean="0"/>
                        <a:t>1 hours</a:t>
                      </a:r>
                      <a:endParaRPr lang="en-US" sz="1500" dirty="0"/>
                    </a:p>
                  </a:txBody>
                  <a:tcPr/>
                </a:tc>
                <a:tc>
                  <a:txBody>
                    <a:bodyPr/>
                    <a:lstStyle/>
                    <a:p>
                      <a:r>
                        <a:rPr lang="en-US" sz="1500" dirty="0" smtClean="0"/>
                        <a:t>Review of the</a:t>
                      </a:r>
                      <a:r>
                        <a:rPr lang="en-US" sz="1500" baseline="0" dirty="0" smtClean="0"/>
                        <a:t> different transformations</a:t>
                      </a:r>
                      <a:endParaRPr lang="en-US" sz="1500" dirty="0"/>
                    </a:p>
                  </a:txBody>
                  <a:tcPr/>
                </a:tc>
              </a:tr>
              <a:tr h="370840">
                <a:tc>
                  <a:txBody>
                    <a:bodyPr/>
                    <a:lstStyle/>
                    <a:p>
                      <a:r>
                        <a:rPr lang="en-US" sz="1500" dirty="0" smtClean="0"/>
                        <a:t>Vocabulary</a:t>
                      </a:r>
                      <a:endParaRPr lang="en-US" sz="1500" dirty="0"/>
                    </a:p>
                  </a:txBody>
                  <a:tcPr/>
                </a:tc>
                <a:tc>
                  <a:txBody>
                    <a:bodyPr/>
                    <a:lstStyle/>
                    <a:p>
                      <a:pPr algn="ctr"/>
                      <a:r>
                        <a:rPr lang="en-US" sz="1500" dirty="0" smtClean="0"/>
                        <a:t>1 hour</a:t>
                      </a:r>
                      <a:endParaRPr lang="en-US" sz="1500" dirty="0"/>
                    </a:p>
                  </a:txBody>
                  <a:tcPr/>
                </a:tc>
                <a:tc>
                  <a:txBody>
                    <a:bodyPr/>
                    <a:lstStyle/>
                    <a:p>
                      <a:r>
                        <a:rPr lang="en-US" sz="1500" dirty="0" smtClean="0"/>
                        <a:t>Defining Transformational Geometry, Rigid Motion, Reflection, Dilation, Translation,</a:t>
                      </a:r>
                      <a:r>
                        <a:rPr lang="en-US" sz="1500" baseline="0" dirty="0" smtClean="0"/>
                        <a:t> and Rotation</a:t>
                      </a:r>
                      <a:endParaRPr lang="en-US" sz="1500" dirty="0"/>
                    </a:p>
                  </a:txBody>
                  <a:tcPr/>
                </a:tc>
              </a:tr>
              <a:tr h="370840">
                <a:tc>
                  <a:txBody>
                    <a:bodyPr/>
                    <a:lstStyle/>
                    <a:p>
                      <a:r>
                        <a:rPr lang="en-US" sz="1500" dirty="0" smtClean="0"/>
                        <a:t>Pizza</a:t>
                      </a:r>
                      <a:r>
                        <a:rPr lang="en-US" sz="1500" baseline="0" dirty="0" smtClean="0"/>
                        <a:t> Pizza</a:t>
                      </a:r>
                      <a:r>
                        <a:rPr lang="en-US" sz="1500" dirty="0" smtClean="0"/>
                        <a:t> Task-Lesson</a:t>
                      </a:r>
                      <a:endParaRPr lang="en-US" sz="1500" dirty="0"/>
                    </a:p>
                  </a:txBody>
                  <a:tcPr/>
                </a:tc>
                <a:tc>
                  <a:txBody>
                    <a:bodyPr/>
                    <a:lstStyle/>
                    <a:p>
                      <a:pPr algn="ctr"/>
                      <a:r>
                        <a:rPr lang="en-US" sz="1500" dirty="0" smtClean="0"/>
                        <a:t>1 hours</a:t>
                      </a:r>
                      <a:endParaRPr lang="en-US" sz="1500" dirty="0"/>
                    </a:p>
                  </a:txBody>
                  <a:tcPr/>
                </a:tc>
                <a:tc>
                  <a:txBody>
                    <a:bodyPr/>
                    <a:lstStyle/>
                    <a:p>
                      <a:r>
                        <a:rPr lang="en-US" sz="1500" dirty="0" smtClean="0"/>
                        <a:t>Explanation</a:t>
                      </a:r>
                      <a:r>
                        <a:rPr lang="en-US" sz="1500" baseline="0" dirty="0" smtClean="0"/>
                        <a:t> and completion of work</a:t>
                      </a:r>
                      <a:endParaRPr lang="en-US" sz="1500" dirty="0"/>
                    </a:p>
                  </a:txBody>
                  <a:tcPr/>
                </a:tc>
              </a:tr>
              <a:tr h="370840">
                <a:tc>
                  <a:txBody>
                    <a:bodyPr/>
                    <a:lstStyle/>
                    <a:p>
                      <a:r>
                        <a:rPr lang="en-US" sz="1500" dirty="0" smtClean="0"/>
                        <a:t>Practice and Additional</a:t>
                      </a:r>
                      <a:r>
                        <a:rPr lang="en-US" sz="1500" baseline="0" dirty="0" smtClean="0"/>
                        <a:t> Tasks</a:t>
                      </a:r>
                      <a:endParaRPr lang="en-US" sz="1500" dirty="0"/>
                    </a:p>
                  </a:txBody>
                  <a:tcPr/>
                </a:tc>
                <a:tc>
                  <a:txBody>
                    <a:bodyPr/>
                    <a:lstStyle/>
                    <a:p>
                      <a:pPr algn="ctr"/>
                      <a:r>
                        <a:rPr lang="en-US" sz="1500" dirty="0" smtClean="0"/>
                        <a:t>2 hours</a:t>
                      </a:r>
                      <a:endParaRPr lang="en-US" sz="1500" dirty="0"/>
                    </a:p>
                  </a:txBody>
                  <a:tcPr/>
                </a:tc>
                <a:tc>
                  <a:txBody>
                    <a:bodyPr/>
                    <a:lstStyle/>
                    <a:p>
                      <a:r>
                        <a:rPr lang="en-US" sz="1500" dirty="0" smtClean="0"/>
                        <a:t>Additional</a:t>
                      </a:r>
                      <a:r>
                        <a:rPr lang="en-US" sz="1500" baseline="0" dirty="0" smtClean="0"/>
                        <a:t> </a:t>
                      </a:r>
                      <a:r>
                        <a:rPr lang="en-US" sz="1500" dirty="0" smtClean="0"/>
                        <a:t>Textbook practice, Illustrative</a:t>
                      </a:r>
                      <a:r>
                        <a:rPr lang="en-US" sz="1500" baseline="0" dirty="0" smtClean="0"/>
                        <a:t> Mathematics Tasks</a:t>
                      </a:r>
                      <a:endParaRPr lang="en-US" sz="1500" dirty="0"/>
                    </a:p>
                  </a:txBody>
                  <a:tcPr/>
                </a:tc>
              </a:tr>
              <a:tr h="370840">
                <a:tc>
                  <a:txBody>
                    <a:bodyPr/>
                    <a:lstStyle/>
                    <a:p>
                      <a:r>
                        <a:rPr lang="en-US" sz="1500" b="1" dirty="0" smtClean="0"/>
                        <a:t>Total Time</a:t>
                      </a:r>
                      <a:endParaRPr lang="en-US" sz="1500" b="1" dirty="0"/>
                    </a:p>
                  </a:txBody>
                  <a:tcPr/>
                </a:tc>
                <a:tc>
                  <a:txBody>
                    <a:bodyPr/>
                    <a:lstStyle/>
                    <a:p>
                      <a:pPr algn="ctr"/>
                      <a:r>
                        <a:rPr lang="en-US" sz="1500" b="1" dirty="0" smtClean="0"/>
                        <a:t>6 hours</a:t>
                      </a:r>
                      <a:endParaRPr lang="en-US" sz="1500" b="1" dirty="0"/>
                    </a:p>
                  </a:txBody>
                  <a:tcPr/>
                </a:tc>
                <a:tc>
                  <a:txBody>
                    <a:bodyPr/>
                    <a:lstStyle/>
                    <a:p>
                      <a:endParaRPr lang="en-US" sz="1500" dirty="0"/>
                    </a:p>
                  </a:txBody>
                  <a:tcPr/>
                </a:tc>
              </a:tr>
            </a:tbl>
          </a:graphicData>
        </a:graphic>
      </p:graphicFrame>
    </p:spTree>
    <p:extLst>
      <p:ext uri="{BB962C8B-B14F-4D97-AF65-F5344CB8AC3E}">
        <p14:creationId xmlns:p14="http://schemas.microsoft.com/office/powerpoint/2010/main" val="871612504"/>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1154097"/>
          </a:xfrm>
        </p:spPr>
        <p:txBody>
          <a:bodyPr>
            <a:normAutofit fontScale="90000"/>
          </a:bodyPr>
          <a:lstStyle/>
          <a:p>
            <a:r>
              <a:rPr lang="en-US" dirty="0" smtClean="0"/>
              <a:t>Textbook Connection</a:t>
            </a:r>
            <a:br>
              <a:rPr lang="en-US" dirty="0" smtClean="0"/>
            </a:br>
            <a:r>
              <a:rPr lang="en-US" dirty="0" smtClean="0"/>
              <a:t>California Math Course 2</a:t>
            </a:r>
            <a:endParaRPr lang="en-US" dirty="0"/>
          </a:p>
        </p:txBody>
      </p:sp>
      <p:sp>
        <p:nvSpPr>
          <p:cNvPr id="3" name="Content Placeholder 2"/>
          <p:cNvSpPr>
            <a:spLocks noGrp="1"/>
          </p:cNvSpPr>
          <p:nvPr>
            <p:ph idx="1"/>
          </p:nvPr>
        </p:nvSpPr>
        <p:spPr>
          <a:xfrm>
            <a:off x="838200" y="1752600"/>
            <a:ext cx="7315200" cy="4495800"/>
          </a:xfrm>
        </p:spPr>
        <p:txBody>
          <a:bodyPr>
            <a:normAutofit/>
          </a:bodyPr>
          <a:lstStyle/>
          <a:p>
            <a:r>
              <a:rPr lang="en-US" b="1" dirty="0" smtClean="0"/>
              <a:t>Textbook Inquiry Lab: </a:t>
            </a:r>
          </a:p>
          <a:p>
            <a:pPr lvl="1"/>
            <a:r>
              <a:rPr lang="en-US" b="1" dirty="0" smtClean="0"/>
              <a:t>How does a combination of transformations differ from a single transformation? How are they the same? </a:t>
            </a:r>
          </a:p>
          <a:p>
            <a:pPr lvl="1"/>
            <a:r>
              <a:rPr lang="en-US" b="1" dirty="0" smtClean="0"/>
              <a:t>Page 505</a:t>
            </a:r>
          </a:p>
          <a:p>
            <a:r>
              <a:rPr lang="en-US" b="1" dirty="0" smtClean="0"/>
              <a:t>Textbook Lesson:</a:t>
            </a:r>
          </a:p>
          <a:p>
            <a:pPr lvl="1"/>
            <a:r>
              <a:rPr lang="en-US" b="1" dirty="0" smtClean="0"/>
              <a:t> Lesson </a:t>
            </a:r>
            <a:r>
              <a:rPr lang="en-US" b="1" dirty="0"/>
              <a:t>7</a:t>
            </a:r>
            <a:r>
              <a:rPr lang="en-US" b="1" dirty="0" smtClean="0"/>
              <a:t>-1 Congruence and Transformations Page 509</a:t>
            </a:r>
          </a:p>
          <a:p>
            <a:r>
              <a:rPr lang="en-US" b="1" dirty="0" smtClean="0"/>
              <a:t>On-line Resources:</a:t>
            </a:r>
          </a:p>
          <a:p>
            <a:pPr lvl="1"/>
            <a:r>
              <a:rPr lang="en-US" b="1" dirty="0" err="1" smtClean="0"/>
              <a:t>eTool</a:t>
            </a:r>
            <a:r>
              <a:rPr lang="en-US" b="1" dirty="0" smtClean="0"/>
              <a:t> Kit</a:t>
            </a:r>
          </a:p>
          <a:p>
            <a:pPr lvl="1"/>
            <a:r>
              <a:rPr lang="en-US" b="1" dirty="0" smtClean="0"/>
              <a:t>On-line PD</a:t>
            </a:r>
          </a:p>
          <a:p>
            <a:endParaRPr lang="en-US" b="1" dirty="0" smtClean="0"/>
          </a:p>
          <a:p>
            <a:endParaRPr lang="en-US" b="1" dirty="0" smtClean="0"/>
          </a:p>
          <a:p>
            <a:endParaRPr lang="en-US" b="1" dirty="0" smtClean="0"/>
          </a:p>
        </p:txBody>
      </p:sp>
    </p:spTree>
    <p:extLst>
      <p:ext uri="{BB962C8B-B14F-4D97-AF65-F5344CB8AC3E}">
        <p14:creationId xmlns:p14="http://schemas.microsoft.com/office/powerpoint/2010/main" val="851707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315200" cy="1154097"/>
          </a:xfrm>
        </p:spPr>
        <p:txBody>
          <a:bodyPr>
            <a:normAutofit fontScale="90000"/>
          </a:bodyPr>
          <a:lstStyle/>
          <a:p>
            <a:r>
              <a:rPr lang="en-US" dirty="0" smtClean="0"/>
              <a:t>Textbook Connection</a:t>
            </a:r>
            <a:br>
              <a:rPr lang="en-US" dirty="0" smtClean="0"/>
            </a:br>
            <a:r>
              <a:rPr lang="en-US" dirty="0" smtClean="0"/>
              <a:t>Go Math Course 3</a:t>
            </a:r>
            <a:endParaRPr lang="en-US" dirty="0"/>
          </a:p>
        </p:txBody>
      </p:sp>
      <p:sp>
        <p:nvSpPr>
          <p:cNvPr id="3" name="Content Placeholder 2"/>
          <p:cNvSpPr>
            <a:spLocks noGrp="1"/>
          </p:cNvSpPr>
          <p:nvPr>
            <p:ph idx="1"/>
          </p:nvPr>
        </p:nvSpPr>
        <p:spPr>
          <a:xfrm>
            <a:off x="914400" y="1828800"/>
            <a:ext cx="7315200" cy="4419600"/>
          </a:xfrm>
        </p:spPr>
        <p:txBody>
          <a:bodyPr>
            <a:normAutofit/>
          </a:bodyPr>
          <a:lstStyle/>
          <a:p>
            <a:r>
              <a:rPr lang="en-US" dirty="0" smtClean="0">
                <a:solidFill>
                  <a:srgbClr val="203A4E"/>
                </a:solidFill>
              </a:rPr>
              <a:t>Textbook Explore Activity:</a:t>
            </a:r>
          </a:p>
          <a:p>
            <a:pPr lvl="1"/>
            <a:r>
              <a:rPr lang="en-US" dirty="0" smtClean="0">
                <a:solidFill>
                  <a:srgbClr val="203A4E"/>
                </a:solidFill>
              </a:rPr>
              <a:t>Combining Transformation page 305</a:t>
            </a:r>
          </a:p>
          <a:p>
            <a:r>
              <a:rPr lang="en-US" dirty="0" smtClean="0">
                <a:solidFill>
                  <a:srgbClr val="203A4E"/>
                </a:solidFill>
              </a:rPr>
              <a:t>Textbook Lesson:</a:t>
            </a:r>
          </a:p>
          <a:p>
            <a:pPr lvl="1"/>
            <a:r>
              <a:rPr lang="en-US" dirty="0" smtClean="0">
                <a:solidFill>
                  <a:srgbClr val="203A4E"/>
                </a:solidFill>
              </a:rPr>
              <a:t>Lesson 9.5 Congruent Figures page 306</a:t>
            </a:r>
          </a:p>
          <a:p>
            <a:r>
              <a:rPr lang="en-US" dirty="0" smtClean="0">
                <a:solidFill>
                  <a:srgbClr val="203A4E"/>
                </a:solidFill>
              </a:rPr>
              <a:t>On-line Resources</a:t>
            </a:r>
          </a:p>
          <a:p>
            <a:pPr lvl="1"/>
            <a:r>
              <a:rPr lang="en-US" dirty="0" smtClean="0">
                <a:solidFill>
                  <a:srgbClr val="203A4E"/>
                </a:solidFill>
              </a:rPr>
              <a:t>Professional Development Video</a:t>
            </a:r>
          </a:p>
          <a:p>
            <a:pPr lvl="1"/>
            <a:r>
              <a:rPr lang="en-US" dirty="0" smtClean="0">
                <a:solidFill>
                  <a:srgbClr val="203A4E"/>
                </a:solidFill>
              </a:rPr>
              <a:t>Interactive Student Edition</a:t>
            </a:r>
          </a:p>
          <a:p>
            <a:pPr lvl="1"/>
            <a:endParaRPr lang="en-US" dirty="0">
              <a:solidFill>
                <a:srgbClr val="203A4E"/>
              </a:solidFill>
            </a:endParaRPr>
          </a:p>
        </p:txBody>
      </p:sp>
    </p:spTree>
    <p:extLst>
      <p:ext uri="{BB962C8B-B14F-4D97-AF65-F5344CB8AC3E}">
        <p14:creationId xmlns:p14="http://schemas.microsoft.com/office/powerpoint/2010/main" val="1145345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Textbook Connection</a:t>
            </a:r>
            <a:br>
              <a:rPr lang="en-US" dirty="0"/>
            </a:br>
            <a:r>
              <a:rPr lang="en-US" dirty="0" smtClean="0"/>
              <a:t>CPM Course 3</a:t>
            </a:r>
            <a:endParaRPr lang="en-US" dirty="0"/>
          </a:p>
        </p:txBody>
      </p:sp>
      <p:sp>
        <p:nvSpPr>
          <p:cNvPr id="3" name="Content Placeholder 2"/>
          <p:cNvSpPr>
            <a:spLocks noGrp="1"/>
          </p:cNvSpPr>
          <p:nvPr>
            <p:ph idx="1"/>
          </p:nvPr>
        </p:nvSpPr>
        <p:spPr>
          <a:xfrm>
            <a:off x="838200" y="1905000"/>
            <a:ext cx="7467600" cy="3603812"/>
          </a:xfrm>
        </p:spPr>
        <p:txBody>
          <a:bodyPr>
            <a:normAutofit fontScale="92500" lnSpcReduction="20000"/>
          </a:bodyPr>
          <a:lstStyle/>
          <a:p>
            <a:r>
              <a:rPr lang="en-US" dirty="0" smtClean="0"/>
              <a:t>Course 3: </a:t>
            </a:r>
          </a:p>
          <a:p>
            <a:pPr lvl="1"/>
            <a:r>
              <a:rPr lang="en-US" dirty="0" smtClean="0"/>
              <a:t>6.1.2 Rigid Transformations on a Coordinate Graph</a:t>
            </a:r>
          </a:p>
          <a:p>
            <a:pPr lvl="1"/>
            <a:r>
              <a:rPr lang="en-US" dirty="0" smtClean="0"/>
              <a:t> 6.1.3 Describing Transformations</a:t>
            </a:r>
          </a:p>
          <a:p>
            <a:pPr lvl="1"/>
            <a:r>
              <a:rPr lang="en-US" dirty="0" smtClean="0"/>
              <a:t>6.1.4 Using Rigid Transformations</a:t>
            </a:r>
          </a:p>
          <a:p>
            <a:pPr lvl="1"/>
            <a:r>
              <a:rPr lang="en-US" dirty="0" smtClean="0"/>
              <a:t>6.2.2 Dilations and Similar Shapes</a:t>
            </a:r>
          </a:p>
          <a:p>
            <a:pPr lvl="1"/>
            <a:r>
              <a:rPr lang="en-US" dirty="0" smtClean="0"/>
              <a:t>6.2.3 Identifying Similar Shapes</a:t>
            </a:r>
          </a:p>
          <a:p>
            <a:pPr lvl="1"/>
            <a:r>
              <a:rPr lang="en-US" dirty="0" smtClean="0"/>
              <a:t>6.2.4 Similar Figures and Transformations</a:t>
            </a:r>
          </a:p>
          <a:p>
            <a:r>
              <a:rPr lang="en-US" dirty="0" smtClean="0"/>
              <a:t>Online Technology: </a:t>
            </a:r>
          </a:p>
          <a:p>
            <a:pPr lvl="1"/>
            <a:r>
              <a:rPr lang="en-US" dirty="0" smtClean="0"/>
              <a:t> Student </a:t>
            </a:r>
            <a:r>
              <a:rPr lang="en-US" dirty="0" err="1" smtClean="0"/>
              <a:t>eTool</a:t>
            </a:r>
            <a:endParaRPr lang="en-US" dirty="0" smtClean="0"/>
          </a:p>
          <a:p>
            <a:pPr lvl="1"/>
            <a:r>
              <a:rPr lang="en-US" dirty="0" smtClean="0"/>
              <a:t>RT Tool</a:t>
            </a:r>
          </a:p>
          <a:p>
            <a:pPr lvl="1"/>
            <a:r>
              <a:rPr lang="en-US" dirty="0" smtClean="0"/>
              <a:t>Transformation Challenge 1 and 2</a:t>
            </a:r>
            <a:endParaRPr lang="en-US" dirty="0"/>
          </a:p>
        </p:txBody>
      </p:sp>
    </p:spTree>
    <p:extLst>
      <p:ext uri="{BB962C8B-B14F-4D97-AF65-F5344CB8AC3E}">
        <p14:creationId xmlns:p14="http://schemas.microsoft.com/office/powerpoint/2010/main" val="3940693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a:xfrm>
            <a:off x="1066800" y="1828800"/>
            <a:ext cx="7010400" cy="4267200"/>
          </a:xfrm>
        </p:spPr>
        <p:txBody>
          <a:bodyPr>
            <a:normAutofit/>
          </a:bodyPr>
          <a:lstStyle/>
          <a:p>
            <a:r>
              <a:rPr lang="en-US" b="1" dirty="0" smtClean="0"/>
              <a:t>MARS Task – Representing and Combining Transformations</a:t>
            </a:r>
          </a:p>
          <a:p>
            <a:r>
              <a:rPr lang="en-US" b="1" dirty="0" smtClean="0"/>
              <a:t>Illustrative </a:t>
            </a:r>
            <a:r>
              <a:rPr lang="en-US" b="1" dirty="0"/>
              <a:t>Mathematics  </a:t>
            </a:r>
            <a:r>
              <a:rPr lang="en-US" b="1" dirty="0" smtClean="0"/>
              <a:t>- </a:t>
            </a:r>
            <a:r>
              <a:rPr lang="en-US" b="1" dirty="0" err="1" smtClean="0">
                <a:hlinkClick r:id="rId3"/>
              </a:rPr>
              <a:t>www.illustrativemathematics.org</a:t>
            </a:r>
            <a:endParaRPr lang="en-US" b="1" dirty="0"/>
          </a:p>
          <a:p>
            <a:pPr lvl="1"/>
            <a:r>
              <a:rPr lang="en-US" dirty="0" smtClean="0"/>
              <a:t>Are They Similar</a:t>
            </a:r>
          </a:p>
          <a:p>
            <a:r>
              <a:rPr lang="en-US" b="1" dirty="0" smtClean="0"/>
              <a:t>Khan Academy - </a:t>
            </a:r>
            <a:r>
              <a:rPr lang="en-US" b="1" dirty="0" smtClean="0">
                <a:hlinkClick r:id="rId4"/>
              </a:rPr>
              <a:t>www.khanacademy.org</a:t>
            </a:r>
            <a:endParaRPr lang="en-US" b="1" dirty="0" smtClean="0"/>
          </a:p>
          <a:p>
            <a:r>
              <a:rPr lang="en-US" dirty="0"/>
              <a:t>	</a:t>
            </a:r>
            <a:r>
              <a:rPr lang="en-US" dirty="0" smtClean="0"/>
              <a:t>Engage NY: Grade 8 Mathematics Module 2, Topic A and B</a:t>
            </a:r>
            <a:endParaRPr lang="en-US" dirty="0"/>
          </a:p>
          <a:p>
            <a:endParaRPr lang="en-US" dirty="0"/>
          </a:p>
          <a:p>
            <a:endParaRPr lang="en-US" dirty="0"/>
          </a:p>
        </p:txBody>
      </p:sp>
    </p:spTree>
    <p:extLst>
      <p:ext uri="{BB962C8B-B14F-4D97-AF65-F5344CB8AC3E}">
        <p14:creationId xmlns:p14="http://schemas.microsoft.com/office/powerpoint/2010/main" val="1865930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a:t>
            </a:r>
            <a:endParaRPr lang="en-US" dirty="0"/>
          </a:p>
        </p:txBody>
      </p:sp>
      <p:sp>
        <p:nvSpPr>
          <p:cNvPr id="3" name="Content Placeholder 2"/>
          <p:cNvSpPr>
            <a:spLocks noGrp="1"/>
          </p:cNvSpPr>
          <p:nvPr>
            <p:ph idx="1"/>
          </p:nvPr>
        </p:nvSpPr>
        <p:spPr/>
        <p:txBody>
          <a:bodyPr/>
          <a:lstStyle/>
          <a:p>
            <a:pPr marL="0" indent="0" algn="ctr">
              <a:buNone/>
            </a:pPr>
            <a:r>
              <a:rPr lang="en-US" sz="3600" dirty="0" smtClean="0"/>
              <a:t>Contact your </a:t>
            </a:r>
          </a:p>
          <a:p>
            <a:pPr marL="0" indent="0" algn="ctr">
              <a:buNone/>
            </a:pPr>
            <a:r>
              <a:rPr lang="en-US" sz="3600" dirty="0" smtClean="0"/>
              <a:t>Secondary Math Coordinator</a:t>
            </a:r>
            <a:endParaRPr lang="en-US" sz="3600" dirty="0"/>
          </a:p>
          <a:p>
            <a:pPr marL="0" indent="0">
              <a:buNone/>
            </a:pPr>
            <a:endParaRPr lang="en-US" dirty="0"/>
          </a:p>
        </p:txBody>
      </p:sp>
    </p:spTree>
    <p:extLst>
      <p:ext uri="{BB962C8B-B14F-4D97-AF65-F5344CB8AC3E}">
        <p14:creationId xmlns:p14="http://schemas.microsoft.com/office/powerpoint/2010/main" val="165192200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609600"/>
            <a:ext cx="6965245" cy="1066800"/>
          </a:xfrm>
        </p:spPr>
        <p:txBody>
          <a:bodyPr/>
          <a:lstStyle/>
          <a:p>
            <a:r>
              <a:rPr lang="en-US" dirty="0" smtClean="0"/>
              <a:t>Common Core Standards</a:t>
            </a:r>
            <a:endParaRPr lang="en-US" dirty="0"/>
          </a:p>
        </p:txBody>
      </p:sp>
      <p:sp>
        <p:nvSpPr>
          <p:cNvPr id="5" name="Content Placeholder 4"/>
          <p:cNvSpPr>
            <a:spLocks noGrp="1"/>
          </p:cNvSpPr>
          <p:nvPr>
            <p:ph idx="1"/>
          </p:nvPr>
        </p:nvSpPr>
        <p:spPr>
          <a:xfrm>
            <a:off x="762000" y="1752600"/>
            <a:ext cx="7620000" cy="4343399"/>
          </a:xfrm>
        </p:spPr>
        <p:txBody>
          <a:bodyPr>
            <a:normAutofit fontScale="92500" lnSpcReduction="10000"/>
          </a:bodyPr>
          <a:lstStyle/>
          <a:p>
            <a:pPr marL="0" indent="0">
              <a:buNone/>
            </a:pPr>
            <a:r>
              <a:rPr lang="en-US" sz="3600" b="1" dirty="0" smtClean="0"/>
              <a:t>8.G.4 Understand that a two-dimensional figure is similar to another if the second can can be obtained from the first by a sequence of rotations, reflections, translations, and dilations; given two similar two-dimensional figures, describe a sequence that exhibits the similarity between them. </a:t>
            </a:r>
          </a:p>
          <a:p>
            <a:pPr marL="0" indent="0">
              <a:buNone/>
            </a:pPr>
            <a:r>
              <a:rPr lang="en-US" sz="3200" dirty="0" smtClean="0">
                <a:solidFill>
                  <a:schemeClr val="bg2">
                    <a:lumMod val="75000"/>
                  </a:schemeClr>
                </a:solidFill>
              </a:rPr>
              <a:t>(Understand, 1) </a:t>
            </a:r>
            <a:r>
              <a:rPr lang="en-US" sz="3200" dirty="0" smtClean="0">
                <a:solidFill>
                  <a:schemeClr val="accent2">
                    <a:lumMod val="75000"/>
                  </a:schemeClr>
                </a:solidFill>
              </a:rPr>
              <a:t>(Understand, 2)</a:t>
            </a:r>
            <a:endParaRPr lang="en-US" sz="2800" dirty="0" smtClean="0">
              <a:solidFill>
                <a:schemeClr val="accent4">
                  <a:lumMod val="75000"/>
                </a:schemeClr>
              </a:solidFill>
            </a:endParaRPr>
          </a:p>
        </p:txBody>
      </p:sp>
      <p:sp>
        <p:nvSpPr>
          <p:cNvPr id="2" name="Oval 1"/>
          <p:cNvSpPr/>
          <p:nvPr/>
        </p:nvSpPr>
        <p:spPr>
          <a:xfrm>
            <a:off x="1770743" y="1716314"/>
            <a:ext cx="2267857" cy="609600"/>
          </a:xfrm>
          <a:prstGeom prst="ellipse">
            <a:avLst/>
          </a:prstGeom>
          <a:noFill/>
          <a:ln w="28575" cmpd="sng">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114800" y="2209800"/>
            <a:ext cx="4038600" cy="0"/>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6477000" y="4038600"/>
            <a:ext cx="1676400" cy="609600"/>
          </a:xfrm>
          <a:prstGeom prst="ellipse">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38200" y="5410200"/>
            <a:ext cx="2590800" cy="0"/>
          </a:xfrm>
          <a:prstGeom prst="line">
            <a:avLst/>
          </a:prstGeom>
          <a:ln w="28575"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38200" y="2667000"/>
            <a:ext cx="4648200"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62000" y="4953000"/>
            <a:ext cx="6705600" cy="0"/>
          </a:xfrm>
          <a:prstGeom prst="line">
            <a:avLst/>
          </a:prstGeom>
          <a:ln w="28575"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1148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p:cTn id="3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4-27 at 3.44.5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04800"/>
            <a:ext cx="8816097" cy="6082298"/>
          </a:xfrm>
          <a:prstGeom prst="rect">
            <a:avLst/>
          </a:prstGeom>
        </p:spPr>
      </p:pic>
      <p:sp>
        <p:nvSpPr>
          <p:cNvPr id="6" name="Oval 5"/>
          <p:cNvSpPr/>
          <p:nvPr/>
        </p:nvSpPr>
        <p:spPr>
          <a:xfrm>
            <a:off x="1642531" y="1447800"/>
            <a:ext cx="1828800" cy="1066800"/>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429000" y="1447800"/>
            <a:ext cx="1828800" cy="1371600"/>
          </a:xfrm>
          <a:prstGeom prst="ellipse">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752600" y="685800"/>
            <a:ext cx="1600200" cy="762000"/>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31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1202485"/>
          </a:xfrm>
        </p:spPr>
        <p:txBody>
          <a:bodyPr/>
          <a:lstStyle/>
          <a:p>
            <a:r>
              <a:rPr lang="en-US" dirty="0" smtClean="0"/>
              <a:t>Math Practices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243416"/>
              </p:ext>
            </p:extLst>
          </p:nvPr>
        </p:nvGraphicFramePr>
        <p:xfrm>
          <a:off x="1078089" y="1905000"/>
          <a:ext cx="7010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596673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4800"/>
            <a:ext cx="8153400" cy="990600"/>
          </a:xfrm>
        </p:spPr>
        <p:txBody>
          <a:bodyPr>
            <a:normAutofit fontScale="90000"/>
          </a:bodyPr>
          <a:lstStyle/>
          <a:p>
            <a:r>
              <a:rPr lang="en-US" dirty="0"/>
              <a:t/>
            </a:r>
            <a:br>
              <a:rPr lang="en-US" dirty="0"/>
            </a:br>
            <a:r>
              <a:rPr lang="en-US" sz="4000" dirty="0"/>
              <a:t>Transformational </a:t>
            </a:r>
            <a:r>
              <a:rPr lang="en-US" sz="4000" dirty="0" smtClean="0"/>
              <a:t>Geometry</a:t>
            </a:r>
            <a:br>
              <a:rPr lang="en-US" sz="4000" dirty="0" smtClean="0"/>
            </a:br>
            <a:r>
              <a:rPr lang="en-US" sz="4000" dirty="0" smtClean="0"/>
              <a:t>Prerequisite Skills: CC Math 7</a:t>
            </a:r>
            <a:endParaRPr lang="en-US" sz="4000" dirty="0"/>
          </a:p>
        </p:txBody>
      </p:sp>
      <p:pic>
        <p:nvPicPr>
          <p:cNvPr id="4" name="Picture 3" descr="Screen Shot 2015-06-05 at 9.5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0"/>
            <a:ext cx="8370615" cy="2114550"/>
          </a:xfrm>
          <a:prstGeom prst="rect">
            <a:avLst/>
          </a:prstGeom>
        </p:spPr>
      </p:pic>
      <p:sp>
        <p:nvSpPr>
          <p:cNvPr id="8" name="TextBox 7">
            <a:hlinkClick r:id="rId4"/>
          </p:cNvPr>
          <p:cNvSpPr txBox="1"/>
          <p:nvPr/>
        </p:nvSpPr>
        <p:spPr>
          <a:xfrm>
            <a:off x="762000" y="1676400"/>
            <a:ext cx="7446556" cy="276999"/>
          </a:xfrm>
          <a:prstGeom prst="rect">
            <a:avLst/>
          </a:prstGeom>
          <a:noFill/>
        </p:spPr>
        <p:txBody>
          <a:bodyPr wrap="square" rtlCol="0">
            <a:spAutoFit/>
          </a:bodyPr>
          <a:lstStyle/>
          <a:p>
            <a:pPr algn="ctr"/>
            <a:r>
              <a:rPr lang="en-US" sz="1200" i="1" dirty="0">
                <a:hlinkClick r:id="rId5"/>
              </a:rPr>
              <a:t>http://</a:t>
            </a:r>
            <a:r>
              <a:rPr lang="en-US" sz="1200" i="1" dirty="0" err="1">
                <a:hlinkClick r:id="rId5"/>
              </a:rPr>
              <a:t>commoncoretools.me</a:t>
            </a:r>
            <a:r>
              <a:rPr lang="en-US" sz="1200" i="1" dirty="0">
                <a:hlinkClick r:id="rId5"/>
              </a:rPr>
              <a:t>/</a:t>
            </a:r>
            <a:r>
              <a:rPr lang="en-US" sz="1200" i="1" dirty="0" err="1">
                <a:hlinkClick r:id="rId5"/>
              </a:rPr>
              <a:t>wp</a:t>
            </a:r>
            <a:r>
              <a:rPr lang="en-US" sz="1200" i="1" dirty="0">
                <a:hlinkClick r:id="rId5"/>
              </a:rPr>
              <a:t>-content/uploads/2014/12/ccss_progression_gk6_2014_12_27.pdf</a:t>
            </a:r>
            <a:endParaRPr lang="en-US" sz="1200" i="1" dirty="0"/>
          </a:p>
        </p:txBody>
      </p:sp>
      <p:cxnSp>
        <p:nvCxnSpPr>
          <p:cNvPr id="10" name="Straight Connector 9"/>
          <p:cNvCxnSpPr/>
          <p:nvPr/>
        </p:nvCxnSpPr>
        <p:spPr>
          <a:xfrm>
            <a:off x="914400" y="2980268"/>
            <a:ext cx="8001000" cy="0"/>
          </a:xfrm>
          <a:prstGeom prst="line">
            <a:avLst/>
          </a:prstGeom>
          <a:ln w="285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33400" y="3657600"/>
            <a:ext cx="1524000" cy="0"/>
          </a:xfrm>
          <a:prstGeom prst="line">
            <a:avLst/>
          </a:prstGeom>
          <a:ln w="285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4" idx="3"/>
          </p:cNvCxnSpPr>
          <p:nvPr/>
        </p:nvCxnSpPr>
        <p:spPr>
          <a:xfrm flipV="1">
            <a:off x="533400" y="3343275"/>
            <a:ext cx="8370615" cy="9525"/>
          </a:xfrm>
          <a:prstGeom prst="line">
            <a:avLst/>
          </a:prstGeom>
          <a:ln w="285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334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66800" y="838200"/>
            <a:ext cx="6965245" cy="1202485"/>
          </a:xfrm>
        </p:spPr>
        <p:style>
          <a:lnRef idx="0">
            <a:schemeClr val="accent2"/>
          </a:lnRef>
          <a:fillRef idx="3">
            <a:schemeClr val="accent2"/>
          </a:fillRef>
          <a:effectRef idx="3">
            <a:schemeClr val="accent2"/>
          </a:effectRef>
          <a:fontRef idx="minor">
            <a:schemeClr val="lt1"/>
          </a:fontRef>
        </p:style>
        <p:txBody>
          <a:bodyPr/>
          <a:lstStyle/>
          <a:p>
            <a:pPr eaLnBrk="1" hangingPunct="1">
              <a:defRPr/>
            </a:pPr>
            <a:r>
              <a:rPr lang="en-US" dirty="0" smtClean="0">
                <a:solidFill>
                  <a:schemeClr val="bg1"/>
                </a:solidFill>
              </a:rPr>
              <a:t>Middle School Focus</a:t>
            </a:r>
            <a:endParaRPr lang="en-US" dirty="0">
              <a:solidFill>
                <a:schemeClr val="bg1"/>
              </a:solidFill>
            </a:endParaRPr>
          </a:p>
        </p:txBody>
      </p:sp>
      <p:sp>
        <p:nvSpPr>
          <p:cNvPr id="5" name="TextBox 4"/>
          <p:cNvSpPr txBox="1">
            <a:spLocks noChangeArrowheads="1"/>
          </p:cNvSpPr>
          <p:nvPr/>
        </p:nvSpPr>
        <p:spPr bwMode="auto">
          <a:xfrm>
            <a:off x="3059832" y="6407150"/>
            <a:ext cx="534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1800" dirty="0" smtClean="0">
                <a:solidFill>
                  <a:schemeClr val="bg1"/>
                </a:solidFill>
              </a:rPr>
              <a:t>Source: </a:t>
            </a:r>
            <a:r>
              <a:rPr lang="en-US" altLang="en-US" sz="1800" dirty="0">
                <a:solidFill>
                  <a:schemeClr val="bg1"/>
                </a:solidFill>
              </a:rPr>
              <a:t>California Framework</a:t>
            </a:r>
          </a:p>
        </p:txBody>
      </p:sp>
      <p:graphicFrame>
        <p:nvGraphicFramePr>
          <p:cNvPr id="4" name="Diagram 3"/>
          <p:cNvGraphicFramePr/>
          <p:nvPr>
            <p:extLst>
              <p:ext uri="{D42A27DB-BD31-4B8C-83A1-F6EECF244321}">
                <p14:modId xmlns:p14="http://schemas.microsoft.com/office/powerpoint/2010/main" val="1545515068"/>
              </p:ext>
            </p:extLst>
          </p:nvPr>
        </p:nvGraphicFramePr>
        <p:xfrm>
          <a:off x="1219200" y="2133600"/>
          <a:ext cx="6781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192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66800" y="838200"/>
            <a:ext cx="6965245" cy="1202485"/>
          </a:xfrm>
        </p:spPr>
        <p:style>
          <a:lnRef idx="0">
            <a:schemeClr val="accent2"/>
          </a:lnRef>
          <a:fillRef idx="3">
            <a:schemeClr val="accent2"/>
          </a:fillRef>
          <a:effectRef idx="3">
            <a:schemeClr val="accent2"/>
          </a:effectRef>
          <a:fontRef idx="minor">
            <a:schemeClr val="lt1"/>
          </a:fontRef>
        </p:style>
        <p:txBody>
          <a:bodyPr/>
          <a:lstStyle/>
          <a:p>
            <a:pPr eaLnBrk="1" hangingPunct="1">
              <a:defRPr/>
            </a:pPr>
            <a:r>
              <a:rPr lang="en-US" dirty="0" smtClean="0">
                <a:solidFill>
                  <a:schemeClr val="bg1"/>
                </a:solidFill>
              </a:rPr>
              <a:t>High School Focus</a:t>
            </a:r>
            <a:endParaRPr lang="en-US" dirty="0">
              <a:solidFill>
                <a:schemeClr val="bg1"/>
              </a:solidFill>
            </a:endParaRPr>
          </a:p>
        </p:txBody>
      </p:sp>
      <p:sp>
        <p:nvSpPr>
          <p:cNvPr id="5" name="TextBox 4"/>
          <p:cNvSpPr txBox="1">
            <a:spLocks noChangeArrowheads="1"/>
          </p:cNvSpPr>
          <p:nvPr/>
        </p:nvSpPr>
        <p:spPr bwMode="auto">
          <a:xfrm>
            <a:off x="3059832" y="6407150"/>
            <a:ext cx="534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1800" dirty="0" smtClean="0">
                <a:solidFill>
                  <a:schemeClr val="bg1"/>
                </a:solidFill>
              </a:rPr>
              <a:t>Source: </a:t>
            </a:r>
            <a:r>
              <a:rPr lang="en-US" altLang="en-US" sz="1800" dirty="0">
                <a:solidFill>
                  <a:schemeClr val="bg1"/>
                </a:solidFill>
              </a:rPr>
              <a:t>California Framework</a:t>
            </a:r>
          </a:p>
        </p:txBody>
      </p:sp>
      <p:graphicFrame>
        <p:nvGraphicFramePr>
          <p:cNvPr id="4" name="Diagram 3"/>
          <p:cNvGraphicFramePr/>
          <p:nvPr>
            <p:extLst>
              <p:ext uri="{D42A27DB-BD31-4B8C-83A1-F6EECF244321}">
                <p14:modId xmlns:p14="http://schemas.microsoft.com/office/powerpoint/2010/main" val="2816920391"/>
              </p:ext>
            </p:extLst>
          </p:nvPr>
        </p:nvGraphicFramePr>
        <p:xfrm>
          <a:off x="1219200" y="2133600"/>
          <a:ext cx="6781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6036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5" y="495992"/>
            <a:ext cx="6965245" cy="1202485"/>
          </a:xfrm>
        </p:spPr>
        <p:txBody>
          <a:bodyPr>
            <a:normAutofit/>
          </a:bodyPr>
          <a:lstStyle/>
          <a:p>
            <a:r>
              <a:rPr lang="en-US" sz="3600" dirty="0" smtClean="0"/>
              <a:t>Learning Progression: </a:t>
            </a:r>
            <a:br>
              <a:rPr lang="en-US" sz="3600" dirty="0" smtClean="0"/>
            </a:br>
            <a:r>
              <a:rPr lang="en-US" sz="3600" dirty="0" smtClean="0"/>
              <a:t>Transformational Geometry</a:t>
            </a:r>
            <a:endParaRPr lang="en-US" sz="3600" dirty="0"/>
          </a:p>
        </p:txBody>
      </p:sp>
      <p:sp>
        <p:nvSpPr>
          <p:cNvPr id="11" name="TextBox 10"/>
          <p:cNvSpPr txBox="1"/>
          <p:nvPr/>
        </p:nvSpPr>
        <p:spPr>
          <a:xfrm>
            <a:off x="761997" y="1591735"/>
            <a:ext cx="7620001" cy="276999"/>
          </a:xfrm>
          <a:prstGeom prst="rect">
            <a:avLst/>
          </a:prstGeom>
          <a:noFill/>
        </p:spPr>
        <p:txBody>
          <a:bodyPr wrap="square" rtlCol="0">
            <a:spAutoFit/>
          </a:bodyPr>
          <a:lstStyle/>
          <a:p>
            <a:pPr algn="ctr"/>
            <a:r>
              <a:rPr lang="en-US" sz="1200" i="1" dirty="0">
                <a:hlinkClick r:id="rId3"/>
              </a:rPr>
              <a:t>http://commoncoretools.me/wp-content/uploads/2014/12/ccss_progression_gk6_2014_12_27.pdf</a:t>
            </a:r>
            <a:endParaRPr lang="en-US" sz="1200" i="1" dirty="0"/>
          </a:p>
        </p:txBody>
      </p:sp>
      <p:pic>
        <p:nvPicPr>
          <p:cNvPr id="4" name="Picture 3" descr="Screen Shot 2015-06-05 at 9.54.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67" y="1930399"/>
            <a:ext cx="7564598" cy="4327444"/>
          </a:xfrm>
          <a:prstGeom prst="rect">
            <a:avLst/>
          </a:prstGeom>
        </p:spPr>
      </p:pic>
      <p:sp>
        <p:nvSpPr>
          <p:cNvPr id="5" name="Rectangle 4"/>
          <p:cNvSpPr/>
          <p:nvPr/>
        </p:nvSpPr>
        <p:spPr>
          <a:xfrm>
            <a:off x="745067" y="1947334"/>
            <a:ext cx="7653866" cy="152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68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2028</TotalTime>
  <Words>2278</Words>
  <Application>Microsoft Office PowerPoint</Application>
  <PresentationFormat>On-screen Show (4:3)</PresentationFormat>
  <Paragraphs>440</Paragraphs>
  <Slides>28</Slides>
  <Notes>23</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Pushpin</vt:lpstr>
      <vt:lpstr>Math 8  Transformational Geometry Unit 4</vt:lpstr>
      <vt:lpstr>Purpose </vt:lpstr>
      <vt:lpstr>Common Core Standards</vt:lpstr>
      <vt:lpstr>PowerPoint Presentation</vt:lpstr>
      <vt:lpstr>Math Practices</vt:lpstr>
      <vt:lpstr> Transformational Geometry Prerequisite Skills: CC Math 7</vt:lpstr>
      <vt:lpstr>Middle School Focus</vt:lpstr>
      <vt:lpstr>High School Focus</vt:lpstr>
      <vt:lpstr>Learning Progression:  Transformational Geometry</vt:lpstr>
      <vt:lpstr>Lesson Agenda</vt:lpstr>
      <vt:lpstr>Needed Vocabulary</vt:lpstr>
      <vt:lpstr>Pizza Pizza!!!!!</vt:lpstr>
      <vt:lpstr>ACT 1</vt:lpstr>
      <vt:lpstr>ACT 1</vt:lpstr>
      <vt:lpstr>ACT 1</vt:lpstr>
      <vt:lpstr>ACT 2</vt:lpstr>
      <vt:lpstr>ACT 3 </vt:lpstr>
      <vt:lpstr>ACT 3 </vt:lpstr>
      <vt:lpstr>Dan Meyer’s Three Acts </vt:lpstr>
      <vt:lpstr>Getting Ready</vt:lpstr>
      <vt:lpstr>Misconceptions and Anticipated Issues</vt:lpstr>
      <vt:lpstr>Required Resources</vt:lpstr>
      <vt:lpstr>Planning and Time</vt:lpstr>
      <vt:lpstr>Textbook Connection California Math Course 2</vt:lpstr>
      <vt:lpstr>Textbook Connection Go Math Course 3</vt:lpstr>
      <vt:lpstr>Textbook Connection CPM Course 3</vt:lpstr>
      <vt:lpstr>Additional Resources</vt:lpstr>
      <vt:lpstr>Need Help?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Two-Way Frequency Tables</dc:title>
  <dc:creator>Windows User</dc:creator>
  <cp:lastModifiedBy>Windows User</cp:lastModifiedBy>
  <cp:revision>209</cp:revision>
  <cp:lastPrinted>2015-05-01T17:24:34Z</cp:lastPrinted>
  <dcterms:created xsi:type="dcterms:W3CDTF">2015-03-05T17:58:53Z</dcterms:created>
  <dcterms:modified xsi:type="dcterms:W3CDTF">2015-06-08T18:24:19Z</dcterms:modified>
</cp:coreProperties>
</file>