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7" r:id="rId3"/>
    <p:sldId id="299" r:id="rId4"/>
    <p:sldId id="300" r:id="rId5"/>
    <p:sldId id="293" r:id="rId6"/>
    <p:sldId id="278" r:id="rId7"/>
    <p:sldId id="297" r:id="rId8"/>
    <p:sldId id="298" r:id="rId9"/>
    <p:sldId id="277" r:id="rId10"/>
    <p:sldId id="272" r:id="rId11"/>
    <p:sldId id="309" r:id="rId12"/>
    <p:sldId id="310" r:id="rId13"/>
    <p:sldId id="311" r:id="rId14"/>
    <p:sldId id="312" r:id="rId15"/>
    <p:sldId id="288" r:id="rId16"/>
    <p:sldId id="313" r:id="rId17"/>
    <p:sldId id="314" r:id="rId18"/>
    <p:sldId id="284" r:id="rId19"/>
    <p:sldId id="294" r:id="rId20"/>
    <p:sldId id="295" r:id="rId21"/>
    <p:sldId id="296" r:id="rId22"/>
    <p:sldId id="283"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7" autoAdjust="0"/>
    <p:restoredTop sz="95560" autoAdjust="0"/>
  </p:normalViewPr>
  <p:slideViewPr>
    <p:cSldViewPr>
      <p:cViewPr>
        <p:scale>
          <a:sx n="75" d="100"/>
          <a:sy n="75" d="100"/>
        </p:scale>
        <p:origin x="-58" y="-58"/>
      </p:cViewPr>
      <p:guideLst>
        <p:guide orient="horz" pos="2160"/>
        <p:guide pos="2880"/>
      </p:guideLst>
    </p:cSldViewPr>
  </p:slideViewPr>
  <p:notesTextViewPr>
    <p:cViewPr>
      <p:scale>
        <a:sx n="1" d="1"/>
        <a:sy n="1" d="1"/>
      </p:scale>
      <p:origin x="0" y="0"/>
    </p:cViewPr>
  </p:notesTextViewPr>
  <p:sorterViewPr>
    <p:cViewPr>
      <p:scale>
        <a:sx n="100" d="100"/>
        <a:sy n="100" d="100"/>
      </p:scale>
      <p:origin x="0" y="2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smtClean="0"/>
            <a:t>Function</a:t>
          </a:r>
        </a:p>
        <a:p>
          <a:r>
            <a:rPr lang="en-US" smtClean="0"/>
            <a:t>Learning </a:t>
          </a:r>
          <a:r>
            <a:rPr lang="en-US" dirty="0" smtClean="0"/>
            <a:t>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 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 3 </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b="0" dirty="0" smtClean="0"/>
            <a:t>Construct viable arguments and critique the reasoning of others.</a:t>
          </a:r>
          <a:endParaRPr lang="en-US" b="0"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23E3B94B-36AE-664D-8448-A35CE0AA2438}">
      <dgm:prSet phldrT="[Text]"/>
      <dgm:spPr/>
      <dgm:t>
        <a:bodyPr/>
        <a:lstStyle/>
        <a:p>
          <a:r>
            <a:rPr lang="en-US" dirty="0" smtClean="0"/>
            <a:t>MP 4</a:t>
          </a:r>
          <a:endParaRPr lang="en-US" dirty="0"/>
        </a:p>
      </dgm:t>
    </dgm:pt>
    <dgm:pt modelId="{FE42977A-9C65-504B-9239-59C0AB30132D}" type="parTrans" cxnId="{6628E805-5CCD-DE41-913F-19E20D92FE18}">
      <dgm:prSet/>
      <dgm:spPr/>
      <dgm:t>
        <a:bodyPr/>
        <a:lstStyle/>
        <a:p>
          <a:endParaRPr lang="en-US"/>
        </a:p>
      </dgm:t>
    </dgm:pt>
    <dgm:pt modelId="{8A797D65-280E-0642-A050-F0A62C296912}" type="sibTrans" cxnId="{6628E805-5CCD-DE41-913F-19E20D92FE18}">
      <dgm:prSet/>
      <dgm:spPr/>
      <dgm:t>
        <a:bodyPr/>
        <a:lstStyle/>
        <a:p>
          <a:endParaRPr lang="en-US"/>
        </a:p>
      </dgm:t>
    </dgm:pt>
    <dgm:pt modelId="{3EF5D8CC-49B4-2E42-B806-EB8194281FE6}">
      <dgm:prSet phldrT="[Text]"/>
      <dgm:spPr/>
      <dgm:t>
        <a:bodyPr/>
        <a:lstStyle/>
        <a:p>
          <a:r>
            <a:rPr lang="en-US" dirty="0" smtClean="0"/>
            <a:t>Model with mathematics.</a:t>
          </a:r>
          <a:endParaRPr lang="en-US" dirty="0"/>
        </a:p>
      </dgm:t>
    </dgm:pt>
    <dgm:pt modelId="{3E4C8B12-5038-D841-84FB-5F0F07203E33}" type="parTrans" cxnId="{B3D62D54-846A-FD44-AC7C-4EEFB744DF4F}">
      <dgm:prSet/>
      <dgm:spPr/>
      <dgm:t>
        <a:bodyPr/>
        <a:lstStyle/>
        <a:p>
          <a:endParaRPr lang="en-US"/>
        </a:p>
      </dgm:t>
    </dgm:pt>
    <dgm:pt modelId="{8CBCBCBB-FCDF-2445-B035-34E4C949E52F}" type="sibTrans" cxnId="{B3D62D54-846A-FD44-AC7C-4EEFB744DF4F}">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3" custLinFactNeighborX="-2174" custLinFactNeighborY="-5867">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3">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3" custLinFactNeighborX="-5596" custLinFactNeighborY="-1676">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3">
        <dgm:presLayoutVars>
          <dgm:bulletEnabled val="1"/>
        </dgm:presLayoutVars>
      </dgm:prSet>
      <dgm:spPr/>
      <dgm:t>
        <a:bodyPr/>
        <a:lstStyle/>
        <a:p>
          <a:endParaRPr lang="en-US"/>
        </a:p>
      </dgm:t>
    </dgm:pt>
    <dgm:pt modelId="{FF1C7D50-5AEF-A64C-83E9-B77F5363B6BE}" type="pres">
      <dgm:prSet presAssocID="{23E3B94B-36AE-664D-8448-A35CE0AA2438}" presName="parentText" presStyleLbl="node1" presStyleIdx="2" presStyleCnt="3">
        <dgm:presLayoutVars>
          <dgm:chMax val="0"/>
          <dgm:bulletEnabled val="1"/>
        </dgm:presLayoutVars>
      </dgm:prSet>
      <dgm:spPr/>
      <dgm:t>
        <a:bodyPr/>
        <a:lstStyle/>
        <a:p>
          <a:endParaRPr lang="en-US"/>
        </a:p>
      </dgm:t>
    </dgm:pt>
    <dgm:pt modelId="{EAD4A0FF-BB89-5F49-923F-D16DFAA55F58}" type="pres">
      <dgm:prSet presAssocID="{23E3B94B-36AE-664D-8448-A35CE0AA2438}" presName="childText" presStyleLbl="revTx" presStyleIdx="2" presStyleCnt="3">
        <dgm:presLayoutVars>
          <dgm:bulletEnabled val="1"/>
        </dgm:presLayoutVars>
      </dgm:prSet>
      <dgm:spPr/>
      <dgm:t>
        <a:bodyPr/>
        <a:lstStyle/>
        <a:p>
          <a:endParaRPr lang="en-US"/>
        </a:p>
      </dgm:t>
    </dgm:pt>
  </dgm:ptLst>
  <dgm:cxnLst>
    <dgm:cxn modelId="{7B562672-FA5D-214D-BA43-3A8B4D9F9C68}" type="presOf" srcId="{3EF5D8CC-49B4-2E42-B806-EB8194281FE6}" destId="{EAD4A0FF-BB89-5F49-923F-D16DFAA55F58}" srcOrd="0" destOrd="0" presId="urn:microsoft.com/office/officeart/2005/8/layout/vList2"/>
    <dgm:cxn modelId="{6628E805-5CCD-DE41-913F-19E20D92FE18}" srcId="{CF405BF4-8BEB-415A-B069-976C8F8E0BD2}" destId="{23E3B94B-36AE-664D-8448-A35CE0AA2438}" srcOrd="2" destOrd="0" parTransId="{FE42977A-9C65-504B-9239-59C0AB30132D}" sibTransId="{8A797D65-280E-0642-A050-F0A62C296912}"/>
    <dgm:cxn modelId="{7C9C88AD-C914-4387-BA7A-8D67EA72BA9E}" srcId="{CF405BF4-8BEB-415A-B069-976C8F8E0BD2}" destId="{4111135A-E459-46F7-850B-2758C796B762}" srcOrd="1" destOrd="0" parTransId="{08BB5A70-FC9C-4276-BA2E-1E365D42E138}" sibTransId="{B2FB51BD-42D9-4AE0-BD14-5D27F9ADC9BA}"/>
    <dgm:cxn modelId="{6CE1C71C-06AC-4E4C-9DD1-2088D8714C63}" srcId="{4111135A-E459-46F7-850B-2758C796B762}" destId="{A830787E-3A21-47AD-A2FF-42B6B40EE910}" srcOrd="0" destOrd="0" parTransId="{4D6F7C62-A191-4741-A420-8D8A12C11494}" sibTransId="{CD387828-225F-405A-82E0-53FC663FE04C}"/>
    <dgm:cxn modelId="{A797CBA0-B600-45B0-8E54-5B5E86928791}" srcId="{CF405BF4-8BEB-415A-B069-976C8F8E0BD2}" destId="{AA54AE3E-1383-4FCC-93B6-BB8B7B5B3186}" srcOrd="0" destOrd="0" parTransId="{4EC8C5B8-EEC2-4F9A-B930-713B9FC132DE}" sibTransId="{E8B72630-6D83-40C2-B67F-9F19FBD5B69A}"/>
    <dgm:cxn modelId="{F25D2DCE-DCFC-8740-988A-8E04FE8CD538}" type="presOf" srcId="{23E3B94B-36AE-664D-8448-A35CE0AA2438}" destId="{FF1C7D50-5AEF-A64C-83E9-B77F5363B6BE}"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F5A14CF0-1D51-C04B-B464-101E3EA9250C}" type="presOf" srcId="{CF405BF4-8BEB-415A-B069-976C8F8E0BD2}" destId="{DED65082-F666-48BF-B26A-9E28F7111814}" srcOrd="0" destOrd="0" presId="urn:microsoft.com/office/officeart/2005/8/layout/vList2"/>
    <dgm:cxn modelId="{CF319360-218E-404A-B0E2-DD559C426BC6}" type="presOf" srcId="{AA54AE3E-1383-4FCC-93B6-BB8B7B5B3186}" destId="{051A51DA-6F1C-424F-BDE6-EFBF42C6E047}" srcOrd="0" destOrd="0" presId="urn:microsoft.com/office/officeart/2005/8/layout/vList2"/>
    <dgm:cxn modelId="{B3D62D54-846A-FD44-AC7C-4EEFB744DF4F}" srcId="{23E3B94B-36AE-664D-8448-A35CE0AA2438}" destId="{3EF5D8CC-49B4-2E42-B806-EB8194281FE6}" srcOrd="0" destOrd="0" parTransId="{3E4C8B12-5038-D841-84FB-5F0F07203E33}" sibTransId="{8CBCBCBB-FCDF-2445-B035-34E4C949E52F}"/>
    <dgm:cxn modelId="{F32C2B72-C151-A34C-BB77-0F436E494ADF}" type="presOf" srcId="{4111135A-E459-46F7-850B-2758C796B762}" destId="{F108927F-65E5-4C9A-9F92-62CE6806B1E1}" srcOrd="0" destOrd="0" presId="urn:microsoft.com/office/officeart/2005/8/layout/vList2"/>
    <dgm:cxn modelId="{3C738461-6D1A-EC4C-93C1-80942A4C1D71}" type="presOf" srcId="{21E6EDDE-DE0E-4D04-BDCD-EF6C511EFCF0}" destId="{0C874B8A-78F2-43A6-9A27-19B6821C33D8}" srcOrd="0" destOrd="0" presId="urn:microsoft.com/office/officeart/2005/8/layout/vList2"/>
    <dgm:cxn modelId="{C0E4652B-312D-D84D-B90A-5D2AB9740BE4}" type="presOf" srcId="{A830787E-3A21-47AD-A2FF-42B6B40EE910}" destId="{E66B5219-7370-4FE4-9FFD-C1AB0BBAA9D7}" srcOrd="0" destOrd="0" presId="urn:microsoft.com/office/officeart/2005/8/layout/vList2"/>
    <dgm:cxn modelId="{1BDBDE69-0D68-E44F-9368-6529377DFDA0}" type="presParOf" srcId="{DED65082-F666-48BF-B26A-9E28F7111814}" destId="{051A51DA-6F1C-424F-BDE6-EFBF42C6E047}" srcOrd="0" destOrd="0" presId="urn:microsoft.com/office/officeart/2005/8/layout/vList2"/>
    <dgm:cxn modelId="{95BD4AD0-E721-7942-BAC9-692F1D4401DB}" type="presParOf" srcId="{DED65082-F666-48BF-B26A-9E28F7111814}" destId="{0C874B8A-78F2-43A6-9A27-19B6821C33D8}" srcOrd="1" destOrd="0" presId="urn:microsoft.com/office/officeart/2005/8/layout/vList2"/>
    <dgm:cxn modelId="{BAF2A413-8B63-594F-8913-D4AB7987A04E}" type="presParOf" srcId="{DED65082-F666-48BF-B26A-9E28F7111814}" destId="{F108927F-65E5-4C9A-9F92-62CE6806B1E1}" srcOrd="2" destOrd="0" presId="urn:microsoft.com/office/officeart/2005/8/layout/vList2"/>
    <dgm:cxn modelId="{083D2630-D934-AF43-9D79-940C83545B2C}" type="presParOf" srcId="{DED65082-F666-48BF-B26A-9E28F7111814}" destId="{E66B5219-7370-4FE4-9FFD-C1AB0BBAA9D7}" srcOrd="3" destOrd="0" presId="urn:microsoft.com/office/officeart/2005/8/layout/vList2"/>
    <dgm:cxn modelId="{DE0BD696-0B8E-604D-8418-E78401C1AD28}" type="presParOf" srcId="{DED65082-F666-48BF-B26A-9E28F7111814}" destId="{FF1C7D50-5AEF-A64C-83E9-B77F5363B6BE}" srcOrd="4" destOrd="0" presId="urn:microsoft.com/office/officeart/2005/8/layout/vList2"/>
    <dgm:cxn modelId="{C9119665-0AD1-4E4D-A71B-495286B3175F}" type="presParOf" srcId="{DED65082-F666-48BF-B26A-9E28F7111814}" destId="{EAD4A0FF-BB89-5F49-923F-D16DFAA55F5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Grade 6</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D2A5E863-1BA6-4643-AED8-99024E123B4E}">
      <dgm:prSet phldrT="[Text]"/>
      <dgm:spPr/>
      <dgm:t>
        <a:bodyPr/>
        <a:lstStyle/>
        <a:p>
          <a:r>
            <a:rPr lang="en-US" dirty="0" smtClean="0"/>
            <a:t>Grade 7</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0BDB726E-422E-4CAE-904F-2F0F4EB9D17E}">
      <dgm:prSet phldrT="[Text]"/>
      <dgm:spPr/>
      <dgm:t>
        <a:bodyPr/>
        <a:lstStyle/>
        <a:p>
          <a:r>
            <a:rPr lang="en-US" dirty="0" smtClean="0"/>
            <a:t>Grade 8</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Define, evaluate, and compare functions.</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3EDCD201-0039-5F4F-9E8E-04F796212618}">
      <dgm:prSet phldrT="[Text]"/>
      <dgm:spPr/>
      <dgm:t>
        <a:bodyPr/>
        <a:lstStyle/>
        <a:p>
          <a:r>
            <a:rPr lang="en-US" dirty="0" smtClean="0"/>
            <a:t>Understand ratio concepts and use ratio reasoning to solve problems.</a:t>
          </a:r>
          <a:endParaRPr lang="en-US" dirty="0"/>
        </a:p>
      </dgm:t>
    </dgm:pt>
    <dgm:pt modelId="{D365FE42-8BDE-4142-8090-C94C8EE254EC}" type="parTrans" cxnId="{4EE5C17E-E59F-624F-A199-A9349E02B534}">
      <dgm:prSet/>
      <dgm:spPr/>
      <dgm:t>
        <a:bodyPr/>
        <a:lstStyle/>
        <a:p>
          <a:endParaRPr lang="en-US"/>
        </a:p>
      </dgm:t>
    </dgm:pt>
    <dgm:pt modelId="{843FAF98-980B-B04E-A732-EBD18B264302}" type="sibTrans" cxnId="{4EE5C17E-E59F-624F-A199-A9349E02B534}">
      <dgm:prSet/>
      <dgm:spPr/>
      <dgm:t>
        <a:bodyPr/>
        <a:lstStyle/>
        <a:p>
          <a:endParaRPr lang="en-US"/>
        </a:p>
      </dgm:t>
    </dgm:pt>
    <dgm:pt modelId="{C4201378-62F9-4943-BCF1-4192B9C66A0E}">
      <dgm:prSet phldrT="[Text]"/>
      <dgm:spPr/>
      <dgm:t>
        <a:bodyPr/>
        <a:lstStyle/>
        <a:p>
          <a:r>
            <a:rPr lang="en-US" dirty="0" smtClean="0"/>
            <a:t>Analyze proportional relationships and use them to solve real-world and mathematical problems.</a:t>
          </a:r>
          <a:endParaRPr lang="en-US" dirty="0"/>
        </a:p>
      </dgm:t>
    </dgm:pt>
    <dgm:pt modelId="{9C3F812A-B18A-B44F-9476-C3218AE99D4B}" type="parTrans" cxnId="{9D29B67C-B0B7-1E47-A261-B2F083A301E8}">
      <dgm:prSet/>
      <dgm:spPr/>
    </dgm:pt>
    <dgm:pt modelId="{951D281D-990C-B540-B1CD-02859A2825EE}" type="sibTrans" cxnId="{9D29B67C-B0B7-1E47-A261-B2F083A301E8}">
      <dgm:prSet/>
      <dgm:spPr/>
    </dgm:pt>
    <dgm:pt modelId="{33720BF5-9D5C-1747-A276-93118F02972E}">
      <dgm:prSet phldrT="[Text]"/>
      <dgm:spPr/>
      <dgm:t>
        <a:bodyPr/>
        <a:lstStyle/>
        <a:p>
          <a:r>
            <a:rPr lang="en-US" dirty="0" smtClean="0"/>
            <a:t>Use functions to model relationships between quantities.</a:t>
          </a:r>
          <a:endParaRPr lang="en-US" dirty="0"/>
        </a:p>
      </dgm:t>
    </dgm:pt>
    <dgm:pt modelId="{39915BFE-6F55-F543-ADDC-EC6E0D39CB22}" type="parTrans" cxnId="{8F0B7CB2-3EC2-2A49-99A1-58242D81B1DE}">
      <dgm:prSet/>
      <dgm:spPr/>
    </dgm:pt>
    <dgm:pt modelId="{27D1A84E-A110-EF4F-9ED4-088EA88E5641}" type="sibTrans" cxnId="{8F0B7CB2-3EC2-2A49-99A1-58242D81B1DE}">
      <dgm:prSet/>
      <dgm:spPr/>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9D29B67C-B0B7-1E47-A261-B2F083A301E8}" srcId="{D2A5E863-1BA6-4643-AED8-99024E123B4E}" destId="{C4201378-62F9-4943-BCF1-4192B9C66A0E}" srcOrd="0" destOrd="0" parTransId="{9C3F812A-B18A-B44F-9476-C3218AE99D4B}" sibTransId="{951D281D-990C-B540-B1CD-02859A2825EE}"/>
    <dgm:cxn modelId="{082ADCFF-BD22-FF4A-8B47-30CEC082611A}" type="presOf" srcId="{D2A5E863-1BA6-4643-AED8-99024E123B4E}" destId="{4B66A991-43EC-468E-BBBE-7787FC9E3013}" srcOrd="0" destOrd="0" presId="urn:microsoft.com/office/officeart/2005/8/layout/hList1"/>
    <dgm:cxn modelId="{10A335EB-5661-C440-A6EB-BE7EE0EB7EB4}" type="presOf" srcId="{82EE1BAB-F167-4265-9597-2039816D55ED}" destId="{92465441-D0CD-4F4E-B997-1BC961BF302A}" srcOrd="0" destOrd="0" presId="urn:microsoft.com/office/officeart/2005/8/layout/hList1"/>
    <dgm:cxn modelId="{93D5676C-8E81-1D4B-B3B1-3724F17EA97F}" type="presOf" srcId="{0BDB726E-422E-4CAE-904F-2F0F4EB9D17E}" destId="{DA2AC4CD-530D-4886-8F5F-6665BC345620}" srcOrd="0" destOrd="0" presId="urn:microsoft.com/office/officeart/2005/8/layout/hList1"/>
    <dgm:cxn modelId="{E514E59F-4A41-434D-954C-5D85F38B1147}" srcId="{A00F47D8-306D-45A6-81BF-F8802FB681E6}" destId="{D2A5E863-1BA6-4643-AED8-99024E123B4E}" srcOrd="1" destOrd="0" parTransId="{696CE158-7320-4C1D-9064-3A4497501C8D}" sibTransId="{4D992C92-45E4-40FC-BDEF-5B86028C4478}"/>
    <dgm:cxn modelId="{660C336D-50F8-4282-85E7-8F92BBEAFDDC}" srcId="{A00F47D8-306D-45A6-81BF-F8802FB681E6}" destId="{0BDB726E-422E-4CAE-904F-2F0F4EB9D17E}" srcOrd="2" destOrd="0" parTransId="{29EEF3D8-FCDF-46DC-8640-89781717A8CA}" sibTransId="{FE41E362-E357-4550-B80E-76EA81BF6EBB}"/>
    <dgm:cxn modelId="{1F20BBFC-10CA-D34A-AF68-8DE646D28BA2}" type="presOf" srcId="{33720BF5-9D5C-1747-A276-93118F02972E}" destId="{92465441-D0CD-4F4E-B997-1BC961BF302A}" srcOrd="0" destOrd="1" presId="urn:microsoft.com/office/officeart/2005/8/layout/hList1"/>
    <dgm:cxn modelId="{CE985B4F-E526-8A4A-B14E-F9A61A3086CC}" type="presOf" srcId="{A00F47D8-306D-45A6-81BF-F8802FB681E6}" destId="{5962B6DD-1C87-434F-BD59-C7E3A47AA4CB}" srcOrd="0" destOrd="0" presId="urn:microsoft.com/office/officeart/2005/8/layout/hList1"/>
    <dgm:cxn modelId="{D404CD07-4870-2745-A08C-2E77E2A3797D}" type="presOf" srcId="{FD9B7F42-2E7B-4A05-91E4-E49B54852B88}" destId="{5BD95343-6B16-4846-BC2A-5A0DE717F11C}" srcOrd="0" destOrd="0" presId="urn:microsoft.com/office/officeart/2005/8/layout/hList1"/>
    <dgm:cxn modelId="{4EE5C17E-E59F-624F-A199-A9349E02B534}" srcId="{FD9B7F42-2E7B-4A05-91E4-E49B54852B88}" destId="{3EDCD201-0039-5F4F-9E8E-04F796212618}" srcOrd="0" destOrd="0" parTransId="{D365FE42-8BDE-4142-8090-C94C8EE254EC}" sibTransId="{843FAF98-980B-B04E-A732-EBD18B264302}"/>
    <dgm:cxn modelId="{85ECBC0D-6865-F645-8C91-536E4F5C51FF}" type="presOf" srcId="{3EDCD201-0039-5F4F-9E8E-04F796212618}" destId="{E21DEABF-9D57-493B-89FC-FE5668F5E7F9}" srcOrd="0" destOrd="0" presId="urn:microsoft.com/office/officeart/2005/8/layout/hList1"/>
    <dgm:cxn modelId="{8F0B7CB2-3EC2-2A49-99A1-58242D81B1DE}" srcId="{0BDB726E-422E-4CAE-904F-2F0F4EB9D17E}" destId="{33720BF5-9D5C-1747-A276-93118F02972E}" srcOrd="1" destOrd="0" parTransId="{39915BFE-6F55-F543-ADDC-EC6E0D39CB22}" sibTransId="{27D1A84E-A110-EF4F-9ED4-088EA88E5641}"/>
    <dgm:cxn modelId="{79B71A6C-AE69-4441-AF9D-18FBF65F2772}" srcId="{A00F47D8-306D-45A6-81BF-F8802FB681E6}" destId="{FD9B7F42-2E7B-4A05-91E4-E49B54852B88}" srcOrd="0" destOrd="0" parTransId="{73899DFD-B372-4D18-AFAD-BD583A3C89A0}" sibTransId="{1C3AE5D6-9B1C-46BA-A5FE-04765FAB896E}"/>
    <dgm:cxn modelId="{00F4AF64-95BB-4146-9675-373D54144964}" type="presOf" srcId="{C4201378-62F9-4943-BCF1-4192B9C66A0E}" destId="{B5A46421-3892-49B0-AAEB-63CA82BFBB74}" srcOrd="0" destOrd="0" presId="urn:microsoft.com/office/officeart/2005/8/layout/hList1"/>
    <dgm:cxn modelId="{A9CEF13B-780F-4AA5-9DD9-5279721FB762}" srcId="{0BDB726E-422E-4CAE-904F-2F0F4EB9D17E}" destId="{82EE1BAB-F167-4265-9597-2039816D55ED}" srcOrd="0" destOrd="0" parTransId="{3559BA4B-1166-4D3B-A58B-F8FEFBAB9834}" sibTransId="{488D6E14-9783-4B08-899C-9725F5A468C2}"/>
    <dgm:cxn modelId="{600C5795-1D08-CD47-8305-5E0BDBD1CB2F}" type="presParOf" srcId="{5962B6DD-1C87-434F-BD59-C7E3A47AA4CB}" destId="{86E3D1D4-A4CF-4718-978A-94672A467D50}" srcOrd="0" destOrd="0" presId="urn:microsoft.com/office/officeart/2005/8/layout/hList1"/>
    <dgm:cxn modelId="{CD006BE3-E9D7-5941-93CC-86B7C2204B2A}" type="presParOf" srcId="{86E3D1D4-A4CF-4718-978A-94672A467D50}" destId="{5BD95343-6B16-4846-BC2A-5A0DE717F11C}" srcOrd="0" destOrd="0" presId="urn:microsoft.com/office/officeart/2005/8/layout/hList1"/>
    <dgm:cxn modelId="{151AFE8C-3D5A-7842-81A1-28AFFE674036}" type="presParOf" srcId="{86E3D1D4-A4CF-4718-978A-94672A467D50}" destId="{E21DEABF-9D57-493B-89FC-FE5668F5E7F9}" srcOrd="1" destOrd="0" presId="urn:microsoft.com/office/officeart/2005/8/layout/hList1"/>
    <dgm:cxn modelId="{FB91BA5C-1AAA-DF4A-AD24-DBEAD6714D49}" type="presParOf" srcId="{5962B6DD-1C87-434F-BD59-C7E3A47AA4CB}" destId="{9DAB5E13-2C79-45E3-8847-0598113453B3}" srcOrd="1" destOrd="0" presId="urn:microsoft.com/office/officeart/2005/8/layout/hList1"/>
    <dgm:cxn modelId="{B8F71AC7-FACF-0A4F-9E2A-3B692D22129A}" type="presParOf" srcId="{5962B6DD-1C87-434F-BD59-C7E3A47AA4CB}" destId="{C428EC16-CEA6-4A9B-A21F-C750ADB48B0F}" srcOrd="2" destOrd="0" presId="urn:microsoft.com/office/officeart/2005/8/layout/hList1"/>
    <dgm:cxn modelId="{2BA6B4EE-4365-D446-8E9F-E9ED13DD8401}" type="presParOf" srcId="{C428EC16-CEA6-4A9B-A21F-C750ADB48B0F}" destId="{4B66A991-43EC-468E-BBBE-7787FC9E3013}" srcOrd="0" destOrd="0" presId="urn:microsoft.com/office/officeart/2005/8/layout/hList1"/>
    <dgm:cxn modelId="{333B6854-735C-6248-B36D-702DE0D1F114}" type="presParOf" srcId="{C428EC16-CEA6-4A9B-A21F-C750ADB48B0F}" destId="{B5A46421-3892-49B0-AAEB-63CA82BFBB74}" srcOrd="1" destOrd="0" presId="urn:microsoft.com/office/officeart/2005/8/layout/hList1"/>
    <dgm:cxn modelId="{2E61F583-A9F4-A142-9862-79B6D760CAF8}" type="presParOf" srcId="{5962B6DD-1C87-434F-BD59-C7E3A47AA4CB}" destId="{F1B42FBD-F445-450A-B3FA-F9F9360FC256}" srcOrd="3" destOrd="0" presId="urn:microsoft.com/office/officeart/2005/8/layout/hList1"/>
    <dgm:cxn modelId="{FC423DFA-08B6-BD41-AFFF-82B8CEE06F2E}" type="presParOf" srcId="{5962B6DD-1C87-434F-BD59-C7E3A47AA4CB}" destId="{F19EF2EB-C9EC-463E-A6F3-180A54B2EE00}" srcOrd="4" destOrd="0" presId="urn:microsoft.com/office/officeart/2005/8/layout/hList1"/>
    <dgm:cxn modelId="{EB4A2715-B8D9-4F42-B10D-256E588CAEF3}" type="presParOf" srcId="{F19EF2EB-C9EC-463E-A6F3-180A54B2EE00}" destId="{DA2AC4CD-530D-4886-8F5F-6665BC345620}" srcOrd="0" destOrd="0" presId="urn:microsoft.com/office/officeart/2005/8/layout/hList1"/>
    <dgm:cxn modelId="{529C0E60-4D73-FC49-AD17-1A5731A5867C}"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A5E863-1BA6-4643-AED8-99024E123B4E}">
      <dgm:prSet phldrT="[Text]"/>
      <dgm:spPr/>
      <dgm:t>
        <a:bodyPr/>
        <a:lstStyle/>
        <a:p>
          <a:r>
            <a:rPr lang="en-US" dirty="0" smtClean="0"/>
            <a:t>Geometry</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Experiment with transformations in the plane.</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Algebra 2</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Interpret functions that arise in application in term of the context.</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7CBF2078-A0FD-034D-A3FF-C946D80D7854}">
      <dgm:prSet phldrT="[Text]"/>
      <dgm:spPr/>
      <dgm:t>
        <a:bodyPr/>
        <a:lstStyle/>
        <a:p>
          <a:r>
            <a:rPr lang="en-US" dirty="0" smtClean="0"/>
            <a:t>Understand similarity in terms of similarity transformations.</a:t>
          </a:r>
          <a:endParaRPr lang="en-US" dirty="0"/>
        </a:p>
      </dgm:t>
    </dgm:pt>
    <dgm:pt modelId="{4DF62C09-45E6-5E41-8265-C2A47C7CC9D5}" type="parTrans" cxnId="{A03D203C-DF69-5E46-90DF-C19FDD53B6AA}">
      <dgm:prSet/>
      <dgm:spPr/>
      <dgm:t>
        <a:bodyPr/>
        <a:lstStyle/>
        <a:p>
          <a:endParaRPr lang="en-US"/>
        </a:p>
      </dgm:t>
    </dgm:pt>
    <dgm:pt modelId="{DFEEF204-36A9-2C4C-AE10-34CEDCB25842}" type="sibTrans" cxnId="{A03D203C-DF69-5E46-90DF-C19FDD53B6AA}">
      <dgm:prSet/>
      <dgm:spPr/>
      <dgm:t>
        <a:bodyPr/>
        <a:lstStyle/>
        <a:p>
          <a:endParaRPr lang="en-US"/>
        </a:p>
      </dgm:t>
    </dgm:pt>
    <dgm:pt modelId="{1FCF220D-93ED-5A41-BAE0-FC26403ADBBB}">
      <dgm:prSet phldrT="[Text]"/>
      <dgm:spPr/>
      <dgm:t>
        <a:bodyPr/>
        <a:lstStyle/>
        <a:p>
          <a:r>
            <a:rPr lang="en-US" dirty="0" smtClean="0"/>
            <a:t>Translate between the geometric description and the equation for a conic section.</a:t>
          </a:r>
          <a:endParaRPr lang="en-US" dirty="0"/>
        </a:p>
      </dgm:t>
    </dgm:pt>
    <dgm:pt modelId="{CFB26EA8-C6C5-D74B-A4FE-47294D63538E}" type="parTrans" cxnId="{0EDF4721-C7A1-8D4D-87E6-58395B165488}">
      <dgm:prSet/>
      <dgm:spPr/>
      <dgm:t>
        <a:bodyPr/>
        <a:lstStyle/>
        <a:p>
          <a:endParaRPr lang="en-US"/>
        </a:p>
      </dgm:t>
    </dgm:pt>
    <dgm:pt modelId="{791C9A49-8ED2-644C-A30C-7C3EC016CF8A}" type="sibTrans" cxnId="{0EDF4721-C7A1-8D4D-87E6-58395B165488}">
      <dgm:prSet/>
      <dgm:spPr/>
      <dgm:t>
        <a:bodyPr/>
        <a:lstStyle/>
        <a:p>
          <a:endParaRPr lang="en-US"/>
        </a:p>
      </dgm:t>
    </dgm:pt>
    <dgm:pt modelId="{FFD34037-F3DF-5145-BF56-F4F595D199D7}">
      <dgm:prSet phldrT="[Text]"/>
      <dgm:spPr/>
      <dgm:t>
        <a:bodyPr/>
        <a:lstStyle/>
        <a:p>
          <a:r>
            <a:rPr lang="en-US" dirty="0" smtClean="0"/>
            <a:t>Algebra 1</a:t>
          </a:r>
          <a:endParaRPr lang="en-US" dirty="0"/>
        </a:p>
      </dgm:t>
    </dgm:pt>
    <dgm:pt modelId="{2852F72F-FB28-DA47-A075-09ED10724F5A}" type="parTrans" cxnId="{DC3DC3B0-83F2-8848-A9BF-3A808ADB2067}">
      <dgm:prSet/>
      <dgm:spPr/>
      <dgm:t>
        <a:bodyPr/>
        <a:lstStyle/>
        <a:p>
          <a:endParaRPr lang="en-US"/>
        </a:p>
      </dgm:t>
    </dgm:pt>
    <dgm:pt modelId="{0DEB019B-CAEB-B347-A761-85A5B22F02E0}" type="sibTrans" cxnId="{DC3DC3B0-83F2-8848-A9BF-3A808ADB2067}">
      <dgm:prSet/>
      <dgm:spPr/>
      <dgm:t>
        <a:bodyPr/>
        <a:lstStyle/>
        <a:p>
          <a:endParaRPr lang="en-US"/>
        </a:p>
      </dgm:t>
    </dgm:pt>
    <dgm:pt modelId="{261F9E03-1670-5F4E-8E0A-1E8AD2A7D588}">
      <dgm:prSet phldrT="[Text]"/>
      <dgm:spPr/>
      <dgm:t>
        <a:bodyPr/>
        <a:lstStyle/>
        <a:p>
          <a:r>
            <a:rPr lang="en-US" dirty="0" smtClean="0"/>
            <a:t>Understand the concepts of a function and use function notation.</a:t>
          </a:r>
          <a:endParaRPr lang="en-US" dirty="0"/>
        </a:p>
      </dgm:t>
    </dgm:pt>
    <dgm:pt modelId="{45AC2112-6534-D947-A9FC-8C08ECAE5EE3}" type="parTrans" cxnId="{8AE4F9B5-6BEB-7146-A5B9-88997BC3CB35}">
      <dgm:prSet/>
      <dgm:spPr/>
      <dgm:t>
        <a:bodyPr/>
        <a:lstStyle/>
        <a:p>
          <a:endParaRPr lang="en-US"/>
        </a:p>
      </dgm:t>
    </dgm:pt>
    <dgm:pt modelId="{EF9EDC48-CAE7-854A-AE8D-86DC5423F7B4}" type="sibTrans" cxnId="{8AE4F9B5-6BEB-7146-A5B9-88997BC3CB35}">
      <dgm:prSet/>
      <dgm:spPr/>
      <dgm:t>
        <a:bodyPr/>
        <a:lstStyle/>
        <a:p>
          <a:endParaRPr lang="en-US"/>
        </a:p>
      </dgm:t>
    </dgm:pt>
    <dgm:pt modelId="{E06D3DE9-89DC-A143-A50E-E82F2896204F}">
      <dgm:prSet phldrT="[Text]"/>
      <dgm:spPr/>
      <dgm:t>
        <a:bodyPr/>
        <a:lstStyle/>
        <a:p>
          <a:r>
            <a:rPr lang="en-US" dirty="0" smtClean="0"/>
            <a:t>Interpret functions that arise in applications in terms of the context.</a:t>
          </a:r>
          <a:endParaRPr lang="en-US" dirty="0"/>
        </a:p>
      </dgm:t>
    </dgm:pt>
    <dgm:pt modelId="{31BAF219-E2FC-A349-9F30-EB577E2C0BAD}" type="parTrans" cxnId="{C69FFB40-93F1-8244-919D-AF9206E0DFD8}">
      <dgm:prSet/>
      <dgm:spPr/>
      <dgm:t>
        <a:bodyPr/>
        <a:lstStyle/>
        <a:p>
          <a:endParaRPr lang="en-US"/>
        </a:p>
      </dgm:t>
    </dgm:pt>
    <dgm:pt modelId="{5CA7DFBC-5AB0-DD4B-B1C9-821021245144}" type="sibTrans" cxnId="{C69FFB40-93F1-8244-919D-AF9206E0DFD8}">
      <dgm:prSet/>
      <dgm:spPr/>
      <dgm:t>
        <a:bodyPr/>
        <a:lstStyle/>
        <a:p>
          <a:endParaRPr lang="en-US"/>
        </a:p>
      </dgm:t>
    </dgm:pt>
    <dgm:pt modelId="{7CA81B5C-1583-5047-9CDE-04314E568E94}">
      <dgm:prSet phldrT="[Text]"/>
      <dgm:spPr/>
      <dgm:t>
        <a:bodyPr/>
        <a:lstStyle/>
        <a:p>
          <a:r>
            <a:rPr lang="en-US" dirty="0" smtClean="0"/>
            <a:t>Analyze functions using different representations. </a:t>
          </a:r>
          <a:endParaRPr lang="en-US" dirty="0"/>
        </a:p>
      </dgm:t>
    </dgm:pt>
    <dgm:pt modelId="{5EB31053-27CD-AE4F-A11E-36A3CBF726F9}" type="parTrans" cxnId="{1EA379FD-204D-C048-95F6-DBF6D94941AA}">
      <dgm:prSet/>
      <dgm:spPr/>
      <dgm:t>
        <a:bodyPr/>
        <a:lstStyle/>
        <a:p>
          <a:endParaRPr lang="en-US"/>
        </a:p>
      </dgm:t>
    </dgm:pt>
    <dgm:pt modelId="{D57F2CDD-BB0D-394F-B10B-836785D774E5}" type="sibTrans" cxnId="{1EA379FD-204D-C048-95F6-DBF6D94941AA}">
      <dgm:prSet/>
      <dgm:spPr/>
      <dgm:t>
        <a:bodyPr/>
        <a:lstStyle/>
        <a:p>
          <a:endParaRPr lang="en-US"/>
        </a:p>
      </dgm:t>
    </dgm:pt>
    <dgm:pt modelId="{0C20B5DE-63CB-3C40-B62C-BA81409FAD68}">
      <dgm:prSet phldrT="[Text]"/>
      <dgm:spPr/>
      <dgm:t>
        <a:bodyPr/>
        <a:lstStyle/>
        <a:p>
          <a:r>
            <a:rPr lang="en-US" dirty="0" smtClean="0"/>
            <a:t>Analyze functions using different representations.</a:t>
          </a:r>
          <a:endParaRPr lang="en-US" dirty="0"/>
        </a:p>
      </dgm:t>
    </dgm:pt>
    <dgm:pt modelId="{FA31E36D-0610-3D4A-9AC3-70296ECF2A33}" type="parTrans" cxnId="{1D4A7C49-C2AD-F640-B7D5-42FD40A9AE26}">
      <dgm:prSet/>
      <dgm:spPr/>
      <dgm:t>
        <a:bodyPr/>
        <a:lstStyle/>
        <a:p>
          <a:endParaRPr lang="en-US"/>
        </a:p>
      </dgm:t>
    </dgm:pt>
    <dgm:pt modelId="{1EC3694D-273B-4A44-9B53-A836AD2FAF1B}" type="sibTrans" cxnId="{1D4A7C49-C2AD-F640-B7D5-42FD40A9AE26}">
      <dgm:prSet/>
      <dgm:spPr/>
      <dgm:t>
        <a:bodyPr/>
        <a:lstStyle/>
        <a:p>
          <a:endParaRPr lang="en-US"/>
        </a:p>
      </dgm:t>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5FC62B4C-6FDF-6A42-93A5-6856B8D6EADA}" type="pres">
      <dgm:prSet presAssocID="{FFD34037-F3DF-5145-BF56-F4F595D199D7}" presName="composite" presStyleCnt="0"/>
      <dgm:spPr/>
    </dgm:pt>
    <dgm:pt modelId="{CE3E8F88-1410-544C-A326-3922E2F56A97}" type="pres">
      <dgm:prSet presAssocID="{FFD34037-F3DF-5145-BF56-F4F595D199D7}" presName="parTx" presStyleLbl="alignNode1" presStyleIdx="0" presStyleCnt="3">
        <dgm:presLayoutVars>
          <dgm:chMax val="0"/>
          <dgm:chPref val="0"/>
          <dgm:bulletEnabled val="1"/>
        </dgm:presLayoutVars>
      </dgm:prSet>
      <dgm:spPr/>
      <dgm:t>
        <a:bodyPr/>
        <a:lstStyle/>
        <a:p>
          <a:endParaRPr lang="en-US"/>
        </a:p>
      </dgm:t>
    </dgm:pt>
    <dgm:pt modelId="{23E719B3-486A-464B-8C47-76C852E46A12}" type="pres">
      <dgm:prSet presAssocID="{FFD34037-F3DF-5145-BF56-F4F595D199D7}" presName="desTx" presStyleLbl="alignAccFollowNode1" presStyleIdx="0" presStyleCnt="3">
        <dgm:presLayoutVars>
          <dgm:bulletEnabled val="1"/>
        </dgm:presLayoutVars>
      </dgm:prSet>
      <dgm:spPr/>
      <dgm:t>
        <a:bodyPr/>
        <a:lstStyle/>
        <a:p>
          <a:endParaRPr lang="en-US"/>
        </a:p>
      </dgm:t>
    </dgm:pt>
    <dgm:pt modelId="{589D52B9-1910-A949-915B-1B8752DC7A9D}" type="pres">
      <dgm:prSet presAssocID="{0DEB019B-CAEB-B347-A761-85A5B22F02E0}"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8AE4F9B5-6BEB-7146-A5B9-88997BC3CB35}" srcId="{FFD34037-F3DF-5145-BF56-F4F595D199D7}" destId="{261F9E03-1670-5F4E-8E0A-1E8AD2A7D588}" srcOrd="0" destOrd="0" parTransId="{45AC2112-6534-D947-A9FC-8C08ECAE5EE3}" sibTransId="{EF9EDC48-CAE7-854A-AE8D-86DC5423F7B4}"/>
    <dgm:cxn modelId="{A74590EE-34E2-944F-A2A9-2A01C2EFFACD}" type="presOf" srcId="{B6035CC1-900E-4D75-827E-C230E1D49EBD}" destId="{B5A46421-3892-49B0-AAEB-63CA82BFBB74}" srcOrd="0" destOrd="0" presId="urn:microsoft.com/office/officeart/2005/8/layout/hList1"/>
    <dgm:cxn modelId="{06CC4A78-DD04-9047-B3FC-AF29832D947D}" type="presOf" srcId="{0C20B5DE-63CB-3C40-B62C-BA81409FAD68}" destId="{92465441-D0CD-4F4E-B997-1BC961BF302A}" srcOrd="0" destOrd="1" presId="urn:microsoft.com/office/officeart/2005/8/layout/hList1"/>
    <dgm:cxn modelId="{660C336D-50F8-4282-85E7-8F92BBEAFDDC}" srcId="{A00F47D8-306D-45A6-81BF-F8802FB681E6}" destId="{0BDB726E-422E-4CAE-904F-2F0F4EB9D17E}" srcOrd="2" destOrd="0" parTransId="{29EEF3D8-FCDF-46DC-8640-89781717A8CA}" sibTransId="{FE41E362-E357-4550-B80E-76EA81BF6EBB}"/>
    <dgm:cxn modelId="{E514E59F-4A41-434D-954C-5D85F38B1147}" srcId="{A00F47D8-306D-45A6-81BF-F8802FB681E6}" destId="{D2A5E863-1BA6-4643-AED8-99024E123B4E}" srcOrd="1" destOrd="0" parTransId="{696CE158-7320-4C1D-9064-3A4497501C8D}" sibTransId="{4D992C92-45E4-40FC-BDEF-5B86028C4478}"/>
    <dgm:cxn modelId="{22767688-441C-A448-851E-5709A313C6D5}" type="presOf" srcId="{FFD34037-F3DF-5145-BF56-F4F595D199D7}" destId="{CE3E8F88-1410-544C-A326-3922E2F56A97}" srcOrd="0" destOrd="0" presId="urn:microsoft.com/office/officeart/2005/8/layout/hList1"/>
    <dgm:cxn modelId="{EA411828-DDF0-104A-80A2-3F0730DFEC50}" type="presOf" srcId="{7CA81B5C-1583-5047-9CDE-04314E568E94}" destId="{23E719B3-486A-464B-8C47-76C852E46A12}" srcOrd="0" destOrd="2" presId="urn:microsoft.com/office/officeart/2005/8/layout/hList1"/>
    <dgm:cxn modelId="{1D4A7C49-C2AD-F640-B7D5-42FD40A9AE26}" srcId="{0BDB726E-422E-4CAE-904F-2F0F4EB9D17E}" destId="{0C20B5DE-63CB-3C40-B62C-BA81409FAD68}" srcOrd="1" destOrd="0" parTransId="{FA31E36D-0610-3D4A-9AC3-70296ECF2A33}" sibTransId="{1EC3694D-273B-4A44-9B53-A836AD2FAF1B}"/>
    <dgm:cxn modelId="{90523227-119A-6C4E-BA79-E10B73A07E99}" type="presOf" srcId="{82EE1BAB-F167-4265-9597-2039816D55ED}" destId="{92465441-D0CD-4F4E-B997-1BC961BF302A}" srcOrd="0" destOrd="0" presId="urn:microsoft.com/office/officeart/2005/8/layout/hList1"/>
    <dgm:cxn modelId="{4011404C-C3FC-CB4A-9E64-21D8AC2A98F8}" type="presOf" srcId="{7CBF2078-A0FD-034D-A3FF-C946D80D7854}" destId="{B5A46421-3892-49B0-AAEB-63CA82BFBB74}" srcOrd="0" destOrd="1" presId="urn:microsoft.com/office/officeart/2005/8/layout/hList1"/>
    <dgm:cxn modelId="{5CFAE555-1104-3942-ABD4-0FBAC75B0941}" type="presOf" srcId="{D2A5E863-1BA6-4643-AED8-99024E123B4E}" destId="{4B66A991-43EC-468E-BBBE-7787FC9E3013}" srcOrd="0" destOrd="0" presId="urn:microsoft.com/office/officeart/2005/8/layout/hList1"/>
    <dgm:cxn modelId="{59D02D22-8EFB-B44D-BB1F-0A48A97454D8}" type="presOf" srcId="{261F9E03-1670-5F4E-8E0A-1E8AD2A7D588}" destId="{23E719B3-486A-464B-8C47-76C852E46A12}" srcOrd="0" destOrd="0" presId="urn:microsoft.com/office/officeart/2005/8/layout/hList1"/>
    <dgm:cxn modelId="{A2DDF1BA-4E59-DC40-AE2F-59E52DE39EAA}" type="presOf" srcId="{E06D3DE9-89DC-A143-A50E-E82F2896204F}" destId="{23E719B3-486A-464B-8C47-76C852E46A12}" srcOrd="0" destOrd="1" presId="urn:microsoft.com/office/officeart/2005/8/layout/hList1"/>
    <dgm:cxn modelId="{0EDF4721-C7A1-8D4D-87E6-58395B165488}" srcId="{D2A5E863-1BA6-4643-AED8-99024E123B4E}" destId="{1FCF220D-93ED-5A41-BAE0-FC26403ADBBB}" srcOrd="2" destOrd="0" parTransId="{CFB26EA8-C6C5-D74B-A4FE-47294D63538E}" sibTransId="{791C9A49-8ED2-644C-A30C-7C3EC016CF8A}"/>
    <dgm:cxn modelId="{2F978139-CA4E-2246-9A00-3A6E685204D4}" type="presOf" srcId="{1FCF220D-93ED-5A41-BAE0-FC26403ADBBB}" destId="{B5A46421-3892-49B0-AAEB-63CA82BFBB74}" srcOrd="0" destOrd="2" presId="urn:microsoft.com/office/officeart/2005/8/layout/hList1"/>
    <dgm:cxn modelId="{6E7D8EB1-F636-7D41-8688-4D02D0DC628D}" type="presOf" srcId="{0BDB726E-422E-4CAE-904F-2F0F4EB9D17E}" destId="{DA2AC4CD-530D-4886-8F5F-6665BC345620}" srcOrd="0" destOrd="0" presId="urn:microsoft.com/office/officeart/2005/8/layout/hList1"/>
    <dgm:cxn modelId="{5015A73D-FB49-3042-A7E4-F2651A537198}" type="presOf" srcId="{A00F47D8-306D-45A6-81BF-F8802FB681E6}" destId="{5962B6DD-1C87-434F-BD59-C7E3A47AA4CB}" srcOrd="0" destOrd="0" presId="urn:microsoft.com/office/officeart/2005/8/layout/hList1"/>
    <dgm:cxn modelId="{C69FFB40-93F1-8244-919D-AF9206E0DFD8}" srcId="{FFD34037-F3DF-5145-BF56-F4F595D199D7}" destId="{E06D3DE9-89DC-A143-A50E-E82F2896204F}" srcOrd="1" destOrd="0" parTransId="{31BAF219-E2FC-A349-9F30-EB577E2C0BAD}" sibTransId="{5CA7DFBC-5AB0-DD4B-B1C9-821021245144}"/>
    <dgm:cxn modelId="{DC3DC3B0-83F2-8848-A9BF-3A808ADB2067}" srcId="{A00F47D8-306D-45A6-81BF-F8802FB681E6}" destId="{FFD34037-F3DF-5145-BF56-F4F595D199D7}" srcOrd="0" destOrd="0" parTransId="{2852F72F-FB28-DA47-A075-09ED10724F5A}" sibTransId="{0DEB019B-CAEB-B347-A761-85A5B22F02E0}"/>
    <dgm:cxn modelId="{A03D203C-DF69-5E46-90DF-C19FDD53B6AA}" srcId="{D2A5E863-1BA6-4643-AED8-99024E123B4E}" destId="{7CBF2078-A0FD-034D-A3FF-C946D80D7854}" srcOrd="1" destOrd="0" parTransId="{4DF62C09-45E6-5E41-8265-C2A47C7CC9D5}" sibTransId="{DFEEF204-36A9-2C4C-AE10-34CEDCB25842}"/>
    <dgm:cxn modelId="{1EA379FD-204D-C048-95F6-DBF6D94941AA}" srcId="{FFD34037-F3DF-5145-BF56-F4F595D199D7}" destId="{7CA81B5C-1583-5047-9CDE-04314E568E94}" srcOrd="2" destOrd="0" parTransId="{5EB31053-27CD-AE4F-A11E-36A3CBF726F9}" sibTransId="{D57F2CDD-BB0D-394F-B10B-836785D774E5}"/>
    <dgm:cxn modelId="{17F20A2F-4EE3-40C1-947A-81F0664A2342}" srcId="{D2A5E863-1BA6-4643-AED8-99024E123B4E}" destId="{B6035CC1-900E-4D75-827E-C230E1D49EBD}" srcOrd="0" destOrd="0" parTransId="{A4650C4E-8F3E-4675-9C0C-B3539F4B0BBF}" sibTransId="{D0C6E01C-0120-4E73-AEEE-8FBF7BB4446A}"/>
    <dgm:cxn modelId="{A9CEF13B-780F-4AA5-9DD9-5279721FB762}" srcId="{0BDB726E-422E-4CAE-904F-2F0F4EB9D17E}" destId="{82EE1BAB-F167-4265-9597-2039816D55ED}" srcOrd="0" destOrd="0" parTransId="{3559BA4B-1166-4D3B-A58B-F8FEFBAB9834}" sibTransId="{488D6E14-9783-4B08-899C-9725F5A468C2}"/>
    <dgm:cxn modelId="{05717DAB-CF3F-5445-AAE8-854AD695AABD}" type="presParOf" srcId="{5962B6DD-1C87-434F-BD59-C7E3A47AA4CB}" destId="{5FC62B4C-6FDF-6A42-93A5-6856B8D6EADA}" srcOrd="0" destOrd="0" presId="urn:microsoft.com/office/officeart/2005/8/layout/hList1"/>
    <dgm:cxn modelId="{53234C00-A3D0-0E47-9D4F-AC86EB2E1EB8}" type="presParOf" srcId="{5FC62B4C-6FDF-6A42-93A5-6856B8D6EADA}" destId="{CE3E8F88-1410-544C-A326-3922E2F56A97}" srcOrd="0" destOrd="0" presId="urn:microsoft.com/office/officeart/2005/8/layout/hList1"/>
    <dgm:cxn modelId="{C2081C3C-C96B-E24F-937D-E6A7CFBC0D0A}" type="presParOf" srcId="{5FC62B4C-6FDF-6A42-93A5-6856B8D6EADA}" destId="{23E719B3-486A-464B-8C47-76C852E46A12}" srcOrd="1" destOrd="0" presId="urn:microsoft.com/office/officeart/2005/8/layout/hList1"/>
    <dgm:cxn modelId="{E51E0F46-3E1B-AE41-825E-E0E5EB44BCA2}" type="presParOf" srcId="{5962B6DD-1C87-434F-BD59-C7E3A47AA4CB}" destId="{589D52B9-1910-A949-915B-1B8752DC7A9D}" srcOrd="1" destOrd="0" presId="urn:microsoft.com/office/officeart/2005/8/layout/hList1"/>
    <dgm:cxn modelId="{3D23630B-8193-0346-B58B-CBA7A598403A}" type="presParOf" srcId="{5962B6DD-1C87-434F-BD59-C7E3A47AA4CB}" destId="{C428EC16-CEA6-4A9B-A21F-C750ADB48B0F}" srcOrd="2" destOrd="0" presId="urn:microsoft.com/office/officeart/2005/8/layout/hList1"/>
    <dgm:cxn modelId="{BD51A43F-C3B3-D945-8BCC-656D6080B77C}" type="presParOf" srcId="{C428EC16-CEA6-4A9B-A21F-C750ADB48B0F}" destId="{4B66A991-43EC-468E-BBBE-7787FC9E3013}" srcOrd="0" destOrd="0" presId="urn:microsoft.com/office/officeart/2005/8/layout/hList1"/>
    <dgm:cxn modelId="{6DC5B6B4-F8B6-CB45-92AD-C05FF00CE7D8}" type="presParOf" srcId="{C428EC16-CEA6-4A9B-A21F-C750ADB48B0F}" destId="{B5A46421-3892-49B0-AAEB-63CA82BFBB74}" srcOrd="1" destOrd="0" presId="urn:microsoft.com/office/officeart/2005/8/layout/hList1"/>
    <dgm:cxn modelId="{F920129A-4870-5942-AC3C-B9E910E41188}" type="presParOf" srcId="{5962B6DD-1C87-434F-BD59-C7E3A47AA4CB}" destId="{F1B42FBD-F445-450A-B3FA-F9F9360FC256}" srcOrd="3" destOrd="0" presId="urn:microsoft.com/office/officeart/2005/8/layout/hList1"/>
    <dgm:cxn modelId="{9C0DB984-DC91-BC4F-9878-74CF8C748617}" type="presParOf" srcId="{5962B6DD-1C87-434F-BD59-C7E3A47AA4CB}" destId="{F19EF2EB-C9EC-463E-A6F3-180A54B2EE00}" srcOrd="4" destOrd="0" presId="urn:microsoft.com/office/officeart/2005/8/layout/hList1"/>
    <dgm:cxn modelId="{4235102E-5CF5-214D-B448-2F151CCE1CB8}" type="presParOf" srcId="{F19EF2EB-C9EC-463E-A6F3-180A54B2EE00}" destId="{DA2AC4CD-530D-4886-8F5F-6665BC345620}" srcOrd="0" destOrd="0" presId="urn:microsoft.com/office/officeart/2005/8/layout/hList1"/>
    <dgm:cxn modelId="{E32B88A8-5E04-1343-BA37-CAFEE3162A7F}"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Function</a:t>
          </a:r>
        </a:p>
        <a:p>
          <a:pPr lvl="0" algn="ctr" defTabSz="800100">
            <a:lnSpc>
              <a:spcPct val="90000"/>
            </a:lnSpc>
            <a:spcBef>
              <a:spcPct val="0"/>
            </a:spcBef>
            <a:spcAft>
              <a:spcPct val="35000"/>
            </a:spcAft>
          </a:pPr>
          <a:r>
            <a:rPr lang="en-US" sz="1800" kern="1200" smtClean="0"/>
            <a:t>Learning </a:t>
          </a:r>
          <a:r>
            <a:rPr lang="en-US" sz="1800" kern="1200" dirty="0" smtClean="0"/>
            <a:t>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0"/>
          <a:ext cx="7010400" cy="7300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MP 1</a:t>
          </a:r>
          <a:endParaRPr lang="en-US" sz="3200" kern="1200" dirty="0"/>
        </a:p>
      </dsp:txBody>
      <dsp:txXfrm>
        <a:off x="35640" y="35640"/>
        <a:ext cx="6939120" cy="658799"/>
      </dsp:txXfrm>
    </dsp:sp>
    <dsp:sp modelId="{0C874B8A-78F2-43A6-9A27-19B6821C33D8}">
      <dsp:nvSpPr>
        <dsp:cNvPr id="0" name=""/>
        <dsp:cNvSpPr/>
      </dsp:nvSpPr>
      <dsp:spPr>
        <a:xfrm>
          <a:off x="0" y="758399"/>
          <a:ext cx="70104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t>Make sense of problems and persevere in solving them.</a:t>
          </a:r>
          <a:endParaRPr lang="en-US" sz="2500" kern="1200" dirty="0"/>
        </a:p>
      </dsp:txBody>
      <dsp:txXfrm>
        <a:off x="0" y="758399"/>
        <a:ext cx="7010400" cy="745200"/>
      </dsp:txXfrm>
    </dsp:sp>
    <dsp:sp modelId="{F108927F-65E5-4C9A-9F92-62CE6806B1E1}">
      <dsp:nvSpPr>
        <dsp:cNvPr id="0" name=""/>
        <dsp:cNvSpPr/>
      </dsp:nvSpPr>
      <dsp:spPr>
        <a:xfrm>
          <a:off x="0" y="1491110"/>
          <a:ext cx="7010400" cy="7300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MP 3 </a:t>
          </a:r>
          <a:endParaRPr lang="en-US" sz="3200" kern="1200" dirty="0"/>
        </a:p>
      </dsp:txBody>
      <dsp:txXfrm>
        <a:off x="35640" y="1526750"/>
        <a:ext cx="6939120" cy="658799"/>
      </dsp:txXfrm>
    </dsp:sp>
    <dsp:sp modelId="{E66B5219-7370-4FE4-9FFD-C1AB0BBAA9D7}">
      <dsp:nvSpPr>
        <dsp:cNvPr id="0" name=""/>
        <dsp:cNvSpPr/>
      </dsp:nvSpPr>
      <dsp:spPr>
        <a:xfrm>
          <a:off x="0" y="2233680"/>
          <a:ext cx="70104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kern="1200" dirty="0" smtClean="0"/>
            <a:t>Construct viable arguments and critique the reasoning of others.</a:t>
          </a:r>
          <a:endParaRPr lang="en-US" sz="2500" b="0" kern="1200" dirty="0"/>
        </a:p>
      </dsp:txBody>
      <dsp:txXfrm>
        <a:off x="0" y="2233680"/>
        <a:ext cx="7010400" cy="745200"/>
      </dsp:txXfrm>
    </dsp:sp>
    <dsp:sp modelId="{FF1C7D50-5AEF-A64C-83E9-B77F5363B6BE}">
      <dsp:nvSpPr>
        <dsp:cNvPr id="0" name=""/>
        <dsp:cNvSpPr/>
      </dsp:nvSpPr>
      <dsp:spPr>
        <a:xfrm>
          <a:off x="0" y="2978880"/>
          <a:ext cx="7010400" cy="73007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MP 4</a:t>
          </a:r>
          <a:endParaRPr lang="en-US" sz="3200" kern="1200" dirty="0"/>
        </a:p>
      </dsp:txBody>
      <dsp:txXfrm>
        <a:off x="35640" y="3014520"/>
        <a:ext cx="6939120" cy="658799"/>
      </dsp:txXfrm>
    </dsp:sp>
    <dsp:sp modelId="{EAD4A0FF-BB89-5F49-923F-D16DFAA55F58}">
      <dsp:nvSpPr>
        <dsp:cNvPr id="0" name=""/>
        <dsp:cNvSpPr/>
      </dsp:nvSpPr>
      <dsp:spPr>
        <a:xfrm>
          <a:off x="0" y="3708960"/>
          <a:ext cx="70104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t>Model with mathematics.</a:t>
          </a:r>
          <a:endParaRPr lang="en-US" sz="2500" kern="1200" dirty="0"/>
        </a:p>
      </dsp:txBody>
      <dsp:txXfrm>
        <a:off x="0" y="3708960"/>
        <a:ext cx="7010400" cy="52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5343-6B16-4846-BC2A-5A0DE717F11C}">
      <dsp:nvSpPr>
        <dsp:cNvPr id="0" name=""/>
        <dsp:cNvSpPr/>
      </dsp:nvSpPr>
      <dsp:spPr>
        <a:xfrm>
          <a:off x="2119" y="304912"/>
          <a:ext cx="2066329"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Grade 6</a:t>
          </a:r>
          <a:endParaRPr lang="en-US" sz="2100" kern="1200" dirty="0"/>
        </a:p>
      </dsp:txBody>
      <dsp:txXfrm>
        <a:off x="2119" y="304912"/>
        <a:ext cx="2066329" cy="604800"/>
      </dsp:txXfrm>
    </dsp:sp>
    <dsp:sp modelId="{E21DEABF-9D57-493B-89FC-FE5668F5E7F9}">
      <dsp:nvSpPr>
        <dsp:cNvPr id="0" name=""/>
        <dsp:cNvSpPr/>
      </dsp:nvSpPr>
      <dsp:spPr>
        <a:xfrm>
          <a:off x="2119" y="909712"/>
          <a:ext cx="2066329" cy="28493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Understand ratio concepts and use ratio reasoning to solve problems.</a:t>
          </a:r>
          <a:endParaRPr lang="en-US" sz="2100" kern="1200" dirty="0"/>
        </a:p>
      </dsp:txBody>
      <dsp:txXfrm>
        <a:off x="2119" y="909712"/>
        <a:ext cx="2066329" cy="2849374"/>
      </dsp:txXfrm>
    </dsp:sp>
    <dsp:sp modelId="{4B66A991-43EC-468E-BBBE-7787FC9E3013}">
      <dsp:nvSpPr>
        <dsp:cNvPr id="0" name=""/>
        <dsp:cNvSpPr/>
      </dsp:nvSpPr>
      <dsp:spPr>
        <a:xfrm>
          <a:off x="2357735" y="304912"/>
          <a:ext cx="2066329"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Grade 7</a:t>
          </a:r>
          <a:endParaRPr lang="en-US" sz="2100" kern="1200" dirty="0"/>
        </a:p>
      </dsp:txBody>
      <dsp:txXfrm>
        <a:off x="2357735" y="304912"/>
        <a:ext cx="2066329" cy="604800"/>
      </dsp:txXfrm>
    </dsp:sp>
    <dsp:sp modelId="{B5A46421-3892-49B0-AAEB-63CA82BFBB74}">
      <dsp:nvSpPr>
        <dsp:cNvPr id="0" name=""/>
        <dsp:cNvSpPr/>
      </dsp:nvSpPr>
      <dsp:spPr>
        <a:xfrm>
          <a:off x="2357735" y="909712"/>
          <a:ext cx="2066329" cy="28493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Analyze proportional relationships and use them to solve real-world and mathematical problems.</a:t>
          </a:r>
          <a:endParaRPr lang="en-US" sz="2100" kern="1200" dirty="0"/>
        </a:p>
      </dsp:txBody>
      <dsp:txXfrm>
        <a:off x="2357735" y="909712"/>
        <a:ext cx="2066329" cy="2849374"/>
      </dsp:txXfrm>
    </dsp:sp>
    <dsp:sp modelId="{DA2AC4CD-530D-4886-8F5F-6665BC345620}">
      <dsp:nvSpPr>
        <dsp:cNvPr id="0" name=""/>
        <dsp:cNvSpPr/>
      </dsp:nvSpPr>
      <dsp:spPr>
        <a:xfrm>
          <a:off x="4713350" y="304912"/>
          <a:ext cx="2066329"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Grade 8</a:t>
          </a:r>
          <a:endParaRPr lang="en-US" sz="2100" kern="1200" dirty="0"/>
        </a:p>
      </dsp:txBody>
      <dsp:txXfrm>
        <a:off x="4713350" y="304912"/>
        <a:ext cx="2066329" cy="604800"/>
      </dsp:txXfrm>
    </dsp:sp>
    <dsp:sp modelId="{92465441-D0CD-4F4E-B997-1BC961BF302A}">
      <dsp:nvSpPr>
        <dsp:cNvPr id="0" name=""/>
        <dsp:cNvSpPr/>
      </dsp:nvSpPr>
      <dsp:spPr>
        <a:xfrm>
          <a:off x="4713350" y="909712"/>
          <a:ext cx="2066329" cy="28493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Define, evaluate, and compare functions.</a:t>
          </a:r>
          <a:endParaRPr lang="en-US" sz="2100" kern="1200" dirty="0"/>
        </a:p>
        <a:p>
          <a:pPr marL="228600" lvl="1" indent="-228600" algn="l" defTabSz="933450">
            <a:lnSpc>
              <a:spcPct val="90000"/>
            </a:lnSpc>
            <a:spcBef>
              <a:spcPct val="0"/>
            </a:spcBef>
            <a:spcAft>
              <a:spcPct val="15000"/>
            </a:spcAft>
            <a:buChar char="••"/>
          </a:pPr>
          <a:r>
            <a:rPr lang="en-US" sz="2100" kern="1200" dirty="0" smtClean="0"/>
            <a:t>Use functions to model relationships between quantities.</a:t>
          </a:r>
          <a:endParaRPr lang="en-US" sz="2100" kern="1200" dirty="0"/>
        </a:p>
      </dsp:txBody>
      <dsp:txXfrm>
        <a:off x="4713350" y="909712"/>
        <a:ext cx="2066329" cy="2849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E8F88-1410-544C-A326-3922E2F56A97}">
      <dsp:nvSpPr>
        <dsp:cNvPr id="0" name=""/>
        <dsp:cNvSpPr/>
      </dsp:nvSpPr>
      <dsp:spPr>
        <a:xfrm>
          <a:off x="2119" y="293919"/>
          <a:ext cx="2066329"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Algebra 1</a:t>
          </a:r>
          <a:endParaRPr lang="en-US" sz="1700" kern="1200" dirty="0"/>
        </a:p>
      </dsp:txBody>
      <dsp:txXfrm>
        <a:off x="2119" y="293919"/>
        <a:ext cx="2066329" cy="489600"/>
      </dsp:txXfrm>
    </dsp:sp>
    <dsp:sp modelId="{23E719B3-486A-464B-8C47-76C852E46A12}">
      <dsp:nvSpPr>
        <dsp:cNvPr id="0" name=""/>
        <dsp:cNvSpPr/>
      </dsp:nvSpPr>
      <dsp:spPr>
        <a:xfrm>
          <a:off x="2119" y="783519"/>
          <a:ext cx="2066329" cy="29865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Understand the concepts of a function and use function notation.</a:t>
          </a:r>
          <a:endParaRPr lang="en-US" sz="1700" kern="1200" dirty="0"/>
        </a:p>
        <a:p>
          <a:pPr marL="171450" lvl="1" indent="-171450" algn="l" defTabSz="755650">
            <a:lnSpc>
              <a:spcPct val="90000"/>
            </a:lnSpc>
            <a:spcBef>
              <a:spcPct val="0"/>
            </a:spcBef>
            <a:spcAft>
              <a:spcPct val="15000"/>
            </a:spcAft>
            <a:buChar char="••"/>
          </a:pPr>
          <a:r>
            <a:rPr lang="en-US" sz="1700" kern="1200" dirty="0" smtClean="0"/>
            <a:t>Interpret functions that arise in applications in terms of the context.</a:t>
          </a:r>
          <a:endParaRPr lang="en-US" sz="1700" kern="1200" dirty="0"/>
        </a:p>
        <a:p>
          <a:pPr marL="171450" lvl="1" indent="-171450" algn="l" defTabSz="755650">
            <a:lnSpc>
              <a:spcPct val="90000"/>
            </a:lnSpc>
            <a:spcBef>
              <a:spcPct val="0"/>
            </a:spcBef>
            <a:spcAft>
              <a:spcPct val="15000"/>
            </a:spcAft>
            <a:buChar char="••"/>
          </a:pPr>
          <a:r>
            <a:rPr lang="en-US" sz="1700" kern="1200" dirty="0" smtClean="0"/>
            <a:t>Analyze functions using different representations. </a:t>
          </a:r>
          <a:endParaRPr lang="en-US" sz="1700" kern="1200" dirty="0"/>
        </a:p>
      </dsp:txBody>
      <dsp:txXfrm>
        <a:off x="2119" y="783519"/>
        <a:ext cx="2066329" cy="2986559"/>
      </dsp:txXfrm>
    </dsp:sp>
    <dsp:sp modelId="{4B66A991-43EC-468E-BBBE-7787FC9E3013}">
      <dsp:nvSpPr>
        <dsp:cNvPr id="0" name=""/>
        <dsp:cNvSpPr/>
      </dsp:nvSpPr>
      <dsp:spPr>
        <a:xfrm>
          <a:off x="2357735" y="293919"/>
          <a:ext cx="2066329"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Geometry</a:t>
          </a:r>
          <a:endParaRPr lang="en-US" sz="1700" kern="1200" dirty="0"/>
        </a:p>
      </dsp:txBody>
      <dsp:txXfrm>
        <a:off x="2357735" y="293919"/>
        <a:ext cx="2066329" cy="489600"/>
      </dsp:txXfrm>
    </dsp:sp>
    <dsp:sp modelId="{B5A46421-3892-49B0-AAEB-63CA82BFBB74}">
      <dsp:nvSpPr>
        <dsp:cNvPr id="0" name=""/>
        <dsp:cNvSpPr/>
      </dsp:nvSpPr>
      <dsp:spPr>
        <a:xfrm>
          <a:off x="2357735" y="783519"/>
          <a:ext cx="2066329" cy="29865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Experiment with transformations in the plane.</a:t>
          </a:r>
          <a:endParaRPr lang="en-US" sz="1700" kern="1200" dirty="0"/>
        </a:p>
        <a:p>
          <a:pPr marL="171450" lvl="1" indent="-171450" algn="l" defTabSz="755650">
            <a:lnSpc>
              <a:spcPct val="90000"/>
            </a:lnSpc>
            <a:spcBef>
              <a:spcPct val="0"/>
            </a:spcBef>
            <a:spcAft>
              <a:spcPct val="15000"/>
            </a:spcAft>
            <a:buChar char="••"/>
          </a:pPr>
          <a:r>
            <a:rPr lang="en-US" sz="1700" kern="1200" dirty="0" smtClean="0"/>
            <a:t>Understand similarity in terms of similarity transformations.</a:t>
          </a:r>
          <a:endParaRPr lang="en-US" sz="1700" kern="1200" dirty="0"/>
        </a:p>
        <a:p>
          <a:pPr marL="171450" lvl="1" indent="-171450" algn="l" defTabSz="755650">
            <a:lnSpc>
              <a:spcPct val="90000"/>
            </a:lnSpc>
            <a:spcBef>
              <a:spcPct val="0"/>
            </a:spcBef>
            <a:spcAft>
              <a:spcPct val="15000"/>
            </a:spcAft>
            <a:buChar char="••"/>
          </a:pPr>
          <a:r>
            <a:rPr lang="en-US" sz="1700" kern="1200" dirty="0" smtClean="0"/>
            <a:t>Translate between the geometric description and the equation for a conic section.</a:t>
          </a:r>
          <a:endParaRPr lang="en-US" sz="1700" kern="1200" dirty="0"/>
        </a:p>
      </dsp:txBody>
      <dsp:txXfrm>
        <a:off x="2357735" y="783519"/>
        <a:ext cx="2066329" cy="2986559"/>
      </dsp:txXfrm>
    </dsp:sp>
    <dsp:sp modelId="{DA2AC4CD-530D-4886-8F5F-6665BC345620}">
      <dsp:nvSpPr>
        <dsp:cNvPr id="0" name=""/>
        <dsp:cNvSpPr/>
      </dsp:nvSpPr>
      <dsp:spPr>
        <a:xfrm>
          <a:off x="4713350" y="293919"/>
          <a:ext cx="2066329"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Algebra 2</a:t>
          </a:r>
          <a:endParaRPr lang="en-US" sz="1700" kern="1200" dirty="0"/>
        </a:p>
      </dsp:txBody>
      <dsp:txXfrm>
        <a:off x="4713350" y="293919"/>
        <a:ext cx="2066329" cy="489600"/>
      </dsp:txXfrm>
    </dsp:sp>
    <dsp:sp modelId="{92465441-D0CD-4F4E-B997-1BC961BF302A}">
      <dsp:nvSpPr>
        <dsp:cNvPr id="0" name=""/>
        <dsp:cNvSpPr/>
      </dsp:nvSpPr>
      <dsp:spPr>
        <a:xfrm>
          <a:off x="4713350" y="783519"/>
          <a:ext cx="2066329" cy="29865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Interpret functions that arise in application in term of the context.</a:t>
          </a:r>
          <a:endParaRPr lang="en-US" sz="1700" kern="1200" dirty="0"/>
        </a:p>
        <a:p>
          <a:pPr marL="171450" lvl="1" indent="-171450" algn="l" defTabSz="755650">
            <a:lnSpc>
              <a:spcPct val="90000"/>
            </a:lnSpc>
            <a:spcBef>
              <a:spcPct val="0"/>
            </a:spcBef>
            <a:spcAft>
              <a:spcPct val="15000"/>
            </a:spcAft>
            <a:buChar char="••"/>
          </a:pPr>
          <a:r>
            <a:rPr lang="en-US" sz="1700" kern="1200" dirty="0" smtClean="0"/>
            <a:t>Analyze functions using different representations.</a:t>
          </a:r>
          <a:endParaRPr lang="en-US" sz="1700" kern="1200" dirty="0"/>
        </a:p>
      </dsp:txBody>
      <dsp:txXfrm>
        <a:off x="4713350" y="783519"/>
        <a:ext cx="2066329" cy="29865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6/15/2015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334469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14391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2364912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408636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we must teach at the highest level on the Cognitive rigor matrix. The blue circle indicates where we must scaffold to get our students to the highest level the standards is assessing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a:p>
        </p:txBody>
      </p:sp>
    </p:spTree>
    <p:extLst>
      <p:ext uri="{BB962C8B-B14F-4D97-AF65-F5344CB8AC3E}">
        <p14:creationId xmlns:p14="http://schemas.microsoft.com/office/powerpoint/2010/main" val="45045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199483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dirty="0"/>
          </a:p>
        </p:txBody>
      </p:sp>
    </p:spTree>
    <p:extLst>
      <p:ext uri="{BB962C8B-B14F-4D97-AF65-F5344CB8AC3E}">
        <p14:creationId xmlns:p14="http://schemas.microsoft.com/office/powerpoint/2010/main" val="26766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pPr lvl="0"/>
            <a:r>
              <a:rPr lang="en-US" dirty="0" smtClean="0"/>
              <a:t>Solve real-world and mathematical problems involving area, surface area and volume</a:t>
            </a:r>
          </a:p>
          <a:p>
            <a:pPr eaLnBrk="1" hangingPunct="1">
              <a:spcBef>
                <a:spcPct val="0"/>
              </a:spcBef>
              <a:buFont typeface="Wingdings" pitchFamily="2" charset="2"/>
              <a:buChar char="Ø"/>
            </a:pPr>
            <a:r>
              <a:rPr lang="en-US" altLang="en-US" dirty="0" smtClean="0"/>
              <a:t>Grade 7</a:t>
            </a:r>
          </a:p>
          <a:p>
            <a:pPr lvl="0"/>
            <a:r>
              <a:rPr lang="en-US" dirty="0" smtClean="0"/>
              <a:t>Draw, construct and describe geometrical figures and describe the relationships between them.</a:t>
            </a:r>
          </a:p>
          <a:p>
            <a:pPr lvl="0"/>
            <a:r>
              <a:rPr lang="en-US" dirty="0" smtClean="0"/>
              <a:t>Solve real-life and mathematical problems involving angle measure, area, surface area, and volume.</a:t>
            </a:r>
          </a:p>
          <a:p>
            <a:pPr eaLnBrk="1" hangingPunct="1">
              <a:spcBef>
                <a:spcPct val="0"/>
              </a:spcBef>
            </a:pPr>
            <a:endParaRPr lang="en-US" altLang="en-US" b="1" u="sng" dirty="0" smtClean="0"/>
          </a:p>
          <a:p>
            <a:pPr eaLnBrk="1" hangingPunct="1">
              <a:spcBef>
                <a:spcPct val="0"/>
              </a:spcBef>
              <a:buFont typeface="Wingdings" pitchFamily="2" charset="2"/>
              <a:buChar char="Ø"/>
            </a:pPr>
            <a:r>
              <a:rPr lang="en-US" altLang="en-US" dirty="0" smtClean="0"/>
              <a:t>Grade 8</a:t>
            </a:r>
          </a:p>
          <a:p>
            <a:pPr lvl="0"/>
            <a:r>
              <a:rPr lang="en-US" dirty="0" smtClean="0"/>
              <a:t>Understand congruence and similarity using physical models, transparencies, or geometry software.</a:t>
            </a:r>
          </a:p>
          <a:p>
            <a:pPr lvl="0"/>
            <a:r>
              <a:rPr lang="en-US" dirty="0" smtClean="0"/>
              <a:t>Solve real-world and mathematical problems involving volume of cylinders, cones, and spheres.  </a:t>
            </a:r>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Algebra</a:t>
            </a:r>
            <a:r>
              <a:rPr lang="en-US" altLang="en-US" baseline="0" dirty="0" smtClean="0"/>
              <a:t> 1</a:t>
            </a:r>
          </a:p>
          <a:p>
            <a:pPr eaLnBrk="1" hangingPunct="1">
              <a:spcBef>
                <a:spcPct val="0"/>
              </a:spcBef>
              <a:buFont typeface="Wingdings" pitchFamily="2" charset="2"/>
              <a:buNone/>
            </a:pPr>
            <a:r>
              <a:rPr lang="en-US" altLang="en-US" baseline="0" dirty="0" smtClean="0"/>
              <a:t>No geometry standards are emphasized </a:t>
            </a:r>
            <a:endParaRPr lang="en-US" altLang="en-US" dirty="0" smtClean="0"/>
          </a:p>
          <a:p>
            <a:pPr eaLnBrk="1" hangingPunct="1">
              <a:spcBef>
                <a:spcPct val="0"/>
              </a:spcBef>
              <a:buFont typeface="Wingdings" pitchFamily="2" charset="2"/>
              <a:buChar char="Ø"/>
            </a:pPr>
            <a:r>
              <a:rPr lang="en-US" altLang="en-US" dirty="0" smtClean="0"/>
              <a:t>Geometry</a:t>
            </a:r>
          </a:p>
          <a:p>
            <a:pPr lvl="0"/>
            <a:r>
              <a:rPr lang="en-US" dirty="0" smtClean="0"/>
              <a:t>Experiment with transformations in the plane.</a:t>
            </a:r>
          </a:p>
          <a:p>
            <a:pPr lvl="0"/>
            <a:r>
              <a:rPr lang="en-US" dirty="0" smtClean="0"/>
              <a:t>Understand congruence in terms of rigid motions.</a:t>
            </a:r>
          </a:p>
          <a:p>
            <a:pPr lvl="0"/>
            <a:r>
              <a:rPr lang="en-US" dirty="0" smtClean="0"/>
              <a:t>Prove geometric theorems.</a:t>
            </a:r>
          </a:p>
          <a:p>
            <a:pPr lvl="0"/>
            <a:r>
              <a:rPr lang="en-US" dirty="0" smtClean="0"/>
              <a:t>Make geometric constructions.</a:t>
            </a:r>
          </a:p>
          <a:p>
            <a:pPr lvl="0"/>
            <a:r>
              <a:rPr lang="en-US" dirty="0" smtClean="0"/>
              <a:t>Understand similarity in terms of similarity transformations.</a:t>
            </a:r>
          </a:p>
          <a:p>
            <a:pPr lvl="0"/>
            <a:r>
              <a:rPr lang="en-US" dirty="0" smtClean="0"/>
              <a:t>Prove trigonometric ratios and solve problems involving right triangles.</a:t>
            </a:r>
          </a:p>
          <a:p>
            <a:pPr eaLnBrk="1" hangingPunct="1">
              <a:spcBef>
                <a:spcPct val="0"/>
              </a:spcBef>
              <a:buFont typeface="Wingdings" pitchFamily="2" charset="2"/>
              <a:buChar char="Ø"/>
            </a:pPr>
            <a:r>
              <a:rPr lang="en-US" altLang="en-US" dirty="0" smtClean="0"/>
              <a:t>Algebra</a:t>
            </a:r>
            <a:r>
              <a:rPr lang="en-US" altLang="en-US" baseline="0" dirty="0" smtClean="0"/>
              <a:t> 2</a:t>
            </a:r>
            <a:endParaRPr lang="en-US" altLang="en-US" dirty="0" smtClean="0"/>
          </a:p>
          <a:p>
            <a:pPr lvl="0"/>
            <a:r>
              <a:rPr lang="en-US" dirty="0" smtClean="0"/>
              <a:t>Translate between the geometric description and the equation for a conic section. </a:t>
            </a:r>
          </a:p>
          <a:p>
            <a:pPr eaLnBrk="1" hangingPunct="1">
              <a:spcBef>
                <a:spcPct val="0"/>
              </a:spcBef>
            </a:pPr>
            <a:endParaRPr lang="en-US" altLang="en-US" b="0" u="none"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8</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the </a:t>
            </a:r>
            <a:r>
              <a:rPr lang="en-US" dirty="0" smtClean="0">
                <a:latin typeface="Tw Cen MT" panose="020B0602020104020603" pitchFamily="34" charset="0"/>
              </a:rPr>
              <a:t>High</a:t>
            </a:r>
            <a:r>
              <a:rPr lang="en-US" baseline="0" dirty="0" smtClean="0">
                <a:latin typeface="Tw Cen MT" panose="020B0602020104020603" pitchFamily="34" charset="0"/>
              </a:rPr>
              <a:t> Schools Math course</a:t>
            </a:r>
            <a:r>
              <a:rPr lang="en-US" dirty="0" smtClean="0">
                <a:latin typeface="Tw Cen MT" panose="020B0602020104020603" pitchFamily="34" charset="0"/>
              </a:rPr>
              <a:t>.  </a:t>
            </a:r>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dirty="0"/>
          </a:p>
        </p:txBody>
      </p:sp>
    </p:spTree>
    <p:extLst>
      <p:ext uri="{BB962C8B-B14F-4D97-AF65-F5344CB8AC3E}">
        <p14:creationId xmlns:p14="http://schemas.microsoft.com/office/powerpoint/2010/main" val="368057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smtClean="0"/>
              <a:t>Facilitator notes</a:t>
            </a:r>
          </a:p>
          <a:p>
            <a:endParaRPr lang="en-US" sz="2800" dirty="0" smtClean="0"/>
          </a:p>
          <a:p>
            <a:r>
              <a:rPr lang="en-US" sz="2800" dirty="0" smtClean="0"/>
              <a:t>Time: 2-3</a:t>
            </a:r>
            <a:r>
              <a:rPr lang="en-US" sz="2800" baseline="0" dirty="0" smtClean="0"/>
              <a:t> minutes</a:t>
            </a:r>
            <a:endParaRPr lang="en-US" sz="2800" dirty="0" smtClean="0"/>
          </a:p>
          <a:p>
            <a:endParaRPr lang="en-US" sz="2800" dirty="0" smtClean="0"/>
          </a:p>
          <a:p>
            <a:r>
              <a:rPr lang="en-US" sz="2800" b="1" dirty="0" smtClean="0"/>
              <a:t>Handouts/participant activity:</a:t>
            </a:r>
            <a:r>
              <a:rPr lang="en-US" sz="2800" b="1" baseline="0" dirty="0" smtClean="0"/>
              <a:t> </a:t>
            </a:r>
            <a:r>
              <a:rPr lang="en-US" sz="2800" b="0" baseline="0" dirty="0" smtClean="0"/>
              <a:t>n/a</a:t>
            </a:r>
            <a:endParaRPr lang="en-US" sz="2800" b="0" dirty="0" smtClean="0"/>
          </a:p>
          <a:p>
            <a:endParaRPr lang="en-US" sz="2800" b="1" dirty="0" smtClean="0">
              <a:latin typeface="Tw Cen MT" panose="020B0602020104020603" pitchFamily="34" charset="0"/>
            </a:endParaRPr>
          </a:p>
          <a:p>
            <a:r>
              <a:rPr lang="en-US" sz="2800" b="1" dirty="0" smtClean="0">
                <a:latin typeface="Tw Cen MT" panose="020B0602020104020603" pitchFamily="34" charset="0"/>
              </a:rPr>
              <a:t>Focus points:</a:t>
            </a:r>
          </a:p>
          <a:p>
            <a:endParaRPr lang="en-US" sz="2800" b="0" dirty="0" smtClean="0">
              <a:latin typeface="Tw Cen MT" panose="020B0602020104020603" pitchFamily="34" charset="0"/>
            </a:endParaRPr>
          </a:p>
          <a:p>
            <a:r>
              <a:rPr lang="en-US" sz="2800" b="0" dirty="0" smtClean="0">
                <a:latin typeface="Tw Cen MT" panose="020B0602020104020603" pitchFamily="34" charset="0"/>
              </a:rPr>
              <a:t>Review</a:t>
            </a:r>
            <a:r>
              <a:rPr lang="en-US" sz="2800" b="0" baseline="0" dirty="0" smtClean="0">
                <a:latin typeface="Tw Cen MT" panose="020B0602020104020603" pitchFamily="34" charset="0"/>
              </a:rPr>
              <a:t> the lesson  agenda prior to implementation</a:t>
            </a:r>
            <a:endParaRPr lang="en-US" sz="2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dirty="0"/>
          </a:p>
        </p:txBody>
      </p:sp>
    </p:spTree>
    <p:extLst>
      <p:ext uri="{BB962C8B-B14F-4D97-AF65-F5344CB8AC3E}">
        <p14:creationId xmlns:p14="http://schemas.microsoft.com/office/powerpoint/2010/main" val="224664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6/15/2015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learnzillion.com/lesson_plans/164-understand-the-significance-of-the-y-intercept-by-comapring-proportional-y-mx-and-non-proportional-y-mx-b-relationsh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zillion.com/lesson_plans/164-understand-the-significance-of-the-y-intercept-by-comapring-proportional-y-mx-and-non-proportional-y-mx-b-relationshi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khanacademy.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3/07/ccssm_progression_NS+Number_2013-07-09.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commoncoretools.me/wp-content/uploads/2014/12/ccss_progression_gk6_2014_12_27.pdf"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coretools.me/wp-content/uploads/2014/12/ccss_progression_gk6_2014_12_27.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429000"/>
            <a:ext cx="6934200" cy="1828090"/>
          </a:xfrm>
        </p:spPr>
        <p:txBody>
          <a:bodyPr>
            <a:normAutofit fontScale="90000"/>
          </a:bodyPr>
          <a:lstStyle/>
          <a:p>
            <a:r>
              <a:rPr lang="en-US" dirty="0"/>
              <a:t>Math 8 </a:t>
            </a:r>
            <a:br>
              <a:rPr lang="en-US" dirty="0"/>
            </a:br>
            <a:r>
              <a:rPr lang="en-US" dirty="0" smtClean="0"/>
              <a:t>Function to Model Relationships between Quantities</a:t>
            </a:r>
            <a:br>
              <a:rPr lang="en-US" dirty="0" smtClean="0"/>
            </a:br>
            <a:r>
              <a:rPr lang="en-US" dirty="0" smtClean="0"/>
              <a:t>Unit 3</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990600" y="1752600"/>
            <a:ext cx="7315200" cy="4343400"/>
          </a:xfrm>
        </p:spPr>
        <p:txBody>
          <a:bodyPr>
            <a:normAutofit/>
          </a:bodyPr>
          <a:lstStyle/>
          <a:p>
            <a:r>
              <a:rPr lang="en-US" sz="2800" dirty="0" smtClean="0"/>
              <a:t>Vocabulary</a:t>
            </a:r>
          </a:p>
          <a:p>
            <a:r>
              <a:rPr lang="en-US" sz="2800" dirty="0" smtClean="0"/>
              <a:t>Video: What Makes the Graph of Proportional Relationships Different from Other Graphs?</a:t>
            </a:r>
          </a:p>
          <a:p>
            <a:r>
              <a:rPr lang="en-US" sz="2800" dirty="0" smtClean="0"/>
              <a:t>Lesson: </a:t>
            </a:r>
            <a:r>
              <a:rPr lang="en-US" sz="2800" dirty="0"/>
              <a:t>Understanding the Significance of the </a:t>
            </a:r>
            <a:r>
              <a:rPr lang="en-US" sz="2800" i="1" dirty="0" smtClean="0"/>
              <a:t>Y</a:t>
            </a:r>
            <a:r>
              <a:rPr lang="en-US" sz="2800" dirty="0" smtClean="0"/>
              <a:t>-Intercept </a:t>
            </a:r>
            <a:r>
              <a:rPr lang="en-US" sz="2800" dirty="0"/>
              <a:t>by Comparing Proportional </a:t>
            </a:r>
            <a:r>
              <a:rPr lang="en-US" sz="2800" dirty="0" smtClean="0"/>
              <a:t>and Non</a:t>
            </a:r>
            <a:r>
              <a:rPr lang="en-US" sz="2800" dirty="0"/>
              <a:t>-Proportional </a:t>
            </a:r>
            <a:r>
              <a:rPr lang="en-US" sz="2800" dirty="0" smtClean="0"/>
              <a:t>Relationships</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162800" cy="3809290"/>
          </a:xfrm>
        </p:spPr>
        <p:txBody>
          <a:bodyPr>
            <a:normAutofit fontScale="90000"/>
          </a:bodyPr>
          <a:lstStyle/>
          <a:p>
            <a:r>
              <a:rPr lang="en-US" dirty="0"/>
              <a:t>Understanding the Significance of the </a:t>
            </a:r>
            <a:r>
              <a:rPr lang="en-US" i="1" dirty="0"/>
              <a:t>Y</a:t>
            </a:r>
            <a:r>
              <a:rPr lang="en-US" dirty="0"/>
              <a:t>-Intercept by Comparing Proportional and Non-Proportional Relationships</a:t>
            </a:r>
          </a:p>
        </p:txBody>
      </p:sp>
      <p:sp>
        <p:nvSpPr>
          <p:cNvPr id="3" name="Subtitle 2"/>
          <p:cNvSpPr>
            <a:spLocks noGrp="1"/>
          </p:cNvSpPr>
          <p:nvPr>
            <p:ph type="subTitle" idx="1"/>
          </p:nvPr>
        </p:nvSpPr>
        <p:spPr>
          <a:xfrm>
            <a:off x="1752600" y="5334000"/>
            <a:ext cx="5712179" cy="1524000"/>
          </a:xfrm>
        </p:spPr>
        <p:txBody>
          <a:bodyPr/>
          <a:lstStyle/>
          <a:p>
            <a:r>
              <a:rPr lang="en-US" dirty="0" smtClean="0"/>
              <a:t>Planning for Instruction</a:t>
            </a:r>
            <a:endParaRPr lang="en-US" dirty="0"/>
          </a:p>
        </p:txBody>
      </p:sp>
    </p:spTree>
    <p:extLst>
      <p:ext uri="{BB962C8B-B14F-4D97-AF65-F5344CB8AC3E}">
        <p14:creationId xmlns:p14="http://schemas.microsoft.com/office/powerpoint/2010/main" val="64620905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838200" y="1828800"/>
            <a:ext cx="7391400" cy="4343400"/>
          </a:xfrm>
        </p:spPr>
        <p:txBody>
          <a:bodyPr>
            <a:normAutofit/>
          </a:bodyPr>
          <a:lstStyle/>
          <a:p>
            <a:r>
              <a:rPr lang="en-US" dirty="0" smtClean="0"/>
              <a:t>Pre-assessment</a:t>
            </a:r>
            <a:r>
              <a:rPr lang="en-US" dirty="0"/>
              <a:t>:</a:t>
            </a:r>
            <a:r>
              <a:rPr lang="en-US" dirty="0" smtClean="0"/>
              <a:t> Used to determine understanding of prerequisite skills</a:t>
            </a:r>
          </a:p>
          <a:p>
            <a:pPr lvl="1"/>
            <a:r>
              <a:rPr lang="en-US" dirty="0" smtClean="0"/>
              <a:t>Prerequisite skills include:</a:t>
            </a:r>
          </a:p>
          <a:p>
            <a:pPr lvl="2"/>
            <a:r>
              <a:rPr lang="en-US" dirty="0" smtClean="0"/>
              <a:t>7.RP.2</a:t>
            </a:r>
            <a:endParaRPr lang="en-US" dirty="0"/>
          </a:p>
          <a:p>
            <a:pPr lvl="3"/>
            <a:r>
              <a:rPr lang="en-US" dirty="0" smtClean="0"/>
              <a:t>Recognize and represent proportional relationships between quantities.</a:t>
            </a:r>
          </a:p>
          <a:p>
            <a:pPr lvl="3"/>
            <a:r>
              <a:rPr lang="en-US" dirty="0" smtClean="0"/>
              <a:t>Decide whether two quantities are in a proportional relationships.</a:t>
            </a:r>
          </a:p>
          <a:p>
            <a:pPr lvl="3"/>
            <a:r>
              <a:rPr lang="en-US" dirty="0" smtClean="0"/>
              <a:t>Identify the constant of proportionality in tables, graphs, equations, diagrams, and verbal descriptions of proportional relationships. </a:t>
            </a:r>
          </a:p>
          <a:p>
            <a:pPr lvl="3"/>
            <a:r>
              <a:rPr lang="en-US" dirty="0" smtClean="0"/>
              <a:t>Represent proportional relationship by equations.</a:t>
            </a:r>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60" y="688017"/>
            <a:ext cx="1538599" cy="114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64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4572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a:bodyPr>
          <a:lstStyle/>
          <a:p>
            <a:r>
              <a:rPr lang="en-US" dirty="0">
                <a:solidFill>
                  <a:schemeClr val="bg1"/>
                </a:solidFill>
              </a:rPr>
              <a:t>Students may not understand that y = </a:t>
            </a:r>
            <a:r>
              <a:rPr lang="en-US" dirty="0" err="1">
                <a:solidFill>
                  <a:schemeClr val="bg1"/>
                </a:solidFill>
              </a:rPr>
              <a:t>kx</a:t>
            </a:r>
            <a:r>
              <a:rPr lang="en-US" dirty="0">
                <a:solidFill>
                  <a:schemeClr val="bg1"/>
                </a:solidFill>
              </a:rPr>
              <a:t> produces a different graph from y = mx + b.</a:t>
            </a:r>
          </a:p>
          <a:p>
            <a:r>
              <a:rPr lang="en-US" dirty="0">
                <a:solidFill>
                  <a:schemeClr val="bg1"/>
                </a:solidFill>
              </a:rPr>
              <a:t>Students may assume that all linear graphs go through the origin.</a:t>
            </a:r>
          </a:p>
          <a:p>
            <a:pPr>
              <a:defRPr/>
            </a:pPr>
            <a:endParaRPr lang="en-US" dirty="0">
              <a:solidFill>
                <a:srgbClr val="FFFFFF"/>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t>Suggested Questions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85000" lnSpcReduction="10000"/>
          </a:bodyPr>
          <a:lstStyle/>
          <a:p>
            <a:r>
              <a:rPr lang="en-US" sz="2800" dirty="0">
                <a:solidFill>
                  <a:srgbClr val="FFFFFF"/>
                </a:solidFill>
              </a:rPr>
              <a:t>What distinguishing characteristics do you notice in the graphs? tables? equations?</a:t>
            </a:r>
          </a:p>
          <a:p>
            <a:r>
              <a:rPr lang="en-US" sz="2800" dirty="0">
                <a:solidFill>
                  <a:srgbClr val="FFFFFF"/>
                </a:solidFill>
              </a:rPr>
              <a:t>How do these help you?</a:t>
            </a:r>
          </a:p>
          <a:p>
            <a:r>
              <a:rPr lang="en-US" sz="2800" dirty="0">
                <a:solidFill>
                  <a:srgbClr val="FFFFFF"/>
                </a:solidFill>
              </a:rPr>
              <a:t>How do each of the representations compare to each other?</a:t>
            </a:r>
          </a:p>
          <a:p>
            <a:r>
              <a:rPr lang="en-US" sz="2800" dirty="0">
                <a:solidFill>
                  <a:srgbClr val="FFFFFF"/>
                </a:solidFill>
              </a:rPr>
              <a:t>How can you represent your ideas so that </a:t>
            </a:r>
            <a:r>
              <a:rPr lang="en-US" sz="2800" dirty="0">
                <a:solidFill>
                  <a:schemeClr val="bg1"/>
                </a:solidFill>
              </a:rPr>
              <a:t>everyone can understand them?</a:t>
            </a: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0668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01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a:xfrm>
            <a:off x="685800" y="2119257"/>
            <a:ext cx="7620000" cy="3603812"/>
          </a:xfrm>
        </p:spPr>
        <p:txBody>
          <a:bodyPr>
            <a:normAutofit fontScale="32500" lnSpcReduction="20000"/>
          </a:bodyPr>
          <a:lstStyle/>
          <a:p>
            <a:pPr marL="0" indent="0">
              <a:buNone/>
            </a:pPr>
            <a:r>
              <a:rPr lang="en-US" sz="7200" b="1" dirty="0"/>
              <a:t>Materials Required</a:t>
            </a:r>
            <a:endParaRPr lang="en-US" sz="7200" dirty="0"/>
          </a:p>
          <a:p>
            <a:pPr marL="0" indent="0">
              <a:buNone/>
            </a:pPr>
            <a:r>
              <a:rPr lang="en-US" sz="7200" dirty="0"/>
              <a:t>Special Materials: </a:t>
            </a:r>
            <a:endParaRPr lang="en-US" sz="7200" dirty="0" smtClean="0"/>
          </a:p>
          <a:p>
            <a:pPr lvl="1"/>
            <a:r>
              <a:rPr lang="en-US" sz="7000" dirty="0" smtClean="0"/>
              <a:t>Coordinate Plane </a:t>
            </a:r>
          </a:p>
          <a:p>
            <a:pPr marL="0" indent="0">
              <a:buNone/>
            </a:pPr>
            <a:r>
              <a:rPr lang="en-US" sz="7200" dirty="0" smtClean="0"/>
              <a:t>Handouts:</a:t>
            </a:r>
          </a:p>
          <a:p>
            <a:pPr lvl="1"/>
            <a:r>
              <a:rPr lang="en-US" sz="7000" dirty="0" err="1" smtClean="0"/>
              <a:t>LearnZillion</a:t>
            </a:r>
            <a:r>
              <a:rPr lang="en-US" sz="7000" dirty="0" smtClean="0"/>
              <a:t> presentation handouts</a:t>
            </a:r>
          </a:p>
          <a:p>
            <a:pPr lvl="1"/>
            <a:r>
              <a:rPr lang="en-US" sz="7000" dirty="0" err="1" smtClean="0"/>
              <a:t>LearnZillion</a:t>
            </a:r>
            <a:r>
              <a:rPr lang="en-US" sz="7000" dirty="0" smtClean="0"/>
              <a:t> additional worksheets</a:t>
            </a:r>
          </a:p>
          <a:p>
            <a:pPr lvl="2"/>
            <a:r>
              <a:rPr lang="en-US" sz="6800" dirty="0">
                <a:hlinkClick r:id="rId3"/>
              </a:rPr>
              <a:t>https://</a:t>
            </a:r>
            <a:r>
              <a:rPr lang="en-US" sz="6800" dirty="0" err="1">
                <a:hlinkClick r:id="rId3"/>
              </a:rPr>
              <a:t>learnzillion.com</a:t>
            </a:r>
            <a:r>
              <a:rPr lang="en-US" sz="6800" dirty="0">
                <a:hlinkClick r:id="rId3"/>
              </a:rPr>
              <a:t>/</a:t>
            </a:r>
            <a:r>
              <a:rPr lang="en-US" sz="6800" dirty="0" err="1">
                <a:hlinkClick r:id="rId3"/>
              </a:rPr>
              <a:t>lesson_plans</a:t>
            </a:r>
            <a:r>
              <a:rPr lang="en-US" sz="6800" dirty="0">
                <a:hlinkClick r:id="rId3"/>
              </a:rPr>
              <a:t>/164-understand-the-significance-of-the-y-intercept-by-comapring-proportional-y-mx-and-non-proportional-y-mx-b-relationships</a:t>
            </a:r>
            <a:endParaRPr lang="en-US" dirty="0" smtClean="0"/>
          </a:p>
          <a:p>
            <a:pPr>
              <a:buFontTx/>
              <a:buChar char="-"/>
            </a:pPr>
            <a:endParaRPr lang="en-US" dirty="0"/>
          </a:p>
        </p:txBody>
      </p:sp>
      <p:pic>
        <p:nvPicPr>
          <p:cNvPr id="1028" name="Picture 4" descr="http://ts2.mm.bing.net/th?id=JN.%2biqUumFxIFhVhqkecJ6kGQ&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105400"/>
            <a:ext cx="1752600" cy="1602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5-06-11 at 9.57.03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747821"/>
            <a:ext cx="2819400" cy="1820664"/>
          </a:xfrm>
          <a:prstGeom prst="rect">
            <a:avLst/>
          </a:prstGeom>
        </p:spPr>
      </p:pic>
    </p:spTree>
    <p:extLst>
      <p:ext uri="{BB962C8B-B14F-4D97-AF65-F5344CB8AC3E}">
        <p14:creationId xmlns:p14="http://schemas.microsoft.com/office/powerpoint/2010/main" val="381187877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Proportional </a:t>
            </a:r>
          </a:p>
          <a:p>
            <a:r>
              <a:rPr lang="en-US" dirty="0" smtClean="0"/>
              <a:t>Non-Proportional</a:t>
            </a:r>
          </a:p>
          <a:p>
            <a:r>
              <a:rPr lang="en-US" dirty="0" smtClean="0"/>
              <a:t>Direct Variation</a:t>
            </a:r>
          </a:p>
        </p:txBody>
      </p:sp>
      <p:sp>
        <p:nvSpPr>
          <p:cNvPr id="5" name="Content Placeholder 4"/>
          <p:cNvSpPr>
            <a:spLocks noGrp="1"/>
          </p:cNvSpPr>
          <p:nvPr>
            <p:ph sz="quarter" idx="14"/>
          </p:nvPr>
        </p:nvSpPr>
        <p:spPr>
          <a:xfrm>
            <a:off x="4648200" y="1371600"/>
            <a:ext cx="3200400" cy="3605212"/>
          </a:xfrm>
        </p:spPr>
        <p:txBody>
          <a:bodyPr/>
          <a:lstStyle/>
          <a:p>
            <a:r>
              <a:rPr lang="en-US" dirty="0" smtClean="0"/>
              <a:t>Slope</a:t>
            </a:r>
          </a:p>
          <a:p>
            <a:r>
              <a:rPr lang="en-US" dirty="0" smtClean="0"/>
              <a:t>Y-Intercept</a:t>
            </a:r>
          </a:p>
          <a:p>
            <a:r>
              <a:rPr lang="en-US" dirty="0" smtClean="0"/>
              <a:t>Linear Function</a:t>
            </a:r>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7010400" y="4191000"/>
            <a:ext cx="1447800" cy="2065527"/>
          </a:xfrm>
          <a:prstGeom prst="rect">
            <a:avLst/>
          </a:prstGeom>
        </p:spPr>
      </p:pic>
      <p:sp>
        <p:nvSpPr>
          <p:cNvPr id="7" name="Oval Callout 6"/>
          <p:cNvSpPr/>
          <p:nvPr/>
        </p:nvSpPr>
        <p:spPr>
          <a:xfrm>
            <a:off x="5867400" y="2895600"/>
            <a:ext cx="2286000" cy="1295400"/>
          </a:xfrm>
          <a:prstGeom prst="wedgeEllipseCallout">
            <a:avLst>
              <a:gd name="adj1" fmla="val 21604"/>
              <a:gd name="adj2" fmla="val 896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Or you could use: Word Map, Frayer Model, etc.</a:t>
            </a:r>
            <a:endParaRPr lang="en-US" dirty="0">
              <a:solidFill>
                <a:srgbClr val="FFFFFF"/>
              </a:solidFill>
            </a:endParaRPr>
          </a:p>
        </p:txBody>
      </p:sp>
      <p:sp>
        <p:nvSpPr>
          <p:cNvPr id="3" name="Oval 2"/>
          <p:cNvSpPr/>
          <p:nvPr/>
        </p:nvSpPr>
        <p:spPr>
          <a:xfrm>
            <a:off x="762000" y="3429000"/>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rgbClr val="FFFFFF"/>
                </a:solidFill>
              </a:rPr>
              <a:t>Magic Booklet</a:t>
            </a:r>
            <a:endParaRPr lang="en-US" dirty="0">
              <a:solidFill>
                <a:srgbClr val="FFFFFF"/>
              </a:solidFill>
            </a:endParaRPr>
          </a:p>
        </p:txBody>
      </p:sp>
      <p:pic>
        <p:nvPicPr>
          <p:cNvPr id="9" name="Picture 8" descr="IMG_166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507191" y="3878791"/>
            <a:ext cx="2446867" cy="1835150"/>
          </a:xfrm>
          <a:prstGeom prst="rect">
            <a:avLst/>
          </a:prstGeom>
        </p:spPr>
      </p:pic>
      <p:pic>
        <p:nvPicPr>
          <p:cNvPr id="10" name="Picture 9" descr="IMG_166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724400" y="4267200"/>
            <a:ext cx="2319867" cy="1739900"/>
          </a:xfrm>
          <a:prstGeom prst="rect">
            <a:avLst/>
          </a:prstGeom>
        </p:spPr>
      </p:pic>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21401574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066800"/>
          </a:xfrm>
        </p:spPr>
        <p:txBody>
          <a:bodyPr>
            <a:noAutofit/>
          </a:bodyPr>
          <a:lstStyle/>
          <a:p>
            <a:r>
              <a:rPr lang="en-US" sz="2400" dirty="0"/>
              <a:t>Understanding the Significance of the </a:t>
            </a:r>
            <a:r>
              <a:rPr lang="en-US" sz="2400" i="1" dirty="0"/>
              <a:t>Y</a:t>
            </a:r>
            <a:r>
              <a:rPr lang="en-US" sz="2400" dirty="0"/>
              <a:t>-Intercept by Comparing Proportional and Non-Proportional Relationships</a:t>
            </a:r>
          </a:p>
        </p:txBody>
      </p:sp>
      <p:sp>
        <p:nvSpPr>
          <p:cNvPr id="5" name="TextBox 4"/>
          <p:cNvSpPr txBox="1"/>
          <p:nvPr/>
        </p:nvSpPr>
        <p:spPr>
          <a:xfrm>
            <a:off x="762000" y="5486400"/>
            <a:ext cx="7772400" cy="923330"/>
          </a:xfrm>
          <a:prstGeom prst="rect">
            <a:avLst/>
          </a:prstGeom>
          <a:noFill/>
        </p:spPr>
        <p:txBody>
          <a:bodyPr wrap="square" rtlCol="0">
            <a:spAutoFit/>
          </a:bodyPr>
          <a:lstStyle/>
          <a:p>
            <a:pPr algn="ctr"/>
            <a:r>
              <a:rPr lang="en-US" dirty="0">
                <a:hlinkClick r:id="rId3"/>
              </a:rPr>
              <a:t>https://</a:t>
            </a:r>
            <a:r>
              <a:rPr lang="en-US" dirty="0" err="1">
                <a:hlinkClick r:id="rId3"/>
              </a:rPr>
              <a:t>learnzillion.com</a:t>
            </a:r>
            <a:r>
              <a:rPr lang="en-US" dirty="0">
                <a:hlinkClick r:id="rId3"/>
              </a:rPr>
              <a:t>/</a:t>
            </a:r>
            <a:r>
              <a:rPr lang="en-US" dirty="0" err="1">
                <a:hlinkClick r:id="rId3"/>
              </a:rPr>
              <a:t>lesson_plans</a:t>
            </a:r>
            <a:r>
              <a:rPr lang="en-US" dirty="0">
                <a:hlinkClick r:id="rId3"/>
              </a:rPr>
              <a:t>/164-understand-the-significance-of-the-y-intercept-by-comapring-proportional-y-mx-and-non-proportional-y-mx-b-relationships</a:t>
            </a:r>
            <a:endParaRPr lang="en-US" dirty="0"/>
          </a:p>
        </p:txBody>
      </p:sp>
      <p:pic>
        <p:nvPicPr>
          <p:cNvPr id="4" name="Content Placeholder 3" descr="Screen Shot 2015-06-11 at 8.19.02 AM.png"/>
          <p:cNvPicPr>
            <a:picLocks noGrp="1" noChangeAspect="1"/>
          </p:cNvPicPr>
          <p:nvPr>
            <p:ph idx="1"/>
          </p:nvPr>
        </p:nvPicPr>
        <p:blipFill>
          <a:blip r:embed="rId4">
            <a:extLst>
              <a:ext uri="{28A0092B-C50C-407E-A947-70E740481C1C}">
                <a14:useLocalDpi xmlns:a14="http://schemas.microsoft.com/office/drawing/2010/main" val="0"/>
              </a:ext>
            </a:extLst>
          </a:blip>
          <a:srcRect t="7956" b="7956"/>
          <a:stretch>
            <a:fillRect/>
          </a:stretch>
        </p:blipFill>
        <p:spPr>
          <a:xfrm>
            <a:off x="1524000" y="1676400"/>
            <a:ext cx="6196405" cy="3603812"/>
          </a:xfrm>
        </p:spPr>
      </p:pic>
    </p:spTree>
    <p:extLst>
      <p:ext uri="{BB962C8B-B14F-4D97-AF65-F5344CB8AC3E}">
        <p14:creationId xmlns:p14="http://schemas.microsoft.com/office/powerpoint/2010/main" val="227345143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840955"/>
              </p:ext>
            </p:extLst>
          </p:nvPr>
        </p:nvGraphicFramePr>
        <p:xfrm>
          <a:off x="838200" y="1676400"/>
          <a:ext cx="7543800" cy="42214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baseline="0" dirty="0" smtClean="0"/>
                        <a:t>1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baseline="0" dirty="0" smtClean="0"/>
                        <a:t>1 hours</a:t>
                      </a:r>
                      <a:endParaRPr lang="en-US" sz="1500" dirty="0"/>
                    </a:p>
                  </a:txBody>
                  <a:tcPr/>
                </a:tc>
                <a:tc>
                  <a:txBody>
                    <a:bodyPr/>
                    <a:lstStyle/>
                    <a:p>
                      <a:r>
                        <a:rPr lang="en-US" sz="1500" dirty="0" smtClean="0"/>
                        <a:t>Review of 7.RP.2</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Proportional,</a:t>
                      </a:r>
                      <a:r>
                        <a:rPr lang="en-US" sz="1500" baseline="0" dirty="0" smtClean="0"/>
                        <a:t> Non-Proportional, Direct Variation, Slope, Y-Intercept, and Linear Functions</a:t>
                      </a:r>
                      <a:endParaRPr lang="en-US" sz="1500" dirty="0"/>
                    </a:p>
                  </a:txBody>
                  <a:tcPr/>
                </a:tc>
              </a:tr>
              <a:tr h="370840">
                <a:tc>
                  <a:txBody>
                    <a:bodyPr/>
                    <a:lstStyle/>
                    <a:p>
                      <a:r>
                        <a:rPr lang="en-US" sz="1500" dirty="0" smtClean="0"/>
                        <a:t>Proportional</a:t>
                      </a:r>
                      <a:r>
                        <a:rPr lang="en-US" sz="1500" baseline="0" dirty="0" smtClean="0"/>
                        <a:t> Relationships</a:t>
                      </a:r>
                      <a:endParaRPr lang="en-US" sz="1500" dirty="0"/>
                    </a:p>
                  </a:txBody>
                  <a:tcPr/>
                </a:tc>
                <a:tc>
                  <a:txBody>
                    <a:bodyPr/>
                    <a:lstStyle/>
                    <a:p>
                      <a:pPr algn="ctr"/>
                      <a:r>
                        <a:rPr lang="en-US" sz="1500" dirty="0" smtClean="0"/>
                        <a:t>1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6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California Math Course 3</a:t>
            </a:r>
            <a:endParaRPr lang="en-US" dirty="0"/>
          </a:p>
        </p:txBody>
      </p:sp>
      <p:sp>
        <p:nvSpPr>
          <p:cNvPr id="3" name="Content Placeholder 2"/>
          <p:cNvSpPr>
            <a:spLocks noGrp="1"/>
          </p:cNvSpPr>
          <p:nvPr>
            <p:ph idx="1"/>
          </p:nvPr>
        </p:nvSpPr>
        <p:spPr>
          <a:xfrm>
            <a:off x="838200" y="1752600"/>
            <a:ext cx="7315200" cy="4495800"/>
          </a:xfrm>
        </p:spPr>
        <p:txBody>
          <a:bodyPr>
            <a:normAutofit/>
          </a:bodyPr>
          <a:lstStyle/>
          <a:p>
            <a:r>
              <a:rPr lang="en-US" b="1" dirty="0" smtClean="0"/>
              <a:t>Real World Link: </a:t>
            </a:r>
          </a:p>
          <a:p>
            <a:pPr lvl="1"/>
            <a:r>
              <a:rPr lang="en-US" b="1" dirty="0" smtClean="0"/>
              <a:t>Linear and Nonlinear Functions</a:t>
            </a:r>
            <a:r>
              <a:rPr lang="en-US" b="1" dirty="0"/>
              <a:t> p</a:t>
            </a:r>
            <a:r>
              <a:rPr lang="en-US" b="1" dirty="0" smtClean="0"/>
              <a:t>age 327</a:t>
            </a:r>
          </a:p>
          <a:p>
            <a:r>
              <a:rPr lang="en-US" b="1" dirty="0" smtClean="0"/>
              <a:t>Textbook Lesson:</a:t>
            </a:r>
          </a:p>
          <a:p>
            <a:pPr lvl="1"/>
            <a:r>
              <a:rPr lang="en-US" b="1" dirty="0" smtClean="0"/>
              <a:t> Lesson 4-7 Linear and Nonlinear Functions page 328</a:t>
            </a:r>
          </a:p>
          <a:p>
            <a:r>
              <a:rPr lang="en-US" b="1" dirty="0" smtClean="0"/>
              <a:t>On-line Resources:</a:t>
            </a:r>
          </a:p>
          <a:p>
            <a:pPr lvl="1"/>
            <a:r>
              <a:rPr lang="en-US" b="1" dirty="0" err="1" smtClean="0"/>
              <a:t>eTool</a:t>
            </a:r>
            <a:r>
              <a:rPr lang="en-US" b="1" dirty="0" smtClean="0"/>
              <a:t> Kit</a:t>
            </a:r>
          </a:p>
          <a:p>
            <a:pPr lvl="1"/>
            <a:r>
              <a:rPr lang="en-US" b="1" dirty="0" smtClean="0"/>
              <a:t>Online PD</a:t>
            </a:r>
          </a:p>
          <a:p>
            <a:pPr lvl="1"/>
            <a:r>
              <a:rPr lang="en-US" b="1" dirty="0" smtClean="0"/>
              <a:t>Watch Animation</a:t>
            </a:r>
          </a:p>
          <a:p>
            <a:endParaRPr lang="en-US" b="1" dirty="0" smtClean="0"/>
          </a:p>
          <a:p>
            <a:endParaRPr lang="en-US" b="1" dirty="0" smtClean="0"/>
          </a:p>
          <a:p>
            <a:endParaRPr lang="en-US" b="1" dirty="0" smtClean="0"/>
          </a:p>
        </p:txBody>
      </p:sp>
    </p:spTree>
    <p:extLst>
      <p:ext uri="{BB962C8B-B14F-4D97-AF65-F5344CB8AC3E}">
        <p14:creationId xmlns:p14="http://schemas.microsoft.com/office/powerpoint/2010/main" val="8517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388875"/>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analyze f</a:t>
            </a:r>
            <a:r>
              <a:rPr lang="en-US" dirty="0" smtClean="0"/>
              <a:t>unction.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Go Math Course 3</a:t>
            </a:r>
            <a:endParaRPr lang="en-US" dirty="0"/>
          </a:p>
        </p:txBody>
      </p:sp>
      <p:sp>
        <p:nvSpPr>
          <p:cNvPr id="3" name="Content Placeholder 2"/>
          <p:cNvSpPr>
            <a:spLocks noGrp="1"/>
          </p:cNvSpPr>
          <p:nvPr>
            <p:ph idx="1"/>
          </p:nvPr>
        </p:nvSpPr>
        <p:spPr>
          <a:xfrm>
            <a:off x="914400" y="1828800"/>
            <a:ext cx="7315200" cy="4419600"/>
          </a:xfrm>
        </p:spPr>
        <p:txBody>
          <a:bodyPr>
            <a:normAutofit/>
          </a:bodyPr>
          <a:lstStyle/>
          <a:p>
            <a:r>
              <a:rPr lang="en-US" dirty="0" smtClean="0">
                <a:solidFill>
                  <a:srgbClr val="203A4E"/>
                </a:solidFill>
              </a:rPr>
              <a:t>Textbook Explore Activity:</a:t>
            </a:r>
          </a:p>
          <a:p>
            <a:pPr lvl="1"/>
            <a:r>
              <a:rPr lang="en-US" dirty="0" smtClean="0">
                <a:solidFill>
                  <a:srgbClr val="203A4E"/>
                </a:solidFill>
              </a:rPr>
              <a:t>Combining Transformation page 305</a:t>
            </a:r>
          </a:p>
          <a:p>
            <a:r>
              <a:rPr lang="en-US" dirty="0" smtClean="0">
                <a:solidFill>
                  <a:srgbClr val="203A4E"/>
                </a:solidFill>
              </a:rPr>
              <a:t>Textbook Lesson:</a:t>
            </a:r>
          </a:p>
          <a:p>
            <a:pPr lvl="1"/>
            <a:r>
              <a:rPr lang="en-US" dirty="0" smtClean="0">
                <a:solidFill>
                  <a:srgbClr val="203A4E"/>
                </a:solidFill>
              </a:rPr>
              <a:t>Lesson 9.5 Congruent Figures page 306</a:t>
            </a:r>
          </a:p>
          <a:p>
            <a:r>
              <a:rPr lang="en-US" dirty="0" smtClean="0">
                <a:solidFill>
                  <a:srgbClr val="203A4E"/>
                </a:solidFill>
              </a:rPr>
              <a:t>Online Resources</a:t>
            </a:r>
          </a:p>
          <a:p>
            <a:pPr lvl="1"/>
            <a:r>
              <a:rPr lang="en-US" dirty="0" smtClean="0">
                <a:solidFill>
                  <a:srgbClr val="203A4E"/>
                </a:solidFill>
              </a:rPr>
              <a:t>Professional Development Video</a:t>
            </a:r>
          </a:p>
          <a:p>
            <a:pPr lvl="1"/>
            <a:r>
              <a:rPr lang="en-US" dirty="0" smtClean="0">
                <a:solidFill>
                  <a:srgbClr val="203A4E"/>
                </a:solidFill>
              </a:rPr>
              <a:t>Interactive Student Edition</a:t>
            </a:r>
          </a:p>
          <a:p>
            <a:pPr lvl="1"/>
            <a:endParaRPr lang="en-US" dirty="0">
              <a:solidFill>
                <a:srgbClr val="203A4E"/>
              </a:solidFill>
            </a:endParaRPr>
          </a:p>
        </p:txBody>
      </p:sp>
    </p:spTree>
    <p:extLst>
      <p:ext uri="{BB962C8B-B14F-4D97-AF65-F5344CB8AC3E}">
        <p14:creationId xmlns:p14="http://schemas.microsoft.com/office/powerpoint/2010/main" val="1145345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 Course 3</a:t>
            </a:r>
            <a:endParaRPr lang="en-US" dirty="0"/>
          </a:p>
        </p:txBody>
      </p:sp>
      <p:sp>
        <p:nvSpPr>
          <p:cNvPr id="3" name="Content Placeholder 2"/>
          <p:cNvSpPr>
            <a:spLocks noGrp="1"/>
          </p:cNvSpPr>
          <p:nvPr>
            <p:ph idx="1"/>
          </p:nvPr>
        </p:nvSpPr>
        <p:spPr>
          <a:xfrm>
            <a:off x="838200" y="1905000"/>
            <a:ext cx="7467600" cy="3603812"/>
          </a:xfrm>
        </p:spPr>
        <p:txBody>
          <a:bodyPr>
            <a:normAutofit fontScale="85000" lnSpcReduction="20000"/>
          </a:bodyPr>
          <a:lstStyle/>
          <a:p>
            <a:r>
              <a:rPr lang="en-US" dirty="0" smtClean="0"/>
              <a:t>Course 3: </a:t>
            </a:r>
          </a:p>
          <a:p>
            <a:pPr lvl="1"/>
            <a:r>
              <a:rPr lang="en-US" dirty="0" smtClean="0"/>
              <a:t>3.1.2 How can I make a prediction?</a:t>
            </a:r>
          </a:p>
          <a:p>
            <a:pPr lvl="1"/>
            <a:r>
              <a:rPr lang="en-US" dirty="0" smtClean="0"/>
              <a:t>3.1.3 What is a graph and how is it useful?</a:t>
            </a:r>
          </a:p>
          <a:p>
            <a:pPr lvl="1"/>
            <a:r>
              <a:rPr lang="en-US" dirty="0" smtClean="0"/>
              <a:t>3.1.4 How should I graph?</a:t>
            </a:r>
          </a:p>
          <a:p>
            <a:pPr lvl="1"/>
            <a:r>
              <a:rPr lang="en-US" dirty="0" smtClean="0"/>
              <a:t>3.1.5 How can I graph it?</a:t>
            </a:r>
          </a:p>
          <a:p>
            <a:pPr lvl="1"/>
            <a:r>
              <a:rPr lang="en-US" dirty="0" smtClean="0"/>
              <a:t>3.1.6 What make a complete graph? </a:t>
            </a:r>
          </a:p>
          <a:p>
            <a:pPr lvl="1"/>
            <a:r>
              <a:rPr lang="en-US" dirty="0" smtClean="0"/>
              <a:t>3.1.7 What is wrong with this graph?</a:t>
            </a:r>
          </a:p>
          <a:p>
            <a:pPr lvl="1"/>
            <a:r>
              <a:rPr lang="en-US" dirty="0"/>
              <a:t> </a:t>
            </a:r>
            <a:r>
              <a:rPr lang="en-US" dirty="0" smtClean="0"/>
              <a:t>7.2.1 What is the equation of the line? </a:t>
            </a:r>
            <a:r>
              <a:rPr lang="en-US" dirty="0"/>
              <a:t> </a:t>
            </a:r>
            <a:r>
              <a:rPr lang="en-US" dirty="0" smtClean="0"/>
              <a:t> </a:t>
            </a:r>
          </a:p>
          <a:p>
            <a:pPr lvl="1"/>
            <a:r>
              <a:rPr lang="en-US" dirty="0" smtClean="0"/>
              <a:t>8.1.1 Is the graph linear?</a:t>
            </a:r>
          </a:p>
          <a:p>
            <a:pPr lvl="1"/>
            <a:r>
              <a:rPr lang="en-US" dirty="0" smtClean="0"/>
              <a:t>8.3.1 Can I predict the output?</a:t>
            </a:r>
          </a:p>
          <a:p>
            <a:r>
              <a:rPr lang="en-US" dirty="0" smtClean="0"/>
              <a:t>Online Technology: </a:t>
            </a:r>
          </a:p>
          <a:p>
            <a:pPr lvl="1"/>
            <a:r>
              <a:rPr lang="en-US" dirty="0" smtClean="0"/>
              <a:t> Student </a:t>
            </a:r>
            <a:r>
              <a:rPr lang="en-US" dirty="0" err="1" smtClean="0"/>
              <a:t>eTool</a:t>
            </a:r>
            <a:endParaRPr lang="en-US" dirty="0" smtClean="0"/>
          </a:p>
          <a:p>
            <a:pPr marL="365760" lvl="1" indent="0">
              <a:buNone/>
            </a:pPr>
            <a:endParaRPr lang="en-US" dirty="0" smtClean="0"/>
          </a:p>
        </p:txBody>
      </p:sp>
    </p:spTree>
    <p:extLst>
      <p:ext uri="{BB962C8B-B14F-4D97-AF65-F5344CB8AC3E}">
        <p14:creationId xmlns:p14="http://schemas.microsoft.com/office/powerpoint/2010/main" val="3940693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a:bodyPr>
          <a:lstStyle/>
          <a:p>
            <a:r>
              <a:rPr lang="en-US" b="1" dirty="0" smtClean="0"/>
              <a:t>MARS Task – Representing and Combining</a:t>
            </a:r>
          </a:p>
          <a:p>
            <a:pPr lvl="1"/>
            <a:r>
              <a:rPr lang="en-US" b="1" dirty="0" smtClean="0"/>
              <a:t>Interpreting Distance</a:t>
            </a:r>
          </a:p>
          <a:p>
            <a:pPr lvl="1"/>
            <a:r>
              <a:rPr lang="en-US" b="1" dirty="0" smtClean="0"/>
              <a:t>Matching Situations, Graphs, and Linear Equations</a:t>
            </a:r>
          </a:p>
          <a:p>
            <a:r>
              <a:rPr lang="en-US" b="1" dirty="0" smtClean="0"/>
              <a:t>Illustrative Mathematics  - </a:t>
            </a:r>
            <a:r>
              <a:rPr lang="en-US" b="1" dirty="0" smtClean="0">
                <a:hlinkClick r:id="rId3"/>
              </a:rPr>
              <a:t>www.illustrativemathematics.org</a:t>
            </a:r>
            <a:endParaRPr lang="en-US" b="1" dirty="0" smtClean="0"/>
          </a:p>
          <a:p>
            <a:pPr lvl="1"/>
            <a:r>
              <a:rPr lang="en-US" dirty="0" smtClean="0"/>
              <a:t>Introduction to Linear Functions</a:t>
            </a:r>
          </a:p>
          <a:p>
            <a:r>
              <a:rPr lang="en-US" b="1" dirty="0" smtClean="0"/>
              <a:t>Khan Academy - </a:t>
            </a:r>
            <a:r>
              <a:rPr lang="en-US" b="1" dirty="0" smtClean="0">
                <a:hlinkClick r:id="rId4"/>
              </a:rPr>
              <a:t>www.khanacademy.org</a:t>
            </a:r>
            <a:endParaRPr lang="en-US" b="1" dirty="0" smtClean="0"/>
          </a:p>
          <a:p>
            <a:r>
              <a:rPr lang="en-US" dirty="0"/>
              <a:t>	</a:t>
            </a:r>
            <a:r>
              <a:rPr lang="en-US" dirty="0" smtClean="0"/>
              <a:t>Engage NY: 	Grade 8 Mathematics Module 5, </a:t>
            </a:r>
          </a:p>
          <a:p>
            <a:pPr marL="0" indent="0">
              <a:buNone/>
            </a:pPr>
            <a:r>
              <a:rPr lang="en-US" dirty="0" smtClean="0"/>
              <a:t>		Topic A, Lessons 4, 5, 6, and 8</a:t>
            </a:r>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a:bodyPr>
          <a:lstStyle/>
          <a:p>
            <a:pPr marL="0" indent="0">
              <a:buNone/>
            </a:pPr>
            <a:r>
              <a:rPr lang="en-US" sz="3600" dirty="0" smtClean="0"/>
              <a:t>8.</a:t>
            </a:r>
            <a:r>
              <a:rPr lang="en-US" sz="3600" dirty="0"/>
              <a:t>F</a:t>
            </a:r>
            <a:r>
              <a:rPr lang="en-US" sz="3600" dirty="0" smtClean="0"/>
              <a:t>.3 Interpret the equations </a:t>
            </a:r>
          </a:p>
          <a:p>
            <a:pPr marL="0" indent="0">
              <a:buNone/>
            </a:pPr>
            <a:r>
              <a:rPr lang="en-US" sz="3600" i="1" dirty="0" smtClean="0"/>
              <a:t>y = mx + b </a:t>
            </a:r>
            <a:r>
              <a:rPr lang="en-US" sz="3600" dirty="0" smtClean="0"/>
              <a:t>as defining a linear functions, whose graph is a straight line; give examples of functions that are not linear. </a:t>
            </a:r>
          </a:p>
          <a:p>
            <a:pPr marL="0" indent="0">
              <a:buNone/>
            </a:pPr>
            <a:r>
              <a:rPr lang="en-US" sz="3200" dirty="0" smtClean="0">
                <a:solidFill>
                  <a:schemeClr val="bg2">
                    <a:lumMod val="75000"/>
                  </a:schemeClr>
                </a:solidFill>
              </a:rPr>
              <a:t>(Understand, 2) </a:t>
            </a:r>
            <a:r>
              <a:rPr lang="en-US" sz="3200" dirty="0" smtClean="0">
                <a:solidFill>
                  <a:schemeClr val="accent2">
                    <a:lumMod val="75000"/>
                  </a:schemeClr>
                </a:solidFill>
              </a:rPr>
              <a:t>(Remember, </a:t>
            </a:r>
            <a:r>
              <a:rPr lang="en-US" sz="3200" dirty="0">
                <a:solidFill>
                  <a:schemeClr val="accent2">
                    <a:lumMod val="75000"/>
                  </a:schemeClr>
                </a:solidFill>
              </a:rPr>
              <a:t>1</a:t>
            </a:r>
            <a:r>
              <a:rPr lang="en-US" sz="3200" dirty="0" smtClean="0">
                <a:solidFill>
                  <a:schemeClr val="accent2">
                    <a:lumMod val="75000"/>
                  </a:schemeClr>
                </a:solidFill>
              </a:rPr>
              <a:t>)</a:t>
            </a:r>
            <a:endParaRPr lang="en-US" sz="2800" dirty="0" smtClean="0">
              <a:solidFill>
                <a:schemeClr val="accent4">
                  <a:lumMod val="75000"/>
                </a:schemeClr>
              </a:solidFill>
            </a:endParaRPr>
          </a:p>
        </p:txBody>
      </p:sp>
      <p:sp>
        <p:nvSpPr>
          <p:cNvPr id="2" name="Oval 1"/>
          <p:cNvSpPr/>
          <p:nvPr/>
        </p:nvSpPr>
        <p:spPr>
          <a:xfrm>
            <a:off x="1828799" y="1828800"/>
            <a:ext cx="1828801" cy="609600"/>
          </a:xfrm>
          <a:prstGeom prst="ellipse">
            <a:avLst/>
          </a:prstGeom>
          <a:noFill/>
          <a:ln w="28575"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733800" y="2362200"/>
            <a:ext cx="26670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676400" y="3581400"/>
            <a:ext cx="914400" cy="609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38200" y="4648200"/>
            <a:ext cx="25908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8200" y="3048000"/>
            <a:ext cx="59436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90800" y="4114800"/>
            <a:ext cx="53340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62000" y="3581400"/>
            <a:ext cx="1981200" cy="0"/>
          </a:xfrm>
          <a:prstGeom prst="line">
            <a:avLst/>
          </a:prstGeom>
          <a:ln w="285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14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p:cTn id="3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1000"/>
            <a:ext cx="8816097" cy="6082298"/>
          </a:xfrm>
          <a:prstGeom prst="rect">
            <a:avLst/>
          </a:prstGeom>
        </p:spPr>
      </p:pic>
      <p:sp>
        <p:nvSpPr>
          <p:cNvPr id="6" name="Oval 5"/>
          <p:cNvSpPr/>
          <p:nvPr/>
        </p:nvSpPr>
        <p:spPr>
          <a:xfrm>
            <a:off x="3505200" y="1447800"/>
            <a:ext cx="1828800" cy="14478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76400" y="762000"/>
            <a:ext cx="1676400" cy="7620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752600" y="1566331"/>
            <a:ext cx="1600200" cy="12192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316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4656499"/>
              </p:ext>
            </p:extLst>
          </p:nvPr>
        </p:nvGraphicFramePr>
        <p:xfrm>
          <a:off x="1078089" y="1905000"/>
          <a:ext cx="7010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9667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000" dirty="0"/>
              <a:t>Transformational </a:t>
            </a:r>
            <a:r>
              <a:rPr lang="en-US" sz="4000" dirty="0" smtClean="0"/>
              <a:t>Geometry</a:t>
            </a:r>
            <a:br>
              <a:rPr lang="en-US" sz="4000" dirty="0" smtClean="0"/>
            </a:br>
            <a:r>
              <a:rPr lang="en-US" sz="4000" dirty="0" smtClean="0"/>
              <a:t>Prerequisite Skills: CC Math 7</a:t>
            </a:r>
            <a:endParaRPr lang="en-US" sz="4000" dirty="0"/>
          </a:p>
        </p:txBody>
      </p:sp>
      <p:sp>
        <p:nvSpPr>
          <p:cNvPr id="8" name="TextBox 7">
            <a:hlinkClick r:id="rId3"/>
          </p:cNvPr>
          <p:cNvSpPr txBox="1"/>
          <p:nvPr/>
        </p:nvSpPr>
        <p:spPr>
          <a:xfrm>
            <a:off x="762000" y="1676400"/>
            <a:ext cx="7446556" cy="276999"/>
          </a:xfrm>
          <a:prstGeom prst="rect">
            <a:avLst/>
          </a:prstGeom>
          <a:noFill/>
        </p:spPr>
        <p:txBody>
          <a:bodyPr wrap="square" rtlCol="0">
            <a:spAutoFit/>
          </a:bodyPr>
          <a:lstStyle/>
          <a:p>
            <a:pPr algn="ctr"/>
            <a:r>
              <a:rPr lang="en-US" sz="1200" i="1" dirty="0">
                <a:hlinkClick r:id="rId4"/>
              </a:rPr>
              <a:t>http://</a:t>
            </a:r>
            <a:r>
              <a:rPr lang="en-US" sz="1200" i="1" dirty="0" err="1">
                <a:hlinkClick r:id="rId4"/>
              </a:rPr>
              <a:t>commoncoretools.me</a:t>
            </a:r>
            <a:r>
              <a:rPr lang="en-US" sz="1200" i="1" dirty="0">
                <a:hlinkClick r:id="rId4"/>
              </a:rPr>
              <a:t>/</a:t>
            </a:r>
            <a:r>
              <a:rPr lang="en-US" sz="1200" i="1" dirty="0" err="1">
                <a:hlinkClick r:id="rId4"/>
              </a:rPr>
              <a:t>wp</a:t>
            </a:r>
            <a:r>
              <a:rPr lang="en-US" sz="1200" i="1" dirty="0">
                <a:hlinkClick r:id="rId4"/>
              </a:rPr>
              <a:t>-content/uploads/2014/12/ccss_progression_gk6_2014_12_27.pdf</a:t>
            </a:r>
            <a:endParaRPr lang="en-US" sz="1200" i="1" dirty="0"/>
          </a:p>
        </p:txBody>
      </p:sp>
      <p:pic>
        <p:nvPicPr>
          <p:cNvPr id="2" name="Picture 1" descr="Screen Shot 2015-06-10 at 2.04.2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709332"/>
            <a:ext cx="7620000" cy="3158067"/>
          </a:xfrm>
          <a:prstGeom prst="rect">
            <a:avLst/>
          </a:prstGeom>
        </p:spPr>
      </p:pic>
      <p:cxnSp>
        <p:nvCxnSpPr>
          <p:cNvPr id="10" name="Straight Connector 9"/>
          <p:cNvCxnSpPr/>
          <p:nvPr/>
        </p:nvCxnSpPr>
        <p:spPr>
          <a:xfrm>
            <a:off x="2057400" y="3200400"/>
            <a:ext cx="6248400" cy="0"/>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2" idx="3"/>
          </p:cNvCxnSpPr>
          <p:nvPr/>
        </p:nvCxnSpPr>
        <p:spPr>
          <a:xfrm>
            <a:off x="762000" y="4267200"/>
            <a:ext cx="7620000" cy="21166"/>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73385" y="3733800"/>
            <a:ext cx="7608615" cy="9526"/>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87401" y="4724400"/>
            <a:ext cx="7608615" cy="9526"/>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62000" y="5257800"/>
            <a:ext cx="2895600" cy="0"/>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1966009290"/>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19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2071567066"/>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036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Transformational Geometry</a:t>
            </a:r>
            <a:endParaRPr lang="en-US" sz="3600" dirty="0"/>
          </a:p>
        </p:txBody>
      </p:sp>
      <p:sp>
        <p:nvSpPr>
          <p:cNvPr id="11" name="TextBox 10"/>
          <p:cNvSpPr txBox="1"/>
          <p:nvPr/>
        </p:nvSpPr>
        <p:spPr>
          <a:xfrm>
            <a:off x="761997" y="1591735"/>
            <a:ext cx="7620001" cy="276999"/>
          </a:xfrm>
          <a:prstGeom prst="rect">
            <a:avLst/>
          </a:prstGeom>
          <a:noFill/>
        </p:spPr>
        <p:txBody>
          <a:bodyPr wrap="square" rtlCol="0">
            <a:spAutoFit/>
          </a:bodyPr>
          <a:lstStyle/>
          <a:p>
            <a:pPr algn="ctr"/>
            <a:r>
              <a:rPr lang="en-US" sz="1200" i="1" dirty="0">
                <a:hlinkClick r:id="rId3"/>
              </a:rPr>
              <a:t>http://commoncoretools.me/wp-content/uploads/2014/12/ccss_progression_gk6_2014_12_27.pdf</a:t>
            </a:r>
            <a:endParaRPr lang="en-US" sz="1200" i="1" dirty="0"/>
          </a:p>
        </p:txBody>
      </p:sp>
      <p:pic>
        <p:nvPicPr>
          <p:cNvPr id="3" name="Picture 2" descr="Screen Shot 2015-06-10 at 2.45.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905000"/>
            <a:ext cx="8053574" cy="4561417"/>
          </a:xfrm>
          <a:prstGeom prst="rect">
            <a:avLst/>
          </a:prstGeom>
        </p:spPr>
      </p:pic>
      <p:cxnSp>
        <p:nvCxnSpPr>
          <p:cNvPr id="7" name="Straight Connector 6"/>
          <p:cNvCxnSpPr/>
          <p:nvPr/>
        </p:nvCxnSpPr>
        <p:spPr>
          <a:xfrm>
            <a:off x="2819400" y="3860799"/>
            <a:ext cx="5715000" cy="0"/>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09600" y="4486274"/>
            <a:ext cx="7848600" cy="9526"/>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endCxn id="3" idx="3"/>
          </p:cNvCxnSpPr>
          <p:nvPr/>
        </p:nvCxnSpPr>
        <p:spPr>
          <a:xfrm flipV="1">
            <a:off x="533400" y="4185709"/>
            <a:ext cx="8053574" cy="14818"/>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33400" y="4800600"/>
            <a:ext cx="6324600" cy="9526"/>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4767</TotalTime>
  <Words>1571</Words>
  <Application>Microsoft Office PowerPoint</Application>
  <PresentationFormat>On-screen Show (4:3)</PresentationFormat>
  <Paragraphs>343</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Math 8  Function to Model Relationships between Quantities Unit 3</vt:lpstr>
      <vt:lpstr>Purpose </vt:lpstr>
      <vt:lpstr>Common Core Standards</vt:lpstr>
      <vt:lpstr>PowerPoint Presentation</vt:lpstr>
      <vt:lpstr>Math Practices</vt:lpstr>
      <vt:lpstr> Transformational Geometry Prerequisite Skills: CC Math 7</vt:lpstr>
      <vt:lpstr>Middle School Focus</vt:lpstr>
      <vt:lpstr>High School Focus</vt:lpstr>
      <vt:lpstr>Learning Progression:  Transformational Geometry</vt:lpstr>
      <vt:lpstr>Lesson Agenda</vt:lpstr>
      <vt:lpstr>Understanding the Significance of the Y-Intercept by Comparing Proportional and Non-Proportional Relationships</vt:lpstr>
      <vt:lpstr>Getting Ready</vt:lpstr>
      <vt:lpstr>Misconceptions and Anticipated Issues</vt:lpstr>
      <vt:lpstr>Required Resources</vt:lpstr>
      <vt:lpstr>Needed Vocabulary</vt:lpstr>
      <vt:lpstr>LearnZillion</vt:lpstr>
      <vt:lpstr>Understanding the Significance of the Y-Intercept by Comparing Proportional and Non-Proportional Relationships</vt:lpstr>
      <vt:lpstr>Planning and Time</vt:lpstr>
      <vt:lpstr>Textbook Connection California Math Course 3</vt:lpstr>
      <vt:lpstr>Textbook Connection Go Math Course 3</vt:lpstr>
      <vt:lpstr>Textbook Connection CPM Course 3</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252</cp:revision>
  <cp:lastPrinted>2015-05-01T17:24:34Z</cp:lastPrinted>
  <dcterms:created xsi:type="dcterms:W3CDTF">2015-03-05T17:58:53Z</dcterms:created>
  <dcterms:modified xsi:type="dcterms:W3CDTF">2015-06-15T18:17:25Z</dcterms:modified>
</cp:coreProperties>
</file>