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87" r:id="rId3"/>
    <p:sldId id="266" r:id="rId4"/>
    <p:sldId id="275" r:id="rId5"/>
    <p:sldId id="293" r:id="rId6"/>
    <p:sldId id="278" r:id="rId7"/>
    <p:sldId id="297" r:id="rId8"/>
    <p:sldId id="298" r:id="rId9"/>
    <p:sldId id="277" r:id="rId10"/>
    <p:sldId id="272" r:id="rId11"/>
    <p:sldId id="279" r:id="rId12"/>
    <p:sldId id="281" r:id="rId13"/>
    <p:sldId id="285" r:id="rId14"/>
    <p:sldId id="282" r:id="rId15"/>
    <p:sldId id="288" r:id="rId16"/>
    <p:sldId id="291" r:id="rId17"/>
    <p:sldId id="274" r:id="rId18"/>
    <p:sldId id="284" r:id="rId19"/>
    <p:sldId id="294" r:id="rId20"/>
    <p:sldId id="295" r:id="rId21"/>
    <p:sldId id="296" r:id="rId22"/>
    <p:sldId id="283" r:id="rId23"/>
    <p:sldId id="292"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7" autoAdjust="0"/>
    <p:restoredTop sz="90183" autoAdjust="0"/>
  </p:normalViewPr>
  <p:slideViewPr>
    <p:cSldViewPr>
      <p:cViewPr>
        <p:scale>
          <a:sx n="75" d="100"/>
          <a:sy n="75" d="100"/>
        </p:scale>
        <p:origin x="-5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Statistics and Probability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 and Video)</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 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 2</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Reason abstractly and quantitatively.</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23E3B94B-36AE-664D-8448-A35CE0AA2438}">
      <dgm:prSet phldrT="[Text]"/>
      <dgm:spPr/>
      <dgm:t>
        <a:bodyPr/>
        <a:lstStyle/>
        <a:p>
          <a:r>
            <a:rPr lang="en-US" dirty="0" smtClean="0"/>
            <a:t>MP 4</a:t>
          </a:r>
          <a:endParaRPr lang="en-US" dirty="0"/>
        </a:p>
      </dgm:t>
    </dgm:pt>
    <dgm:pt modelId="{FE42977A-9C65-504B-9239-59C0AB30132D}" type="parTrans" cxnId="{6628E805-5CCD-DE41-913F-19E20D92FE18}">
      <dgm:prSet/>
      <dgm:spPr/>
      <dgm:t>
        <a:bodyPr/>
        <a:lstStyle/>
        <a:p>
          <a:endParaRPr lang="en-US"/>
        </a:p>
      </dgm:t>
    </dgm:pt>
    <dgm:pt modelId="{8A797D65-280E-0642-A050-F0A62C296912}" type="sibTrans" cxnId="{6628E805-5CCD-DE41-913F-19E20D92FE18}">
      <dgm:prSet/>
      <dgm:spPr/>
      <dgm:t>
        <a:bodyPr/>
        <a:lstStyle/>
        <a:p>
          <a:endParaRPr lang="en-US"/>
        </a:p>
      </dgm:t>
    </dgm:pt>
    <dgm:pt modelId="{3EF5D8CC-49B4-2E42-B806-EB8194281FE6}">
      <dgm:prSet phldrT="[Text]"/>
      <dgm:spPr/>
      <dgm:t>
        <a:bodyPr/>
        <a:lstStyle/>
        <a:p>
          <a:r>
            <a:rPr lang="en-US" dirty="0" smtClean="0"/>
            <a:t>Model with mathematics.</a:t>
          </a:r>
          <a:endParaRPr lang="en-US" dirty="0"/>
        </a:p>
      </dgm:t>
    </dgm:pt>
    <dgm:pt modelId="{3E4C8B12-5038-D841-84FB-5F0F07203E33}" type="parTrans" cxnId="{B3D62D54-846A-FD44-AC7C-4EEFB744DF4F}">
      <dgm:prSet/>
      <dgm:spPr/>
      <dgm:t>
        <a:bodyPr/>
        <a:lstStyle/>
        <a:p>
          <a:endParaRPr lang="en-US"/>
        </a:p>
      </dgm:t>
    </dgm:pt>
    <dgm:pt modelId="{8CBCBCBB-FCDF-2445-B035-34E4C949E52F}" type="sibTrans" cxnId="{B3D62D54-846A-FD44-AC7C-4EEFB744DF4F}">
      <dgm:prSet/>
      <dgm:spPr/>
      <dgm:t>
        <a:bodyPr/>
        <a:lstStyle/>
        <a:p>
          <a:endParaRPr lang="en-US"/>
        </a:p>
      </dgm:t>
    </dgm:pt>
    <dgm:pt modelId="{C208B8AA-CFF0-6148-93F6-291EA372BD97}">
      <dgm:prSet phldrT="[Text]"/>
      <dgm:spPr/>
      <dgm:t>
        <a:bodyPr/>
        <a:lstStyle/>
        <a:p>
          <a:r>
            <a:rPr lang="en-US" dirty="0" smtClean="0"/>
            <a:t>MP 5</a:t>
          </a:r>
          <a:endParaRPr lang="en-US" dirty="0"/>
        </a:p>
      </dgm:t>
    </dgm:pt>
    <dgm:pt modelId="{112EEE80-EF38-7846-8167-1FCA3ECBC192}" type="parTrans" cxnId="{ABE2ACD7-120B-064E-A1C5-3A64E8D7B588}">
      <dgm:prSet/>
      <dgm:spPr/>
      <dgm:t>
        <a:bodyPr/>
        <a:lstStyle/>
        <a:p>
          <a:endParaRPr lang="en-US"/>
        </a:p>
      </dgm:t>
    </dgm:pt>
    <dgm:pt modelId="{C1D69C8E-6589-F44E-930C-8EA1BC6CCC21}" type="sibTrans" cxnId="{ABE2ACD7-120B-064E-A1C5-3A64E8D7B588}">
      <dgm:prSet/>
      <dgm:spPr/>
      <dgm:t>
        <a:bodyPr/>
        <a:lstStyle/>
        <a:p>
          <a:endParaRPr lang="en-US"/>
        </a:p>
      </dgm:t>
    </dgm:pt>
    <dgm:pt modelId="{728C450D-C427-F745-99E7-147032993DFA}">
      <dgm:prSet phldrT="[Text]"/>
      <dgm:spPr/>
      <dgm:t>
        <a:bodyPr/>
        <a:lstStyle/>
        <a:p>
          <a:r>
            <a:rPr lang="en-US" dirty="0" smtClean="0"/>
            <a:t>Use appropriate tools strategically.</a:t>
          </a:r>
          <a:endParaRPr lang="en-US" dirty="0"/>
        </a:p>
      </dgm:t>
    </dgm:pt>
    <dgm:pt modelId="{E887C4D0-2FD2-B141-9548-7741F18DCF20}" type="parTrans" cxnId="{F6C47817-B5AE-F548-AD08-3238D07525AA}">
      <dgm:prSet/>
      <dgm:spPr/>
      <dgm:t>
        <a:bodyPr/>
        <a:lstStyle/>
        <a:p>
          <a:endParaRPr lang="en-US"/>
        </a:p>
      </dgm:t>
    </dgm:pt>
    <dgm:pt modelId="{233272FA-2302-6B4F-B2FC-51ACD236BE14}" type="sibTrans" cxnId="{F6C47817-B5AE-F548-AD08-3238D07525AA}">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4" custLinFactNeighborX="-2174" custLinFactNeighborY="-5867">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4">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4">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4">
        <dgm:presLayoutVars>
          <dgm:bulletEnabled val="1"/>
        </dgm:presLayoutVars>
      </dgm:prSet>
      <dgm:spPr/>
      <dgm:t>
        <a:bodyPr/>
        <a:lstStyle/>
        <a:p>
          <a:endParaRPr lang="en-US"/>
        </a:p>
      </dgm:t>
    </dgm:pt>
    <dgm:pt modelId="{FF1C7D50-5AEF-A64C-83E9-B77F5363B6BE}" type="pres">
      <dgm:prSet presAssocID="{23E3B94B-36AE-664D-8448-A35CE0AA2438}" presName="parentText" presStyleLbl="node1" presStyleIdx="2" presStyleCnt="4">
        <dgm:presLayoutVars>
          <dgm:chMax val="0"/>
          <dgm:bulletEnabled val="1"/>
        </dgm:presLayoutVars>
      </dgm:prSet>
      <dgm:spPr/>
      <dgm:t>
        <a:bodyPr/>
        <a:lstStyle/>
        <a:p>
          <a:endParaRPr lang="en-US"/>
        </a:p>
      </dgm:t>
    </dgm:pt>
    <dgm:pt modelId="{EAD4A0FF-BB89-5F49-923F-D16DFAA55F58}" type="pres">
      <dgm:prSet presAssocID="{23E3B94B-36AE-664D-8448-A35CE0AA2438}" presName="childText" presStyleLbl="revTx" presStyleIdx="2" presStyleCnt="4">
        <dgm:presLayoutVars>
          <dgm:bulletEnabled val="1"/>
        </dgm:presLayoutVars>
      </dgm:prSet>
      <dgm:spPr/>
      <dgm:t>
        <a:bodyPr/>
        <a:lstStyle/>
        <a:p>
          <a:endParaRPr lang="en-US"/>
        </a:p>
      </dgm:t>
    </dgm:pt>
    <dgm:pt modelId="{72D29267-3E08-F148-83EF-E6284D619FE5}" type="pres">
      <dgm:prSet presAssocID="{C208B8AA-CFF0-6148-93F6-291EA372BD97}" presName="parentText" presStyleLbl="node1" presStyleIdx="3" presStyleCnt="4">
        <dgm:presLayoutVars>
          <dgm:chMax val="0"/>
          <dgm:bulletEnabled val="1"/>
        </dgm:presLayoutVars>
      </dgm:prSet>
      <dgm:spPr/>
      <dgm:t>
        <a:bodyPr/>
        <a:lstStyle/>
        <a:p>
          <a:endParaRPr lang="en-US"/>
        </a:p>
      </dgm:t>
    </dgm:pt>
    <dgm:pt modelId="{9B39FC66-F15C-FF48-995A-51009822DE54}" type="pres">
      <dgm:prSet presAssocID="{C208B8AA-CFF0-6148-93F6-291EA372BD97}" presName="childText" presStyleLbl="revTx" presStyleIdx="3" presStyleCnt="4">
        <dgm:presLayoutVars>
          <dgm:bulletEnabled val="1"/>
        </dgm:presLayoutVars>
      </dgm:prSet>
      <dgm:spPr/>
      <dgm:t>
        <a:bodyPr/>
        <a:lstStyle/>
        <a:p>
          <a:endParaRPr lang="en-US"/>
        </a:p>
      </dgm:t>
    </dgm:pt>
  </dgm:ptLst>
  <dgm:cxnLst>
    <dgm:cxn modelId="{7B562672-FA5D-214D-BA43-3A8B4D9F9C68}" type="presOf" srcId="{3EF5D8CC-49B4-2E42-B806-EB8194281FE6}" destId="{EAD4A0FF-BB89-5F49-923F-D16DFAA55F58}" srcOrd="0" destOrd="0" presId="urn:microsoft.com/office/officeart/2005/8/layout/vList2"/>
    <dgm:cxn modelId="{6628E805-5CCD-DE41-913F-19E20D92FE18}" srcId="{CF405BF4-8BEB-415A-B069-976C8F8E0BD2}" destId="{23E3B94B-36AE-664D-8448-A35CE0AA2438}" srcOrd="2" destOrd="0" parTransId="{FE42977A-9C65-504B-9239-59C0AB30132D}" sibTransId="{8A797D65-280E-0642-A050-F0A62C296912}"/>
    <dgm:cxn modelId="{CE13A003-EDFB-364C-807E-A26EBD578219}" type="presOf" srcId="{728C450D-C427-F745-99E7-147032993DFA}" destId="{9B39FC66-F15C-FF48-995A-51009822DE54}"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ABE2ACD7-120B-064E-A1C5-3A64E8D7B588}" srcId="{CF405BF4-8BEB-415A-B069-976C8F8E0BD2}" destId="{C208B8AA-CFF0-6148-93F6-291EA372BD97}" srcOrd="3" destOrd="0" parTransId="{112EEE80-EF38-7846-8167-1FCA3ECBC192}" sibTransId="{C1D69C8E-6589-F44E-930C-8EA1BC6CCC21}"/>
    <dgm:cxn modelId="{6CE1C71C-06AC-4E4C-9DD1-2088D8714C63}" srcId="{4111135A-E459-46F7-850B-2758C796B762}" destId="{A830787E-3A21-47AD-A2FF-42B6B40EE910}" srcOrd="0" destOrd="0" parTransId="{4D6F7C62-A191-4741-A420-8D8A12C11494}" sibTransId="{CD387828-225F-405A-82E0-53FC663FE04C}"/>
    <dgm:cxn modelId="{A797CBA0-B600-45B0-8E54-5B5E86928791}" srcId="{CF405BF4-8BEB-415A-B069-976C8F8E0BD2}" destId="{AA54AE3E-1383-4FCC-93B6-BB8B7B5B3186}" srcOrd="0" destOrd="0" parTransId="{4EC8C5B8-EEC2-4F9A-B930-713B9FC132DE}" sibTransId="{E8B72630-6D83-40C2-B67F-9F19FBD5B69A}"/>
    <dgm:cxn modelId="{8A649921-FE79-F648-A2C4-6EE5206B8C90}" type="presOf" srcId="{C208B8AA-CFF0-6148-93F6-291EA372BD97}" destId="{72D29267-3E08-F148-83EF-E6284D619FE5}" srcOrd="0" destOrd="0" presId="urn:microsoft.com/office/officeart/2005/8/layout/vList2"/>
    <dgm:cxn modelId="{F25D2DCE-DCFC-8740-988A-8E04FE8CD538}" type="presOf" srcId="{23E3B94B-36AE-664D-8448-A35CE0AA2438}" destId="{FF1C7D50-5AEF-A64C-83E9-B77F5363B6BE}"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F6C47817-B5AE-F548-AD08-3238D07525AA}" srcId="{C208B8AA-CFF0-6148-93F6-291EA372BD97}" destId="{728C450D-C427-F745-99E7-147032993DFA}" srcOrd="0" destOrd="0" parTransId="{E887C4D0-2FD2-B141-9548-7741F18DCF20}" sibTransId="{233272FA-2302-6B4F-B2FC-51ACD236BE14}"/>
    <dgm:cxn modelId="{F5A14CF0-1D51-C04B-B464-101E3EA9250C}" type="presOf" srcId="{CF405BF4-8BEB-415A-B069-976C8F8E0BD2}" destId="{DED65082-F666-48BF-B26A-9E28F7111814}" srcOrd="0" destOrd="0" presId="urn:microsoft.com/office/officeart/2005/8/layout/vList2"/>
    <dgm:cxn modelId="{CF319360-218E-404A-B0E2-DD559C426BC6}" type="presOf" srcId="{AA54AE3E-1383-4FCC-93B6-BB8B7B5B3186}" destId="{051A51DA-6F1C-424F-BDE6-EFBF42C6E047}" srcOrd="0" destOrd="0" presId="urn:microsoft.com/office/officeart/2005/8/layout/vList2"/>
    <dgm:cxn modelId="{B3D62D54-846A-FD44-AC7C-4EEFB744DF4F}" srcId="{23E3B94B-36AE-664D-8448-A35CE0AA2438}" destId="{3EF5D8CC-49B4-2E42-B806-EB8194281FE6}" srcOrd="0" destOrd="0" parTransId="{3E4C8B12-5038-D841-84FB-5F0F07203E33}" sibTransId="{8CBCBCBB-FCDF-2445-B035-34E4C949E52F}"/>
    <dgm:cxn modelId="{F32C2B72-C151-A34C-BB77-0F436E494ADF}" type="presOf" srcId="{4111135A-E459-46F7-850B-2758C796B762}" destId="{F108927F-65E5-4C9A-9F92-62CE6806B1E1}" srcOrd="0" destOrd="0" presId="urn:microsoft.com/office/officeart/2005/8/layout/vList2"/>
    <dgm:cxn modelId="{3C738461-6D1A-EC4C-93C1-80942A4C1D71}" type="presOf" srcId="{21E6EDDE-DE0E-4D04-BDCD-EF6C511EFCF0}" destId="{0C874B8A-78F2-43A6-9A27-19B6821C33D8}" srcOrd="0" destOrd="0" presId="urn:microsoft.com/office/officeart/2005/8/layout/vList2"/>
    <dgm:cxn modelId="{C0E4652B-312D-D84D-B90A-5D2AB9740BE4}" type="presOf" srcId="{A830787E-3A21-47AD-A2FF-42B6B40EE910}" destId="{E66B5219-7370-4FE4-9FFD-C1AB0BBAA9D7}" srcOrd="0" destOrd="0" presId="urn:microsoft.com/office/officeart/2005/8/layout/vList2"/>
    <dgm:cxn modelId="{1BDBDE69-0D68-E44F-9368-6529377DFDA0}" type="presParOf" srcId="{DED65082-F666-48BF-B26A-9E28F7111814}" destId="{051A51DA-6F1C-424F-BDE6-EFBF42C6E047}" srcOrd="0" destOrd="0" presId="urn:microsoft.com/office/officeart/2005/8/layout/vList2"/>
    <dgm:cxn modelId="{95BD4AD0-E721-7942-BAC9-692F1D4401DB}" type="presParOf" srcId="{DED65082-F666-48BF-B26A-9E28F7111814}" destId="{0C874B8A-78F2-43A6-9A27-19B6821C33D8}" srcOrd="1" destOrd="0" presId="urn:microsoft.com/office/officeart/2005/8/layout/vList2"/>
    <dgm:cxn modelId="{BAF2A413-8B63-594F-8913-D4AB7987A04E}" type="presParOf" srcId="{DED65082-F666-48BF-B26A-9E28F7111814}" destId="{F108927F-65E5-4C9A-9F92-62CE6806B1E1}" srcOrd="2" destOrd="0" presId="urn:microsoft.com/office/officeart/2005/8/layout/vList2"/>
    <dgm:cxn modelId="{083D2630-D934-AF43-9D79-940C83545B2C}" type="presParOf" srcId="{DED65082-F666-48BF-B26A-9E28F7111814}" destId="{E66B5219-7370-4FE4-9FFD-C1AB0BBAA9D7}" srcOrd="3" destOrd="0" presId="urn:microsoft.com/office/officeart/2005/8/layout/vList2"/>
    <dgm:cxn modelId="{DE0BD696-0B8E-604D-8418-E78401C1AD28}" type="presParOf" srcId="{DED65082-F666-48BF-B26A-9E28F7111814}" destId="{FF1C7D50-5AEF-A64C-83E9-B77F5363B6BE}" srcOrd="4" destOrd="0" presId="urn:microsoft.com/office/officeart/2005/8/layout/vList2"/>
    <dgm:cxn modelId="{C9119665-0AD1-4E4D-A71B-495286B3175F}" type="presParOf" srcId="{DED65082-F666-48BF-B26A-9E28F7111814}" destId="{EAD4A0FF-BB89-5F49-923F-D16DFAA55F58}" srcOrd="5" destOrd="0" presId="urn:microsoft.com/office/officeart/2005/8/layout/vList2"/>
    <dgm:cxn modelId="{39528DC7-655D-4248-907C-E9A818D2C8FD}" type="presParOf" srcId="{DED65082-F666-48BF-B26A-9E28F7111814}" destId="{72D29267-3E08-F148-83EF-E6284D619FE5}" srcOrd="6" destOrd="0" presId="urn:microsoft.com/office/officeart/2005/8/layout/vList2"/>
    <dgm:cxn modelId="{8C2A26EB-060B-404C-BC7B-59E59594B600}" type="presParOf" srcId="{DED65082-F666-48BF-B26A-9E28F7111814}" destId="{9B39FC66-F15C-FF48-995A-51009822DE5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F47D8-306D-45A6-81BF-F8802FB681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9B7F42-2E7B-4A05-91E4-E49B54852B88}">
      <dgm:prSet phldrT="[Text]"/>
      <dgm:spPr/>
      <dgm:t>
        <a:bodyPr/>
        <a:lstStyle/>
        <a:p>
          <a:r>
            <a:rPr lang="en-US" dirty="0" smtClean="0"/>
            <a:t>Grade 6</a:t>
          </a:r>
          <a:endParaRPr lang="en-US" dirty="0"/>
        </a:p>
      </dgm:t>
    </dgm:pt>
    <dgm:pt modelId="{73899DFD-B372-4D18-AFAD-BD583A3C89A0}" type="parTrans" cxnId="{79B71A6C-AE69-4441-AF9D-18FBF65F2772}">
      <dgm:prSet/>
      <dgm:spPr/>
      <dgm:t>
        <a:bodyPr/>
        <a:lstStyle/>
        <a:p>
          <a:endParaRPr lang="en-US"/>
        </a:p>
      </dgm:t>
    </dgm:pt>
    <dgm:pt modelId="{1C3AE5D6-9B1C-46BA-A5FE-04765FAB896E}" type="sibTrans" cxnId="{79B71A6C-AE69-4441-AF9D-18FBF65F2772}">
      <dgm:prSet/>
      <dgm:spPr/>
      <dgm:t>
        <a:bodyPr/>
        <a:lstStyle/>
        <a:p>
          <a:endParaRPr lang="en-US"/>
        </a:p>
      </dgm:t>
    </dgm:pt>
    <dgm:pt modelId="{D2A5E863-1BA6-4643-AED8-99024E123B4E}">
      <dgm:prSet phldrT="[Text]"/>
      <dgm:spPr/>
      <dgm:t>
        <a:bodyPr/>
        <a:lstStyle/>
        <a:p>
          <a:r>
            <a:rPr lang="en-US" dirty="0" smtClean="0"/>
            <a:t>Grade 7</a:t>
          </a:r>
          <a:endParaRPr lang="en-US" dirty="0"/>
        </a:p>
      </dgm:t>
    </dgm:pt>
    <dgm:pt modelId="{696CE158-7320-4C1D-9064-3A4497501C8D}" type="parTrans" cxnId="{E514E59F-4A41-434D-954C-5D85F38B1147}">
      <dgm:prSet/>
      <dgm:spPr/>
      <dgm:t>
        <a:bodyPr/>
        <a:lstStyle/>
        <a:p>
          <a:endParaRPr lang="en-US"/>
        </a:p>
      </dgm:t>
    </dgm:pt>
    <dgm:pt modelId="{4D992C92-45E4-40FC-BDEF-5B86028C4478}" type="sibTrans" cxnId="{E514E59F-4A41-434D-954C-5D85F38B1147}">
      <dgm:prSet/>
      <dgm:spPr/>
      <dgm:t>
        <a:bodyPr/>
        <a:lstStyle/>
        <a:p>
          <a:endParaRPr lang="en-US"/>
        </a:p>
      </dgm:t>
    </dgm:pt>
    <dgm:pt modelId="{B6035CC1-900E-4D75-827E-C230E1D49EBD}">
      <dgm:prSet phldrT="[Text]"/>
      <dgm:spPr/>
      <dgm:t>
        <a:bodyPr/>
        <a:lstStyle/>
        <a:p>
          <a:r>
            <a:rPr lang="en-US" dirty="0" smtClean="0"/>
            <a:t>Use random sampling to draw inferences about a population</a:t>
          </a:r>
          <a:endParaRPr lang="en-US" dirty="0"/>
        </a:p>
      </dgm:t>
    </dgm:pt>
    <dgm:pt modelId="{A4650C4E-8F3E-4675-9C0C-B3539F4B0BBF}" type="parTrans" cxnId="{17F20A2F-4EE3-40C1-947A-81F0664A2342}">
      <dgm:prSet/>
      <dgm:spPr/>
      <dgm:t>
        <a:bodyPr/>
        <a:lstStyle/>
        <a:p>
          <a:endParaRPr lang="en-US"/>
        </a:p>
      </dgm:t>
    </dgm:pt>
    <dgm:pt modelId="{D0C6E01C-0120-4E73-AEEE-8FBF7BB4446A}" type="sibTrans" cxnId="{17F20A2F-4EE3-40C1-947A-81F0664A2342}">
      <dgm:prSet/>
      <dgm:spPr/>
      <dgm:t>
        <a:bodyPr/>
        <a:lstStyle/>
        <a:p>
          <a:endParaRPr lang="en-US"/>
        </a:p>
      </dgm:t>
    </dgm:pt>
    <dgm:pt modelId="{0BDB726E-422E-4CAE-904F-2F0F4EB9D17E}">
      <dgm:prSet phldrT="[Text]"/>
      <dgm:spPr/>
      <dgm:t>
        <a:bodyPr/>
        <a:lstStyle/>
        <a:p>
          <a:r>
            <a:rPr lang="en-US" dirty="0" smtClean="0"/>
            <a:t>Grade 8</a:t>
          </a:r>
          <a:endParaRPr lang="en-US" dirty="0"/>
        </a:p>
      </dgm:t>
    </dgm:pt>
    <dgm:pt modelId="{29EEF3D8-FCDF-46DC-8640-89781717A8CA}" type="parTrans" cxnId="{660C336D-50F8-4282-85E7-8F92BBEAFDDC}">
      <dgm:prSet/>
      <dgm:spPr/>
      <dgm:t>
        <a:bodyPr/>
        <a:lstStyle/>
        <a:p>
          <a:endParaRPr lang="en-US"/>
        </a:p>
      </dgm:t>
    </dgm:pt>
    <dgm:pt modelId="{FE41E362-E357-4550-B80E-76EA81BF6EBB}" type="sibTrans" cxnId="{660C336D-50F8-4282-85E7-8F92BBEAFDDC}">
      <dgm:prSet/>
      <dgm:spPr/>
      <dgm:t>
        <a:bodyPr/>
        <a:lstStyle/>
        <a:p>
          <a:endParaRPr lang="en-US"/>
        </a:p>
      </dgm:t>
    </dgm:pt>
    <dgm:pt modelId="{82EE1BAB-F167-4265-9597-2039816D55ED}">
      <dgm:prSet phldrT="[Text]"/>
      <dgm:spPr/>
      <dgm:t>
        <a:bodyPr/>
        <a:lstStyle/>
        <a:p>
          <a:r>
            <a:rPr lang="en-US" dirty="0" smtClean="0"/>
            <a:t>Investigate patterns of association in bivariate data </a:t>
          </a:r>
          <a:endParaRPr lang="en-US" dirty="0"/>
        </a:p>
      </dgm:t>
    </dgm:pt>
    <dgm:pt modelId="{3559BA4B-1166-4D3B-A58B-F8FEFBAB9834}" type="parTrans" cxnId="{A9CEF13B-780F-4AA5-9DD9-5279721FB762}">
      <dgm:prSet/>
      <dgm:spPr/>
      <dgm:t>
        <a:bodyPr/>
        <a:lstStyle/>
        <a:p>
          <a:endParaRPr lang="en-US"/>
        </a:p>
      </dgm:t>
    </dgm:pt>
    <dgm:pt modelId="{488D6E14-9783-4B08-899C-9725F5A468C2}" type="sibTrans" cxnId="{A9CEF13B-780F-4AA5-9DD9-5279721FB762}">
      <dgm:prSet/>
      <dgm:spPr/>
      <dgm:t>
        <a:bodyPr/>
        <a:lstStyle/>
        <a:p>
          <a:endParaRPr lang="en-US"/>
        </a:p>
      </dgm:t>
    </dgm:pt>
    <dgm:pt modelId="{3EDCD201-0039-5F4F-9E8E-04F796212618}">
      <dgm:prSet phldrT="[Text]"/>
      <dgm:spPr/>
      <dgm:t>
        <a:bodyPr/>
        <a:lstStyle/>
        <a:p>
          <a:r>
            <a:rPr lang="en-US" dirty="0" smtClean="0"/>
            <a:t>Develop understanding of statistical variability</a:t>
          </a:r>
          <a:endParaRPr lang="en-US" dirty="0"/>
        </a:p>
      </dgm:t>
    </dgm:pt>
    <dgm:pt modelId="{D365FE42-8BDE-4142-8090-C94C8EE254EC}" type="parTrans" cxnId="{4EE5C17E-E59F-624F-A199-A9349E02B534}">
      <dgm:prSet/>
      <dgm:spPr/>
      <dgm:t>
        <a:bodyPr/>
        <a:lstStyle/>
        <a:p>
          <a:endParaRPr lang="en-US"/>
        </a:p>
      </dgm:t>
    </dgm:pt>
    <dgm:pt modelId="{843FAF98-980B-B04E-A732-EBD18B264302}" type="sibTrans" cxnId="{4EE5C17E-E59F-624F-A199-A9349E02B534}">
      <dgm:prSet/>
      <dgm:spPr/>
      <dgm:t>
        <a:bodyPr/>
        <a:lstStyle/>
        <a:p>
          <a:endParaRPr lang="en-US"/>
        </a:p>
      </dgm:t>
    </dgm:pt>
    <dgm:pt modelId="{FCEA5F12-62AC-D143-87F1-5C760F417DCE}">
      <dgm:prSet phldrT="[Text]"/>
      <dgm:spPr/>
      <dgm:t>
        <a:bodyPr/>
        <a:lstStyle/>
        <a:p>
          <a:r>
            <a:rPr lang="en-US" dirty="0" smtClean="0"/>
            <a:t>Summarize and describe distributions</a:t>
          </a:r>
          <a:endParaRPr lang="en-US" dirty="0"/>
        </a:p>
      </dgm:t>
    </dgm:pt>
    <dgm:pt modelId="{906B9A2F-6ADE-3D43-8C2A-98BADC7145CB}" type="parTrans" cxnId="{9EF65F2B-0C3F-3F48-B4AF-FAE539E5AA41}">
      <dgm:prSet/>
      <dgm:spPr/>
    </dgm:pt>
    <dgm:pt modelId="{54B62CA0-6EC8-9741-BD33-CF4C18645855}" type="sibTrans" cxnId="{9EF65F2B-0C3F-3F48-B4AF-FAE539E5AA41}">
      <dgm:prSet/>
      <dgm:spPr/>
    </dgm:pt>
    <dgm:pt modelId="{1E6D714D-6C9D-2647-8B4A-25350F7B9064}">
      <dgm:prSet phldrT="[Text]"/>
      <dgm:spPr/>
      <dgm:t>
        <a:bodyPr/>
        <a:lstStyle/>
        <a:p>
          <a:r>
            <a:rPr lang="en-US" dirty="0" smtClean="0"/>
            <a:t>Draw informal comparative inferences about two populations</a:t>
          </a:r>
          <a:endParaRPr lang="en-US" dirty="0"/>
        </a:p>
      </dgm:t>
    </dgm:pt>
    <dgm:pt modelId="{7C85CEBB-02E1-4F42-9954-24573C091163}" type="parTrans" cxnId="{F3E3B9B0-93C8-984D-A4CF-E218FD1B3B47}">
      <dgm:prSet/>
      <dgm:spPr/>
    </dgm:pt>
    <dgm:pt modelId="{C170E623-4394-D242-A79C-A935089A6E5D}" type="sibTrans" cxnId="{F3E3B9B0-93C8-984D-A4CF-E218FD1B3B47}">
      <dgm:prSet/>
      <dgm:spPr/>
    </dgm:pt>
    <dgm:pt modelId="{C4201378-62F9-4943-BCF1-4192B9C66A0E}">
      <dgm:prSet phldrT="[Text]"/>
      <dgm:spPr/>
      <dgm:t>
        <a:bodyPr/>
        <a:lstStyle/>
        <a:p>
          <a:r>
            <a:rPr lang="en-US" dirty="0" smtClean="0"/>
            <a:t>Investigate chance processes and develop, use, and evaluate probability models</a:t>
          </a:r>
          <a:endParaRPr lang="en-US" dirty="0"/>
        </a:p>
      </dgm:t>
    </dgm:pt>
    <dgm:pt modelId="{9C3F812A-B18A-B44F-9476-C3218AE99D4B}" type="parTrans" cxnId="{9D29B67C-B0B7-1E47-A261-B2F083A301E8}">
      <dgm:prSet/>
      <dgm:spPr/>
    </dgm:pt>
    <dgm:pt modelId="{951D281D-990C-B540-B1CD-02859A2825EE}" type="sibTrans" cxnId="{9D29B67C-B0B7-1E47-A261-B2F083A301E8}">
      <dgm:prSet/>
      <dgm:spPr/>
    </dgm:pt>
    <dgm:pt modelId="{5962B6DD-1C87-434F-BD59-C7E3A47AA4CB}" type="pres">
      <dgm:prSet presAssocID="{A00F47D8-306D-45A6-81BF-F8802FB681E6}" presName="Name0" presStyleCnt="0">
        <dgm:presLayoutVars>
          <dgm:dir/>
          <dgm:animLvl val="lvl"/>
          <dgm:resizeHandles val="exact"/>
        </dgm:presLayoutVars>
      </dgm:prSet>
      <dgm:spPr/>
      <dgm:t>
        <a:bodyPr/>
        <a:lstStyle/>
        <a:p>
          <a:endParaRPr lang="en-US"/>
        </a:p>
      </dgm:t>
    </dgm:pt>
    <dgm:pt modelId="{86E3D1D4-A4CF-4718-978A-94672A467D50}" type="pres">
      <dgm:prSet presAssocID="{FD9B7F42-2E7B-4A05-91E4-E49B54852B88}" presName="composite" presStyleCnt="0"/>
      <dgm:spPr/>
    </dgm:pt>
    <dgm:pt modelId="{5BD95343-6B16-4846-BC2A-5A0DE717F11C}" type="pres">
      <dgm:prSet presAssocID="{FD9B7F42-2E7B-4A05-91E4-E49B54852B88}" presName="parTx" presStyleLbl="alignNode1" presStyleIdx="0" presStyleCnt="3">
        <dgm:presLayoutVars>
          <dgm:chMax val="0"/>
          <dgm:chPref val="0"/>
          <dgm:bulletEnabled val="1"/>
        </dgm:presLayoutVars>
      </dgm:prSet>
      <dgm:spPr/>
      <dgm:t>
        <a:bodyPr/>
        <a:lstStyle/>
        <a:p>
          <a:endParaRPr lang="en-US"/>
        </a:p>
      </dgm:t>
    </dgm:pt>
    <dgm:pt modelId="{E21DEABF-9D57-493B-89FC-FE5668F5E7F9}" type="pres">
      <dgm:prSet presAssocID="{FD9B7F42-2E7B-4A05-91E4-E49B54852B88}" presName="desTx" presStyleLbl="alignAccFollowNode1" presStyleIdx="0" presStyleCnt="3">
        <dgm:presLayoutVars>
          <dgm:bulletEnabled val="1"/>
        </dgm:presLayoutVars>
      </dgm:prSet>
      <dgm:spPr/>
      <dgm:t>
        <a:bodyPr/>
        <a:lstStyle/>
        <a:p>
          <a:endParaRPr lang="en-US"/>
        </a:p>
      </dgm:t>
    </dgm:pt>
    <dgm:pt modelId="{9DAB5E13-2C79-45E3-8847-0598113453B3}" type="pres">
      <dgm:prSet presAssocID="{1C3AE5D6-9B1C-46BA-A5FE-04765FAB896E}" presName="space" presStyleCnt="0"/>
      <dgm:spPr/>
    </dgm:pt>
    <dgm:pt modelId="{C428EC16-CEA6-4A9B-A21F-C750ADB48B0F}" type="pres">
      <dgm:prSet presAssocID="{D2A5E863-1BA6-4643-AED8-99024E123B4E}" presName="composite" presStyleCnt="0"/>
      <dgm:spPr/>
    </dgm:pt>
    <dgm:pt modelId="{4B66A991-43EC-468E-BBBE-7787FC9E3013}" type="pres">
      <dgm:prSet presAssocID="{D2A5E863-1BA6-4643-AED8-99024E123B4E}" presName="parTx" presStyleLbl="alignNode1" presStyleIdx="1" presStyleCnt="3">
        <dgm:presLayoutVars>
          <dgm:chMax val="0"/>
          <dgm:chPref val="0"/>
          <dgm:bulletEnabled val="1"/>
        </dgm:presLayoutVars>
      </dgm:prSet>
      <dgm:spPr/>
      <dgm:t>
        <a:bodyPr/>
        <a:lstStyle/>
        <a:p>
          <a:endParaRPr lang="en-US"/>
        </a:p>
      </dgm:t>
    </dgm:pt>
    <dgm:pt modelId="{B5A46421-3892-49B0-AAEB-63CA82BFBB74}" type="pres">
      <dgm:prSet presAssocID="{D2A5E863-1BA6-4643-AED8-99024E123B4E}" presName="desTx" presStyleLbl="alignAccFollowNode1" presStyleIdx="1" presStyleCnt="3">
        <dgm:presLayoutVars>
          <dgm:bulletEnabled val="1"/>
        </dgm:presLayoutVars>
      </dgm:prSet>
      <dgm:spPr/>
      <dgm:t>
        <a:bodyPr/>
        <a:lstStyle/>
        <a:p>
          <a:endParaRPr lang="en-US"/>
        </a:p>
      </dgm:t>
    </dgm:pt>
    <dgm:pt modelId="{F1B42FBD-F445-450A-B3FA-F9F9360FC256}" type="pres">
      <dgm:prSet presAssocID="{4D992C92-45E4-40FC-BDEF-5B86028C4478}" presName="space" presStyleCnt="0"/>
      <dgm:spPr/>
    </dgm:pt>
    <dgm:pt modelId="{F19EF2EB-C9EC-463E-A6F3-180A54B2EE00}" type="pres">
      <dgm:prSet presAssocID="{0BDB726E-422E-4CAE-904F-2F0F4EB9D17E}" presName="composite" presStyleCnt="0"/>
      <dgm:spPr/>
    </dgm:pt>
    <dgm:pt modelId="{DA2AC4CD-530D-4886-8F5F-6665BC345620}" type="pres">
      <dgm:prSet presAssocID="{0BDB726E-422E-4CAE-904F-2F0F4EB9D17E}" presName="parTx" presStyleLbl="alignNode1" presStyleIdx="2" presStyleCnt="3">
        <dgm:presLayoutVars>
          <dgm:chMax val="0"/>
          <dgm:chPref val="0"/>
          <dgm:bulletEnabled val="1"/>
        </dgm:presLayoutVars>
      </dgm:prSet>
      <dgm:spPr/>
      <dgm:t>
        <a:bodyPr/>
        <a:lstStyle/>
        <a:p>
          <a:endParaRPr lang="en-US"/>
        </a:p>
      </dgm:t>
    </dgm:pt>
    <dgm:pt modelId="{92465441-D0CD-4F4E-B997-1BC961BF302A}" type="pres">
      <dgm:prSet presAssocID="{0BDB726E-422E-4CAE-904F-2F0F4EB9D17E}" presName="desTx" presStyleLbl="alignAccFollowNode1" presStyleIdx="2" presStyleCnt="3">
        <dgm:presLayoutVars>
          <dgm:bulletEnabled val="1"/>
        </dgm:presLayoutVars>
      </dgm:prSet>
      <dgm:spPr/>
      <dgm:t>
        <a:bodyPr/>
        <a:lstStyle/>
        <a:p>
          <a:endParaRPr lang="en-US"/>
        </a:p>
      </dgm:t>
    </dgm:pt>
  </dgm:ptLst>
  <dgm:cxnLst>
    <dgm:cxn modelId="{9D29B67C-B0B7-1E47-A261-B2F083A301E8}" srcId="{D2A5E863-1BA6-4643-AED8-99024E123B4E}" destId="{C4201378-62F9-4943-BCF1-4192B9C66A0E}" srcOrd="2" destOrd="0" parTransId="{9C3F812A-B18A-B44F-9476-C3218AE99D4B}" sibTransId="{951D281D-990C-B540-B1CD-02859A2825EE}"/>
    <dgm:cxn modelId="{9EF65F2B-0C3F-3F48-B4AF-FAE539E5AA41}" srcId="{FD9B7F42-2E7B-4A05-91E4-E49B54852B88}" destId="{FCEA5F12-62AC-D143-87F1-5C760F417DCE}" srcOrd="1" destOrd="0" parTransId="{906B9A2F-6ADE-3D43-8C2A-98BADC7145CB}" sibTransId="{54B62CA0-6EC8-9741-BD33-CF4C18645855}"/>
    <dgm:cxn modelId="{082ADCFF-BD22-FF4A-8B47-30CEC082611A}" type="presOf" srcId="{D2A5E863-1BA6-4643-AED8-99024E123B4E}" destId="{4B66A991-43EC-468E-BBBE-7787FC9E3013}" srcOrd="0" destOrd="0" presId="urn:microsoft.com/office/officeart/2005/8/layout/hList1"/>
    <dgm:cxn modelId="{10A335EB-5661-C440-A6EB-BE7EE0EB7EB4}" type="presOf" srcId="{82EE1BAB-F167-4265-9597-2039816D55ED}" destId="{92465441-D0CD-4F4E-B997-1BC961BF302A}" srcOrd="0" destOrd="0" presId="urn:microsoft.com/office/officeart/2005/8/layout/hList1"/>
    <dgm:cxn modelId="{93D5676C-8E81-1D4B-B3B1-3724F17EA97F}" type="presOf" srcId="{0BDB726E-422E-4CAE-904F-2F0F4EB9D17E}" destId="{DA2AC4CD-530D-4886-8F5F-6665BC345620}" srcOrd="0" destOrd="0" presId="urn:microsoft.com/office/officeart/2005/8/layout/hList1"/>
    <dgm:cxn modelId="{E514E59F-4A41-434D-954C-5D85F38B1147}" srcId="{A00F47D8-306D-45A6-81BF-F8802FB681E6}" destId="{D2A5E863-1BA6-4643-AED8-99024E123B4E}" srcOrd="1" destOrd="0" parTransId="{696CE158-7320-4C1D-9064-3A4497501C8D}" sibTransId="{4D992C92-45E4-40FC-BDEF-5B86028C4478}"/>
    <dgm:cxn modelId="{660C336D-50F8-4282-85E7-8F92BBEAFDDC}" srcId="{A00F47D8-306D-45A6-81BF-F8802FB681E6}" destId="{0BDB726E-422E-4CAE-904F-2F0F4EB9D17E}" srcOrd="2" destOrd="0" parTransId="{29EEF3D8-FCDF-46DC-8640-89781717A8CA}" sibTransId="{FE41E362-E357-4550-B80E-76EA81BF6EBB}"/>
    <dgm:cxn modelId="{F3E3B9B0-93C8-984D-A4CF-E218FD1B3B47}" srcId="{D2A5E863-1BA6-4643-AED8-99024E123B4E}" destId="{1E6D714D-6C9D-2647-8B4A-25350F7B9064}" srcOrd="1" destOrd="0" parTransId="{7C85CEBB-02E1-4F42-9954-24573C091163}" sibTransId="{C170E623-4394-D242-A79C-A935089A6E5D}"/>
    <dgm:cxn modelId="{0E5C36D5-4902-D049-9B07-726F33087A5E}" type="presOf" srcId="{B6035CC1-900E-4D75-827E-C230E1D49EBD}" destId="{B5A46421-3892-49B0-AAEB-63CA82BFBB74}" srcOrd="0" destOrd="0" presId="urn:microsoft.com/office/officeart/2005/8/layout/hList1"/>
    <dgm:cxn modelId="{CE985B4F-E526-8A4A-B14E-F9A61A3086CC}" type="presOf" srcId="{A00F47D8-306D-45A6-81BF-F8802FB681E6}" destId="{5962B6DD-1C87-434F-BD59-C7E3A47AA4CB}" srcOrd="0" destOrd="0" presId="urn:microsoft.com/office/officeart/2005/8/layout/hList1"/>
    <dgm:cxn modelId="{D404CD07-4870-2745-A08C-2E77E2A3797D}" type="presOf" srcId="{FD9B7F42-2E7B-4A05-91E4-E49B54852B88}" destId="{5BD95343-6B16-4846-BC2A-5A0DE717F11C}" srcOrd="0" destOrd="0" presId="urn:microsoft.com/office/officeart/2005/8/layout/hList1"/>
    <dgm:cxn modelId="{F9F4BDDA-9B27-0448-A912-3BA3BA20863A}" type="presOf" srcId="{1E6D714D-6C9D-2647-8B4A-25350F7B9064}" destId="{B5A46421-3892-49B0-AAEB-63CA82BFBB74}" srcOrd="0" destOrd="1" presId="urn:microsoft.com/office/officeart/2005/8/layout/hList1"/>
    <dgm:cxn modelId="{2B225DA6-B281-6348-A950-70EB24E7D8F3}" type="presOf" srcId="{FCEA5F12-62AC-D143-87F1-5C760F417DCE}" destId="{E21DEABF-9D57-493B-89FC-FE5668F5E7F9}" srcOrd="0" destOrd="1" presId="urn:microsoft.com/office/officeart/2005/8/layout/hList1"/>
    <dgm:cxn modelId="{4EE5C17E-E59F-624F-A199-A9349E02B534}" srcId="{FD9B7F42-2E7B-4A05-91E4-E49B54852B88}" destId="{3EDCD201-0039-5F4F-9E8E-04F796212618}" srcOrd="0" destOrd="0" parTransId="{D365FE42-8BDE-4142-8090-C94C8EE254EC}" sibTransId="{843FAF98-980B-B04E-A732-EBD18B264302}"/>
    <dgm:cxn modelId="{85ECBC0D-6865-F645-8C91-536E4F5C51FF}" type="presOf" srcId="{3EDCD201-0039-5F4F-9E8E-04F796212618}" destId="{E21DEABF-9D57-493B-89FC-FE5668F5E7F9}" srcOrd="0" destOrd="0" presId="urn:microsoft.com/office/officeart/2005/8/layout/hList1"/>
    <dgm:cxn modelId="{79B71A6C-AE69-4441-AF9D-18FBF65F2772}" srcId="{A00F47D8-306D-45A6-81BF-F8802FB681E6}" destId="{FD9B7F42-2E7B-4A05-91E4-E49B54852B88}" srcOrd="0" destOrd="0" parTransId="{73899DFD-B372-4D18-AFAD-BD583A3C89A0}" sibTransId="{1C3AE5D6-9B1C-46BA-A5FE-04765FAB896E}"/>
    <dgm:cxn modelId="{17F20A2F-4EE3-40C1-947A-81F0664A2342}" srcId="{D2A5E863-1BA6-4643-AED8-99024E123B4E}" destId="{B6035CC1-900E-4D75-827E-C230E1D49EBD}" srcOrd="0" destOrd="0" parTransId="{A4650C4E-8F3E-4675-9C0C-B3539F4B0BBF}" sibTransId="{D0C6E01C-0120-4E73-AEEE-8FBF7BB4446A}"/>
    <dgm:cxn modelId="{00F4AF64-95BB-4146-9675-373D54144964}" type="presOf" srcId="{C4201378-62F9-4943-BCF1-4192B9C66A0E}" destId="{B5A46421-3892-49B0-AAEB-63CA82BFBB74}" srcOrd="0" destOrd="2" presId="urn:microsoft.com/office/officeart/2005/8/layout/hList1"/>
    <dgm:cxn modelId="{A9CEF13B-780F-4AA5-9DD9-5279721FB762}" srcId="{0BDB726E-422E-4CAE-904F-2F0F4EB9D17E}" destId="{82EE1BAB-F167-4265-9597-2039816D55ED}" srcOrd="0" destOrd="0" parTransId="{3559BA4B-1166-4D3B-A58B-F8FEFBAB9834}" sibTransId="{488D6E14-9783-4B08-899C-9725F5A468C2}"/>
    <dgm:cxn modelId="{600C5795-1D08-CD47-8305-5E0BDBD1CB2F}" type="presParOf" srcId="{5962B6DD-1C87-434F-BD59-C7E3A47AA4CB}" destId="{86E3D1D4-A4CF-4718-978A-94672A467D50}" srcOrd="0" destOrd="0" presId="urn:microsoft.com/office/officeart/2005/8/layout/hList1"/>
    <dgm:cxn modelId="{CD006BE3-E9D7-5941-93CC-86B7C2204B2A}" type="presParOf" srcId="{86E3D1D4-A4CF-4718-978A-94672A467D50}" destId="{5BD95343-6B16-4846-BC2A-5A0DE717F11C}" srcOrd="0" destOrd="0" presId="urn:microsoft.com/office/officeart/2005/8/layout/hList1"/>
    <dgm:cxn modelId="{151AFE8C-3D5A-7842-81A1-28AFFE674036}" type="presParOf" srcId="{86E3D1D4-A4CF-4718-978A-94672A467D50}" destId="{E21DEABF-9D57-493B-89FC-FE5668F5E7F9}" srcOrd="1" destOrd="0" presId="urn:microsoft.com/office/officeart/2005/8/layout/hList1"/>
    <dgm:cxn modelId="{FB91BA5C-1AAA-DF4A-AD24-DBEAD6714D49}" type="presParOf" srcId="{5962B6DD-1C87-434F-BD59-C7E3A47AA4CB}" destId="{9DAB5E13-2C79-45E3-8847-0598113453B3}" srcOrd="1" destOrd="0" presId="urn:microsoft.com/office/officeart/2005/8/layout/hList1"/>
    <dgm:cxn modelId="{B8F71AC7-FACF-0A4F-9E2A-3B692D22129A}" type="presParOf" srcId="{5962B6DD-1C87-434F-BD59-C7E3A47AA4CB}" destId="{C428EC16-CEA6-4A9B-A21F-C750ADB48B0F}" srcOrd="2" destOrd="0" presId="urn:microsoft.com/office/officeart/2005/8/layout/hList1"/>
    <dgm:cxn modelId="{2BA6B4EE-4365-D446-8E9F-E9ED13DD8401}" type="presParOf" srcId="{C428EC16-CEA6-4A9B-A21F-C750ADB48B0F}" destId="{4B66A991-43EC-468E-BBBE-7787FC9E3013}" srcOrd="0" destOrd="0" presId="urn:microsoft.com/office/officeart/2005/8/layout/hList1"/>
    <dgm:cxn modelId="{333B6854-735C-6248-B36D-702DE0D1F114}" type="presParOf" srcId="{C428EC16-CEA6-4A9B-A21F-C750ADB48B0F}" destId="{B5A46421-3892-49B0-AAEB-63CA82BFBB74}" srcOrd="1" destOrd="0" presId="urn:microsoft.com/office/officeart/2005/8/layout/hList1"/>
    <dgm:cxn modelId="{2E61F583-A9F4-A142-9862-79B6D760CAF8}" type="presParOf" srcId="{5962B6DD-1C87-434F-BD59-C7E3A47AA4CB}" destId="{F1B42FBD-F445-450A-B3FA-F9F9360FC256}" srcOrd="3" destOrd="0" presId="urn:microsoft.com/office/officeart/2005/8/layout/hList1"/>
    <dgm:cxn modelId="{FC423DFA-08B6-BD41-AFFF-82B8CEE06F2E}" type="presParOf" srcId="{5962B6DD-1C87-434F-BD59-C7E3A47AA4CB}" destId="{F19EF2EB-C9EC-463E-A6F3-180A54B2EE00}" srcOrd="4" destOrd="0" presId="urn:microsoft.com/office/officeart/2005/8/layout/hList1"/>
    <dgm:cxn modelId="{EB4A2715-B8D9-4F42-B10D-256E588CAEF3}" type="presParOf" srcId="{F19EF2EB-C9EC-463E-A6F3-180A54B2EE00}" destId="{DA2AC4CD-530D-4886-8F5F-6665BC345620}" srcOrd="0" destOrd="0" presId="urn:microsoft.com/office/officeart/2005/8/layout/hList1"/>
    <dgm:cxn modelId="{529C0E60-4D73-FC49-AD17-1A5731A5867C}" type="presParOf" srcId="{F19EF2EB-C9EC-463E-A6F3-180A54B2EE00}" destId="{92465441-D0CD-4F4E-B997-1BC961BF30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0F47D8-306D-45A6-81BF-F8802FB681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9B7F42-2E7B-4A05-91E4-E49B54852B88}">
      <dgm:prSet phldrT="[Text]"/>
      <dgm:spPr/>
      <dgm:t>
        <a:bodyPr/>
        <a:lstStyle/>
        <a:p>
          <a:r>
            <a:rPr lang="en-US" dirty="0" smtClean="0"/>
            <a:t>Algebra 1</a:t>
          </a:r>
          <a:endParaRPr lang="en-US" dirty="0"/>
        </a:p>
      </dgm:t>
    </dgm:pt>
    <dgm:pt modelId="{73899DFD-B372-4D18-AFAD-BD583A3C89A0}" type="parTrans" cxnId="{79B71A6C-AE69-4441-AF9D-18FBF65F2772}">
      <dgm:prSet/>
      <dgm:spPr/>
      <dgm:t>
        <a:bodyPr/>
        <a:lstStyle/>
        <a:p>
          <a:endParaRPr lang="en-US"/>
        </a:p>
      </dgm:t>
    </dgm:pt>
    <dgm:pt modelId="{1C3AE5D6-9B1C-46BA-A5FE-04765FAB896E}" type="sibTrans" cxnId="{79B71A6C-AE69-4441-AF9D-18FBF65F2772}">
      <dgm:prSet/>
      <dgm:spPr/>
      <dgm:t>
        <a:bodyPr/>
        <a:lstStyle/>
        <a:p>
          <a:endParaRPr lang="en-US"/>
        </a:p>
      </dgm:t>
    </dgm:pt>
    <dgm:pt modelId="{0A5A1AF6-5C7B-4E6E-A22D-ABCBF8AB6B6A}">
      <dgm:prSet phldrT="[Text]"/>
      <dgm:spPr/>
      <dgm:t>
        <a:bodyPr/>
        <a:lstStyle/>
        <a:p>
          <a:r>
            <a:rPr lang="en-US" dirty="0" smtClean="0"/>
            <a:t>Summarize, represent, and interpret data on a single count or measurement variable</a:t>
          </a:r>
          <a:endParaRPr lang="en-US" dirty="0"/>
        </a:p>
      </dgm:t>
    </dgm:pt>
    <dgm:pt modelId="{6C492A4C-D076-419B-9D49-9533F75FEAE5}" type="parTrans" cxnId="{6BB1FF8D-0347-48FD-8C87-E7FC24A721F2}">
      <dgm:prSet/>
      <dgm:spPr/>
      <dgm:t>
        <a:bodyPr/>
        <a:lstStyle/>
        <a:p>
          <a:endParaRPr lang="en-US"/>
        </a:p>
      </dgm:t>
    </dgm:pt>
    <dgm:pt modelId="{4AE7630C-92DB-44E7-9657-FB236A6A5462}" type="sibTrans" cxnId="{6BB1FF8D-0347-48FD-8C87-E7FC24A721F2}">
      <dgm:prSet/>
      <dgm:spPr/>
      <dgm:t>
        <a:bodyPr/>
        <a:lstStyle/>
        <a:p>
          <a:endParaRPr lang="en-US"/>
        </a:p>
      </dgm:t>
    </dgm:pt>
    <dgm:pt modelId="{D2A5E863-1BA6-4643-AED8-99024E123B4E}">
      <dgm:prSet phldrT="[Text]"/>
      <dgm:spPr/>
      <dgm:t>
        <a:bodyPr/>
        <a:lstStyle/>
        <a:p>
          <a:r>
            <a:rPr lang="en-US" dirty="0" smtClean="0"/>
            <a:t>Geometry</a:t>
          </a:r>
          <a:endParaRPr lang="en-US" dirty="0"/>
        </a:p>
      </dgm:t>
    </dgm:pt>
    <dgm:pt modelId="{696CE158-7320-4C1D-9064-3A4497501C8D}" type="parTrans" cxnId="{E514E59F-4A41-434D-954C-5D85F38B1147}">
      <dgm:prSet/>
      <dgm:spPr/>
      <dgm:t>
        <a:bodyPr/>
        <a:lstStyle/>
        <a:p>
          <a:endParaRPr lang="en-US"/>
        </a:p>
      </dgm:t>
    </dgm:pt>
    <dgm:pt modelId="{4D992C92-45E4-40FC-BDEF-5B86028C4478}" type="sibTrans" cxnId="{E514E59F-4A41-434D-954C-5D85F38B1147}">
      <dgm:prSet/>
      <dgm:spPr/>
      <dgm:t>
        <a:bodyPr/>
        <a:lstStyle/>
        <a:p>
          <a:endParaRPr lang="en-US"/>
        </a:p>
      </dgm:t>
    </dgm:pt>
    <dgm:pt modelId="{B6035CC1-900E-4D75-827E-C230E1D49EBD}">
      <dgm:prSet phldrT="[Text]"/>
      <dgm:spPr/>
      <dgm:t>
        <a:bodyPr/>
        <a:lstStyle/>
        <a:p>
          <a:r>
            <a:rPr lang="en-US" dirty="0" smtClean="0"/>
            <a:t>Understand independence and conditional probability and use them in interpret data</a:t>
          </a:r>
          <a:endParaRPr lang="en-US" dirty="0"/>
        </a:p>
      </dgm:t>
    </dgm:pt>
    <dgm:pt modelId="{A4650C4E-8F3E-4675-9C0C-B3539F4B0BBF}" type="parTrans" cxnId="{17F20A2F-4EE3-40C1-947A-81F0664A2342}">
      <dgm:prSet/>
      <dgm:spPr/>
      <dgm:t>
        <a:bodyPr/>
        <a:lstStyle/>
        <a:p>
          <a:endParaRPr lang="en-US"/>
        </a:p>
      </dgm:t>
    </dgm:pt>
    <dgm:pt modelId="{D0C6E01C-0120-4E73-AEEE-8FBF7BB4446A}" type="sibTrans" cxnId="{17F20A2F-4EE3-40C1-947A-81F0664A2342}">
      <dgm:prSet/>
      <dgm:spPr/>
      <dgm:t>
        <a:bodyPr/>
        <a:lstStyle/>
        <a:p>
          <a:endParaRPr lang="en-US"/>
        </a:p>
      </dgm:t>
    </dgm:pt>
    <dgm:pt modelId="{0BDB726E-422E-4CAE-904F-2F0F4EB9D17E}">
      <dgm:prSet phldrT="[Text]"/>
      <dgm:spPr/>
      <dgm:t>
        <a:bodyPr/>
        <a:lstStyle/>
        <a:p>
          <a:r>
            <a:rPr lang="en-US" dirty="0" smtClean="0"/>
            <a:t>Algebra 2</a:t>
          </a:r>
          <a:endParaRPr lang="en-US" dirty="0"/>
        </a:p>
      </dgm:t>
    </dgm:pt>
    <dgm:pt modelId="{29EEF3D8-FCDF-46DC-8640-89781717A8CA}" type="parTrans" cxnId="{660C336D-50F8-4282-85E7-8F92BBEAFDDC}">
      <dgm:prSet/>
      <dgm:spPr/>
      <dgm:t>
        <a:bodyPr/>
        <a:lstStyle/>
        <a:p>
          <a:endParaRPr lang="en-US"/>
        </a:p>
      </dgm:t>
    </dgm:pt>
    <dgm:pt modelId="{FE41E362-E357-4550-B80E-76EA81BF6EBB}" type="sibTrans" cxnId="{660C336D-50F8-4282-85E7-8F92BBEAFDDC}">
      <dgm:prSet/>
      <dgm:spPr/>
      <dgm:t>
        <a:bodyPr/>
        <a:lstStyle/>
        <a:p>
          <a:endParaRPr lang="en-US"/>
        </a:p>
      </dgm:t>
    </dgm:pt>
    <dgm:pt modelId="{82EE1BAB-F167-4265-9597-2039816D55ED}">
      <dgm:prSet phldrT="[Text]"/>
      <dgm:spPr/>
      <dgm:t>
        <a:bodyPr/>
        <a:lstStyle/>
        <a:p>
          <a:r>
            <a:rPr lang="en-US" dirty="0" smtClean="0"/>
            <a:t>Summarize, represent, and interpret data on a single count or measurement variable</a:t>
          </a:r>
          <a:endParaRPr lang="en-US" dirty="0"/>
        </a:p>
      </dgm:t>
    </dgm:pt>
    <dgm:pt modelId="{3559BA4B-1166-4D3B-A58B-F8FEFBAB9834}" type="parTrans" cxnId="{A9CEF13B-780F-4AA5-9DD9-5279721FB762}">
      <dgm:prSet/>
      <dgm:spPr/>
      <dgm:t>
        <a:bodyPr/>
        <a:lstStyle/>
        <a:p>
          <a:endParaRPr lang="en-US"/>
        </a:p>
      </dgm:t>
    </dgm:pt>
    <dgm:pt modelId="{488D6E14-9783-4B08-899C-9725F5A468C2}" type="sibTrans" cxnId="{A9CEF13B-780F-4AA5-9DD9-5279721FB762}">
      <dgm:prSet/>
      <dgm:spPr/>
      <dgm:t>
        <a:bodyPr/>
        <a:lstStyle/>
        <a:p>
          <a:endParaRPr lang="en-US"/>
        </a:p>
      </dgm:t>
    </dgm:pt>
    <dgm:pt modelId="{6F27BD45-5D7D-2E4D-A13C-F952C644EC60}">
      <dgm:prSet phldrT="[Text]"/>
      <dgm:spPr/>
      <dgm:t>
        <a:bodyPr/>
        <a:lstStyle/>
        <a:p>
          <a:r>
            <a:rPr lang="en-US" dirty="0" smtClean="0"/>
            <a:t> Summarize, represent, and interpret data on two categorical and quantitative variables</a:t>
          </a:r>
          <a:endParaRPr lang="en-US" dirty="0"/>
        </a:p>
      </dgm:t>
    </dgm:pt>
    <dgm:pt modelId="{FB8387F7-C20F-CF4C-BA95-D637391C5FE2}" type="parTrans" cxnId="{08C355EF-5285-A243-9F4E-6A20318B9493}">
      <dgm:prSet/>
      <dgm:spPr/>
      <dgm:t>
        <a:bodyPr/>
        <a:lstStyle/>
        <a:p>
          <a:endParaRPr lang="en-US"/>
        </a:p>
      </dgm:t>
    </dgm:pt>
    <dgm:pt modelId="{829C430C-15F0-E048-9139-95C553E51569}" type="sibTrans" cxnId="{08C355EF-5285-A243-9F4E-6A20318B9493}">
      <dgm:prSet/>
      <dgm:spPr/>
      <dgm:t>
        <a:bodyPr/>
        <a:lstStyle/>
        <a:p>
          <a:endParaRPr lang="en-US"/>
        </a:p>
      </dgm:t>
    </dgm:pt>
    <dgm:pt modelId="{23344ECD-34BC-8745-A2B2-A110F8648634}">
      <dgm:prSet phldrT="[Text]"/>
      <dgm:spPr/>
      <dgm:t>
        <a:bodyPr/>
        <a:lstStyle/>
        <a:p>
          <a:r>
            <a:rPr lang="en-US" dirty="0" smtClean="0"/>
            <a:t>Interpret linear models</a:t>
          </a:r>
          <a:endParaRPr lang="en-US" dirty="0"/>
        </a:p>
      </dgm:t>
    </dgm:pt>
    <dgm:pt modelId="{C9B6239B-E8BA-7B44-85BC-F848A0C9DB20}" type="parTrans" cxnId="{75DC61EE-6B3C-DA4D-B6D1-CB3C38DC8CC7}">
      <dgm:prSet/>
      <dgm:spPr/>
      <dgm:t>
        <a:bodyPr/>
        <a:lstStyle/>
        <a:p>
          <a:endParaRPr lang="en-US"/>
        </a:p>
      </dgm:t>
    </dgm:pt>
    <dgm:pt modelId="{07D1628B-BE55-D643-AA16-DAA0856FC36F}" type="sibTrans" cxnId="{75DC61EE-6B3C-DA4D-B6D1-CB3C38DC8CC7}">
      <dgm:prSet/>
      <dgm:spPr/>
      <dgm:t>
        <a:bodyPr/>
        <a:lstStyle/>
        <a:p>
          <a:endParaRPr lang="en-US"/>
        </a:p>
      </dgm:t>
    </dgm:pt>
    <dgm:pt modelId="{5A4E0782-E9CE-C845-AB43-B3D969C5E967}">
      <dgm:prSet phldrT="[Text]"/>
      <dgm:spPr/>
      <dgm:t>
        <a:bodyPr/>
        <a:lstStyle/>
        <a:p>
          <a:r>
            <a:rPr lang="en-US" dirty="0" smtClean="0"/>
            <a:t>Use the rules of probability to compute probabilities of compound events in a uniform probability model</a:t>
          </a:r>
          <a:endParaRPr lang="en-US" dirty="0"/>
        </a:p>
      </dgm:t>
    </dgm:pt>
    <dgm:pt modelId="{93012412-D0A3-604D-9F38-8B16968C2966}" type="parTrans" cxnId="{26E3D22C-6C4D-8545-BBC1-48158E9E6A1A}">
      <dgm:prSet/>
      <dgm:spPr/>
      <dgm:t>
        <a:bodyPr/>
        <a:lstStyle/>
        <a:p>
          <a:endParaRPr lang="en-US"/>
        </a:p>
      </dgm:t>
    </dgm:pt>
    <dgm:pt modelId="{D0DC4400-28BC-1349-8896-C509C820B62F}" type="sibTrans" cxnId="{26E3D22C-6C4D-8545-BBC1-48158E9E6A1A}">
      <dgm:prSet/>
      <dgm:spPr/>
      <dgm:t>
        <a:bodyPr/>
        <a:lstStyle/>
        <a:p>
          <a:endParaRPr lang="en-US"/>
        </a:p>
      </dgm:t>
    </dgm:pt>
    <dgm:pt modelId="{282DE5FB-C7B9-D542-B148-7C0DE0D0EEFB}">
      <dgm:prSet phldrT="[Text]"/>
      <dgm:spPr/>
      <dgm:t>
        <a:bodyPr/>
        <a:lstStyle/>
        <a:p>
          <a:r>
            <a:rPr lang="en-US" dirty="0" smtClean="0"/>
            <a:t>Use probability to evaluate outcomes of decisions</a:t>
          </a:r>
          <a:endParaRPr lang="en-US" dirty="0"/>
        </a:p>
      </dgm:t>
    </dgm:pt>
    <dgm:pt modelId="{A8DBE388-DDD3-D14F-BBB7-D60472D28385}" type="parTrans" cxnId="{58F10717-7016-D14B-B36A-0CAE3207C951}">
      <dgm:prSet/>
      <dgm:spPr/>
      <dgm:t>
        <a:bodyPr/>
        <a:lstStyle/>
        <a:p>
          <a:endParaRPr lang="en-US"/>
        </a:p>
      </dgm:t>
    </dgm:pt>
    <dgm:pt modelId="{1445C50C-EF74-354D-8193-A1B272B0F57A}" type="sibTrans" cxnId="{58F10717-7016-D14B-B36A-0CAE3207C951}">
      <dgm:prSet/>
      <dgm:spPr/>
      <dgm:t>
        <a:bodyPr/>
        <a:lstStyle/>
        <a:p>
          <a:endParaRPr lang="en-US"/>
        </a:p>
      </dgm:t>
    </dgm:pt>
    <dgm:pt modelId="{5390CADB-8A8D-4348-8D7B-864315667A16}">
      <dgm:prSet phldrT="[Text]"/>
      <dgm:spPr/>
      <dgm:t>
        <a:bodyPr/>
        <a:lstStyle/>
        <a:p>
          <a:r>
            <a:rPr lang="en-US" dirty="0" smtClean="0"/>
            <a:t>Understand and evaluate random processes underlying statistical experiments</a:t>
          </a:r>
          <a:endParaRPr lang="en-US" dirty="0"/>
        </a:p>
      </dgm:t>
    </dgm:pt>
    <dgm:pt modelId="{B0A0F430-F423-F44E-B4A3-7CC4A13FB4C7}" type="parTrans" cxnId="{7EA22C27-391F-C74A-B7A2-3BC9FF5DA7B2}">
      <dgm:prSet/>
      <dgm:spPr/>
      <dgm:t>
        <a:bodyPr/>
        <a:lstStyle/>
        <a:p>
          <a:endParaRPr lang="en-US"/>
        </a:p>
      </dgm:t>
    </dgm:pt>
    <dgm:pt modelId="{08693340-1041-1548-9A02-7D0C78E81AA3}" type="sibTrans" cxnId="{7EA22C27-391F-C74A-B7A2-3BC9FF5DA7B2}">
      <dgm:prSet/>
      <dgm:spPr/>
      <dgm:t>
        <a:bodyPr/>
        <a:lstStyle/>
        <a:p>
          <a:endParaRPr lang="en-US"/>
        </a:p>
      </dgm:t>
    </dgm:pt>
    <dgm:pt modelId="{01873CD2-CFBA-7E46-9ED6-2A72DBB860AB}">
      <dgm:prSet phldrT="[Text]"/>
      <dgm:spPr/>
      <dgm:t>
        <a:bodyPr/>
        <a:lstStyle/>
        <a:p>
          <a:r>
            <a:rPr lang="en-US" dirty="0" smtClean="0"/>
            <a:t>Make inferences and justify conclusions from sample surveys, experiments, and observational studies</a:t>
          </a:r>
          <a:endParaRPr lang="en-US" dirty="0"/>
        </a:p>
      </dgm:t>
    </dgm:pt>
    <dgm:pt modelId="{6256F3AE-A2F1-3E41-9CDB-D93E0D4D08D1}" type="parTrans" cxnId="{37FCE428-2028-5E4E-9969-61F3B5C51919}">
      <dgm:prSet/>
      <dgm:spPr/>
      <dgm:t>
        <a:bodyPr/>
        <a:lstStyle/>
        <a:p>
          <a:endParaRPr lang="en-US"/>
        </a:p>
      </dgm:t>
    </dgm:pt>
    <dgm:pt modelId="{3A6D6530-0345-2847-9EEA-7CF7C4165F25}" type="sibTrans" cxnId="{37FCE428-2028-5E4E-9969-61F3B5C51919}">
      <dgm:prSet/>
      <dgm:spPr/>
      <dgm:t>
        <a:bodyPr/>
        <a:lstStyle/>
        <a:p>
          <a:endParaRPr lang="en-US"/>
        </a:p>
      </dgm:t>
    </dgm:pt>
    <dgm:pt modelId="{28F946A9-69F6-C84B-B620-C5FDEE356464}">
      <dgm:prSet phldrT="[Text]"/>
      <dgm:spPr/>
      <dgm:t>
        <a:bodyPr/>
        <a:lstStyle/>
        <a:p>
          <a:r>
            <a:rPr lang="en-US" dirty="0" smtClean="0"/>
            <a:t>Use probability to evaluate outcomes of decisions</a:t>
          </a:r>
          <a:endParaRPr lang="en-US" dirty="0"/>
        </a:p>
      </dgm:t>
    </dgm:pt>
    <dgm:pt modelId="{1B009DC2-371E-9A47-AA3D-D01C9C2F8C6F}" type="parTrans" cxnId="{0E6E228A-4007-2A44-8743-D779F52EA051}">
      <dgm:prSet/>
      <dgm:spPr/>
      <dgm:t>
        <a:bodyPr/>
        <a:lstStyle/>
        <a:p>
          <a:endParaRPr lang="en-US"/>
        </a:p>
      </dgm:t>
    </dgm:pt>
    <dgm:pt modelId="{E6FDF067-11CD-3F42-A7A5-0A1BAF7D85ED}" type="sibTrans" cxnId="{0E6E228A-4007-2A44-8743-D779F52EA051}">
      <dgm:prSet/>
      <dgm:spPr/>
      <dgm:t>
        <a:bodyPr/>
        <a:lstStyle/>
        <a:p>
          <a:endParaRPr lang="en-US"/>
        </a:p>
      </dgm:t>
    </dgm:pt>
    <dgm:pt modelId="{5962B6DD-1C87-434F-BD59-C7E3A47AA4CB}" type="pres">
      <dgm:prSet presAssocID="{A00F47D8-306D-45A6-81BF-F8802FB681E6}" presName="Name0" presStyleCnt="0">
        <dgm:presLayoutVars>
          <dgm:dir/>
          <dgm:animLvl val="lvl"/>
          <dgm:resizeHandles val="exact"/>
        </dgm:presLayoutVars>
      </dgm:prSet>
      <dgm:spPr/>
      <dgm:t>
        <a:bodyPr/>
        <a:lstStyle/>
        <a:p>
          <a:endParaRPr lang="en-US"/>
        </a:p>
      </dgm:t>
    </dgm:pt>
    <dgm:pt modelId="{86E3D1D4-A4CF-4718-978A-94672A467D50}" type="pres">
      <dgm:prSet presAssocID="{FD9B7F42-2E7B-4A05-91E4-E49B54852B88}" presName="composite" presStyleCnt="0"/>
      <dgm:spPr/>
    </dgm:pt>
    <dgm:pt modelId="{5BD95343-6B16-4846-BC2A-5A0DE717F11C}" type="pres">
      <dgm:prSet presAssocID="{FD9B7F42-2E7B-4A05-91E4-E49B54852B88}" presName="parTx" presStyleLbl="alignNode1" presStyleIdx="0" presStyleCnt="3">
        <dgm:presLayoutVars>
          <dgm:chMax val="0"/>
          <dgm:chPref val="0"/>
          <dgm:bulletEnabled val="1"/>
        </dgm:presLayoutVars>
      </dgm:prSet>
      <dgm:spPr/>
      <dgm:t>
        <a:bodyPr/>
        <a:lstStyle/>
        <a:p>
          <a:endParaRPr lang="en-US"/>
        </a:p>
      </dgm:t>
    </dgm:pt>
    <dgm:pt modelId="{E21DEABF-9D57-493B-89FC-FE5668F5E7F9}" type="pres">
      <dgm:prSet presAssocID="{FD9B7F42-2E7B-4A05-91E4-E49B54852B88}" presName="desTx" presStyleLbl="alignAccFollowNode1" presStyleIdx="0" presStyleCnt="3">
        <dgm:presLayoutVars>
          <dgm:bulletEnabled val="1"/>
        </dgm:presLayoutVars>
      </dgm:prSet>
      <dgm:spPr/>
      <dgm:t>
        <a:bodyPr/>
        <a:lstStyle/>
        <a:p>
          <a:endParaRPr lang="en-US"/>
        </a:p>
      </dgm:t>
    </dgm:pt>
    <dgm:pt modelId="{9DAB5E13-2C79-45E3-8847-0598113453B3}" type="pres">
      <dgm:prSet presAssocID="{1C3AE5D6-9B1C-46BA-A5FE-04765FAB896E}" presName="space" presStyleCnt="0"/>
      <dgm:spPr/>
    </dgm:pt>
    <dgm:pt modelId="{C428EC16-CEA6-4A9B-A21F-C750ADB48B0F}" type="pres">
      <dgm:prSet presAssocID="{D2A5E863-1BA6-4643-AED8-99024E123B4E}" presName="composite" presStyleCnt="0"/>
      <dgm:spPr/>
    </dgm:pt>
    <dgm:pt modelId="{4B66A991-43EC-468E-BBBE-7787FC9E3013}" type="pres">
      <dgm:prSet presAssocID="{D2A5E863-1BA6-4643-AED8-99024E123B4E}" presName="parTx" presStyleLbl="alignNode1" presStyleIdx="1" presStyleCnt="3">
        <dgm:presLayoutVars>
          <dgm:chMax val="0"/>
          <dgm:chPref val="0"/>
          <dgm:bulletEnabled val="1"/>
        </dgm:presLayoutVars>
      </dgm:prSet>
      <dgm:spPr/>
      <dgm:t>
        <a:bodyPr/>
        <a:lstStyle/>
        <a:p>
          <a:endParaRPr lang="en-US"/>
        </a:p>
      </dgm:t>
    </dgm:pt>
    <dgm:pt modelId="{B5A46421-3892-49B0-AAEB-63CA82BFBB74}" type="pres">
      <dgm:prSet presAssocID="{D2A5E863-1BA6-4643-AED8-99024E123B4E}" presName="desTx" presStyleLbl="alignAccFollowNode1" presStyleIdx="1" presStyleCnt="3">
        <dgm:presLayoutVars>
          <dgm:bulletEnabled val="1"/>
        </dgm:presLayoutVars>
      </dgm:prSet>
      <dgm:spPr/>
      <dgm:t>
        <a:bodyPr/>
        <a:lstStyle/>
        <a:p>
          <a:endParaRPr lang="en-US"/>
        </a:p>
      </dgm:t>
    </dgm:pt>
    <dgm:pt modelId="{F1B42FBD-F445-450A-B3FA-F9F9360FC256}" type="pres">
      <dgm:prSet presAssocID="{4D992C92-45E4-40FC-BDEF-5B86028C4478}" presName="space" presStyleCnt="0"/>
      <dgm:spPr/>
    </dgm:pt>
    <dgm:pt modelId="{F19EF2EB-C9EC-463E-A6F3-180A54B2EE00}" type="pres">
      <dgm:prSet presAssocID="{0BDB726E-422E-4CAE-904F-2F0F4EB9D17E}" presName="composite" presStyleCnt="0"/>
      <dgm:spPr/>
    </dgm:pt>
    <dgm:pt modelId="{DA2AC4CD-530D-4886-8F5F-6665BC345620}" type="pres">
      <dgm:prSet presAssocID="{0BDB726E-422E-4CAE-904F-2F0F4EB9D17E}" presName="parTx" presStyleLbl="alignNode1" presStyleIdx="2" presStyleCnt="3">
        <dgm:presLayoutVars>
          <dgm:chMax val="0"/>
          <dgm:chPref val="0"/>
          <dgm:bulletEnabled val="1"/>
        </dgm:presLayoutVars>
      </dgm:prSet>
      <dgm:spPr/>
      <dgm:t>
        <a:bodyPr/>
        <a:lstStyle/>
        <a:p>
          <a:endParaRPr lang="en-US"/>
        </a:p>
      </dgm:t>
    </dgm:pt>
    <dgm:pt modelId="{92465441-D0CD-4F4E-B997-1BC961BF302A}" type="pres">
      <dgm:prSet presAssocID="{0BDB726E-422E-4CAE-904F-2F0F4EB9D17E}" presName="desTx" presStyleLbl="alignAccFollowNode1" presStyleIdx="2" presStyleCnt="3">
        <dgm:presLayoutVars>
          <dgm:bulletEnabled val="1"/>
        </dgm:presLayoutVars>
      </dgm:prSet>
      <dgm:spPr/>
      <dgm:t>
        <a:bodyPr/>
        <a:lstStyle/>
        <a:p>
          <a:endParaRPr lang="en-US"/>
        </a:p>
      </dgm:t>
    </dgm:pt>
  </dgm:ptLst>
  <dgm:cxnLst>
    <dgm:cxn modelId="{97B39510-E335-A04B-9A55-8649122401C4}" type="presOf" srcId="{FD9B7F42-2E7B-4A05-91E4-E49B54852B88}" destId="{5BD95343-6B16-4846-BC2A-5A0DE717F11C}" srcOrd="0" destOrd="0" presId="urn:microsoft.com/office/officeart/2005/8/layout/hList1"/>
    <dgm:cxn modelId="{CF9A7C54-67E1-2D47-96FD-B6BF3D327CEC}" type="presOf" srcId="{01873CD2-CFBA-7E46-9ED6-2A72DBB860AB}" destId="{92465441-D0CD-4F4E-B997-1BC961BF302A}" srcOrd="0" destOrd="2" presId="urn:microsoft.com/office/officeart/2005/8/layout/hList1"/>
    <dgm:cxn modelId="{289687CE-8A54-F94F-9D11-269637B77598}" type="presOf" srcId="{5390CADB-8A8D-4348-8D7B-864315667A16}" destId="{92465441-D0CD-4F4E-B997-1BC961BF302A}" srcOrd="0" destOrd="1" presId="urn:microsoft.com/office/officeart/2005/8/layout/hList1"/>
    <dgm:cxn modelId="{1838925A-168C-B642-AA36-08B62234857E}" type="presOf" srcId="{28F946A9-69F6-C84B-B620-C5FDEE356464}" destId="{92465441-D0CD-4F4E-B997-1BC961BF302A}" srcOrd="0" destOrd="3" presId="urn:microsoft.com/office/officeart/2005/8/layout/hList1"/>
    <dgm:cxn modelId="{847C4FF7-D1BA-AA43-81D9-658002453478}" type="presOf" srcId="{282DE5FB-C7B9-D542-B148-7C0DE0D0EEFB}" destId="{B5A46421-3892-49B0-AAEB-63CA82BFBB74}" srcOrd="0" destOrd="2" presId="urn:microsoft.com/office/officeart/2005/8/layout/hList1"/>
    <dgm:cxn modelId="{A74590EE-34E2-944F-A2A9-2A01C2EFFACD}" type="presOf" srcId="{B6035CC1-900E-4D75-827E-C230E1D49EBD}" destId="{B5A46421-3892-49B0-AAEB-63CA82BFBB74}" srcOrd="0" destOrd="0" presId="urn:microsoft.com/office/officeart/2005/8/layout/hList1"/>
    <dgm:cxn modelId="{58F10717-7016-D14B-B36A-0CAE3207C951}" srcId="{D2A5E863-1BA6-4643-AED8-99024E123B4E}" destId="{282DE5FB-C7B9-D542-B148-7C0DE0D0EEFB}" srcOrd="2" destOrd="0" parTransId="{A8DBE388-DDD3-D14F-BBB7-D60472D28385}" sibTransId="{1445C50C-EF74-354D-8193-A1B272B0F57A}"/>
    <dgm:cxn modelId="{0E6E228A-4007-2A44-8743-D779F52EA051}" srcId="{0BDB726E-422E-4CAE-904F-2F0F4EB9D17E}" destId="{28F946A9-69F6-C84B-B620-C5FDEE356464}" srcOrd="3" destOrd="0" parTransId="{1B009DC2-371E-9A47-AA3D-D01C9C2F8C6F}" sibTransId="{E6FDF067-11CD-3F42-A7A5-0A1BAF7D85ED}"/>
    <dgm:cxn modelId="{08C355EF-5285-A243-9F4E-6A20318B9493}" srcId="{FD9B7F42-2E7B-4A05-91E4-E49B54852B88}" destId="{6F27BD45-5D7D-2E4D-A13C-F952C644EC60}" srcOrd="1" destOrd="0" parTransId="{FB8387F7-C20F-CF4C-BA95-D637391C5FE2}" sibTransId="{829C430C-15F0-E048-9139-95C553E51569}"/>
    <dgm:cxn modelId="{26E3D22C-6C4D-8545-BBC1-48158E9E6A1A}" srcId="{D2A5E863-1BA6-4643-AED8-99024E123B4E}" destId="{5A4E0782-E9CE-C845-AB43-B3D969C5E967}" srcOrd="1" destOrd="0" parTransId="{93012412-D0A3-604D-9F38-8B16968C2966}" sibTransId="{D0DC4400-28BC-1349-8896-C509C820B62F}"/>
    <dgm:cxn modelId="{E514E59F-4A41-434D-954C-5D85F38B1147}" srcId="{A00F47D8-306D-45A6-81BF-F8802FB681E6}" destId="{D2A5E863-1BA6-4643-AED8-99024E123B4E}" srcOrd="1" destOrd="0" parTransId="{696CE158-7320-4C1D-9064-3A4497501C8D}" sibTransId="{4D992C92-45E4-40FC-BDEF-5B86028C4478}"/>
    <dgm:cxn modelId="{660C336D-50F8-4282-85E7-8F92BBEAFDDC}" srcId="{A00F47D8-306D-45A6-81BF-F8802FB681E6}" destId="{0BDB726E-422E-4CAE-904F-2F0F4EB9D17E}" srcOrd="2" destOrd="0" parTransId="{29EEF3D8-FCDF-46DC-8640-89781717A8CA}" sibTransId="{FE41E362-E357-4550-B80E-76EA81BF6EBB}"/>
    <dgm:cxn modelId="{90523227-119A-6C4E-BA79-E10B73A07E99}" type="presOf" srcId="{82EE1BAB-F167-4265-9597-2039816D55ED}" destId="{92465441-D0CD-4F4E-B997-1BC961BF302A}" srcOrd="0" destOrd="0" presId="urn:microsoft.com/office/officeart/2005/8/layout/hList1"/>
    <dgm:cxn modelId="{5CFAE555-1104-3942-ABD4-0FBAC75B0941}" type="presOf" srcId="{D2A5E863-1BA6-4643-AED8-99024E123B4E}" destId="{4B66A991-43EC-468E-BBBE-7787FC9E3013}" srcOrd="0" destOrd="0" presId="urn:microsoft.com/office/officeart/2005/8/layout/hList1"/>
    <dgm:cxn modelId="{5A14690B-BF89-C646-8DC7-DCD03D39B7C5}" type="presOf" srcId="{5A4E0782-E9CE-C845-AB43-B3D969C5E967}" destId="{B5A46421-3892-49B0-AAEB-63CA82BFBB74}" srcOrd="0" destOrd="1" presId="urn:microsoft.com/office/officeart/2005/8/layout/hList1"/>
    <dgm:cxn modelId="{7EA22C27-391F-C74A-B7A2-3BC9FF5DA7B2}" srcId="{0BDB726E-422E-4CAE-904F-2F0F4EB9D17E}" destId="{5390CADB-8A8D-4348-8D7B-864315667A16}" srcOrd="1" destOrd="0" parTransId="{B0A0F430-F423-F44E-B4A3-7CC4A13FB4C7}" sibTransId="{08693340-1041-1548-9A02-7D0C78E81AA3}"/>
    <dgm:cxn modelId="{37FCE428-2028-5E4E-9969-61F3B5C51919}" srcId="{0BDB726E-422E-4CAE-904F-2F0F4EB9D17E}" destId="{01873CD2-CFBA-7E46-9ED6-2A72DBB860AB}" srcOrd="2" destOrd="0" parTransId="{6256F3AE-A2F1-3E41-9CDB-D93E0D4D08D1}" sibTransId="{3A6D6530-0345-2847-9EEA-7CF7C4165F25}"/>
    <dgm:cxn modelId="{6E7D8EB1-F636-7D41-8688-4D02D0DC628D}" type="presOf" srcId="{0BDB726E-422E-4CAE-904F-2F0F4EB9D17E}" destId="{DA2AC4CD-530D-4886-8F5F-6665BC345620}" srcOrd="0" destOrd="0" presId="urn:microsoft.com/office/officeart/2005/8/layout/hList1"/>
    <dgm:cxn modelId="{80A49486-BE02-BF49-AD6E-85728BD13D3E}" type="presOf" srcId="{23344ECD-34BC-8745-A2B2-A110F8648634}" destId="{E21DEABF-9D57-493B-89FC-FE5668F5E7F9}" srcOrd="0" destOrd="2" presId="urn:microsoft.com/office/officeart/2005/8/layout/hList1"/>
    <dgm:cxn modelId="{5015A73D-FB49-3042-A7E4-F2651A537198}" type="presOf" srcId="{A00F47D8-306D-45A6-81BF-F8802FB681E6}" destId="{5962B6DD-1C87-434F-BD59-C7E3A47AA4CB}" srcOrd="0" destOrd="0" presId="urn:microsoft.com/office/officeart/2005/8/layout/hList1"/>
    <dgm:cxn modelId="{75DC61EE-6B3C-DA4D-B6D1-CB3C38DC8CC7}" srcId="{FD9B7F42-2E7B-4A05-91E4-E49B54852B88}" destId="{23344ECD-34BC-8745-A2B2-A110F8648634}" srcOrd="2" destOrd="0" parTransId="{C9B6239B-E8BA-7B44-85BC-F848A0C9DB20}" sibTransId="{07D1628B-BE55-D643-AA16-DAA0856FC36F}"/>
    <dgm:cxn modelId="{88B0814A-1E7D-A245-BBA3-6F063F41BF44}" type="presOf" srcId="{6F27BD45-5D7D-2E4D-A13C-F952C644EC60}" destId="{E21DEABF-9D57-493B-89FC-FE5668F5E7F9}" srcOrd="0" destOrd="1" presId="urn:microsoft.com/office/officeart/2005/8/layout/hList1"/>
    <dgm:cxn modelId="{79B71A6C-AE69-4441-AF9D-18FBF65F2772}" srcId="{A00F47D8-306D-45A6-81BF-F8802FB681E6}" destId="{FD9B7F42-2E7B-4A05-91E4-E49B54852B88}" srcOrd="0" destOrd="0" parTransId="{73899DFD-B372-4D18-AFAD-BD583A3C89A0}" sibTransId="{1C3AE5D6-9B1C-46BA-A5FE-04765FAB896E}"/>
    <dgm:cxn modelId="{17F20A2F-4EE3-40C1-947A-81F0664A2342}" srcId="{D2A5E863-1BA6-4643-AED8-99024E123B4E}" destId="{B6035CC1-900E-4D75-827E-C230E1D49EBD}" srcOrd="0" destOrd="0" parTransId="{A4650C4E-8F3E-4675-9C0C-B3539F4B0BBF}" sibTransId="{D0C6E01C-0120-4E73-AEEE-8FBF7BB4446A}"/>
    <dgm:cxn modelId="{A9CEF13B-780F-4AA5-9DD9-5279721FB762}" srcId="{0BDB726E-422E-4CAE-904F-2F0F4EB9D17E}" destId="{82EE1BAB-F167-4265-9597-2039816D55ED}" srcOrd="0" destOrd="0" parTransId="{3559BA4B-1166-4D3B-A58B-F8FEFBAB9834}" sibTransId="{488D6E14-9783-4B08-899C-9725F5A468C2}"/>
    <dgm:cxn modelId="{D78AA578-C5F1-D44F-ACC1-83D87B96C4D5}" type="presOf" srcId="{0A5A1AF6-5C7B-4E6E-A22D-ABCBF8AB6B6A}" destId="{E21DEABF-9D57-493B-89FC-FE5668F5E7F9}" srcOrd="0" destOrd="0" presId="urn:microsoft.com/office/officeart/2005/8/layout/hList1"/>
    <dgm:cxn modelId="{6BB1FF8D-0347-48FD-8C87-E7FC24A721F2}" srcId="{FD9B7F42-2E7B-4A05-91E4-E49B54852B88}" destId="{0A5A1AF6-5C7B-4E6E-A22D-ABCBF8AB6B6A}" srcOrd="0" destOrd="0" parTransId="{6C492A4C-D076-419B-9D49-9533F75FEAE5}" sibTransId="{4AE7630C-92DB-44E7-9657-FB236A6A5462}"/>
    <dgm:cxn modelId="{1433C74D-505B-EA4F-9EAA-2A76285FAFC2}" type="presParOf" srcId="{5962B6DD-1C87-434F-BD59-C7E3A47AA4CB}" destId="{86E3D1D4-A4CF-4718-978A-94672A467D50}" srcOrd="0" destOrd="0" presId="urn:microsoft.com/office/officeart/2005/8/layout/hList1"/>
    <dgm:cxn modelId="{1A0A7BCB-34DB-4D4E-A680-47A3D180C859}" type="presParOf" srcId="{86E3D1D4-A4CF-4718-978A-94672A467D50}" destId="{5BD95343-6B16-4846-BC2A-5A0DE717F11C}" srcOrd="0" destOrd="0" presId="urn:microsoft.com/office/officeart/2005/8/layout/hList1"/>
    <dgm:cxn modelId="{642A7BC9-6209-1747-9EB0-B7A6D5B60C69}" type="presParOf" srcId="{86E3D1D4-A4CF-4718-978A-94672A467D50}" destId="{E21DEABF-9D57-493B-89FC-FE5668F5E7F9}" srcOrd="1" destOrd="0" presId="urn:microsoft.com/office/officeart/2005/8/layout/hList1"/>
    <dgm:cxn modelId="{C5490988-637C-9D43-B788-77D467C5D469}" type="presParOf" srcId="{5962B6DD-1C87-434F-BD59-C7E3A47AA4CB}" destId="{9DAB5E13-2C79-45E3-8847-0598113453B3}" srcOrd="1" destOrd="0" presId="urn:microsoft.com/office/officeart/2005/8/layout/hList1"/>
    <dgm:cxn modelId="{3D23630B-8193-0346-B58B-CBA7A598403A}" type="presParOf" srcId="{5962B6DD-1C87-434F-BD59-C7E3A47AA4CB}" destId="{C428EC16-CEA6-4A9B-A21F-C750ADB48B0F}" srcOrd="2" destOrd="0" presId="urn:microsoft.com/office/officeart/2005/8/layout/hList1"/>
    <dgm:cxn modelId="{BD51A43F-C3B3-D945-8BCC-656D6080B77C}" type="presParOf" srcId="{C428EC16-CEA6-4A9B-A21F-C750ADB48B0F}" destId="{4B66A991-43EC-468E-BBBE-7787FC9E3013}" srcOrd="0" destOrd="0" presId="urn:microsoft.com/office/officeart/2005/8/layout/hList1"/>
    <dgm:cxn modelId="{6DC5B6B4-F8B6-CB45-92AD-C05FF00CE7D8}" type="presParOf" srcId="{C428EC16-CEA6-4A9B-A21F-C750ADB48B0F}" destId="{B5A46421-3892-49B0-AAEB-63CA82BFBB74}" srcOrd="1" destOrd="0" presId="urn:microsoft.com/office/officeart/2005/8/layout/hList1"/>
    <dgm:cxn modelId="{F920129A-4870-5942-AC3C-B9E910E41188}" type="presParOf" srcId="{5962B6DD-1C87-434F-BD59-C7E3A47AA4CB}" destId="{F1B42FBD-F445-450A-B3FA-F9F9360FC256}" srcOrd="3" destOrd="0" presId="urn:microsoft.com/office/officeart/2005/8/layout/hList1"/>
    <dgm:cxn modelId="{9C0DB984-DC91-BC4F-9878-74CF8C748617}" type="presParOf" srcId="{5962B6DD-1C87-434F-BD59-C7E3A47AA4CB}" destId="{F19EF2EB-C9EC-463E-A6F3-180A54B2EE00}" srcOrd="4" destOrd="0" presId="urn:microsoft.com/office/officeart/2005/8/layout/hList1"/>
    <dgm:cxn modelId="{4235102E-5CF5-214D-B448-2F151CCE1CB8}" type="presParOf" srcId="{F19EF2EB-C9EC-463E-A6F3-180A54B2EE00}" destId="{DA2AC4CD-530D-4886-8F5F-6665BC345620}" srcOrd="0" destOrd="0" presId="urn:microsoft.com/office/officeart/2005/8/layout/hList1"/>
    <dgm:cxn modelId="{E32B88A8-5E04-1343-BA37-CAFEE3162A7F}" type="presParOf" srcId="{F19EF2EB-C9EC-463E-A6F3-180A54B2EE00}" destId="{92465441-D0CD-4F4E-B997-1BC961BF30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Statistics and Probability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 and Video)</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0"/>
          <a:ext cx="7010400" cy="6160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 1</a:t>
          </a:r>
          <a:endParaRPr lang="en-US" sz="2700" kern="1200" dirty="0"/>
        </a:p>
      </dsp:txBody>
      <dsp:txXfrm>
        <a:off x="30071" y="30071"/>
        <a:ext cx="6950258" cy="555862"/>
      </dsp:txXfrm>
    </dsp:sp>
    <dsp:sp modelId="{0C874B8A-78F2-43A6-9A27-19B6821C33D8}">
      <dsp:nvSpPr>
        <dsp:cNvPr id="0" name=""/>
        <dsp:cNvSpPr/>
      </dsp:nvSpPr>
      <dsp:spPr>
        <a:xfrm>
          <a:off x="0" y="623354"/>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Make sense of problems and persevere in solving them.</a:t>
          </a:r>
          <a:endParaRPr lang="en-US" sz="2100" kern="1200" dirty="0"/>
        </a:p>
      </dsp:txBody>
      <dsp:txXfrm>
        <a:off x="0" y="623354"/>
        <a:ext cx="7010400" cy="447120"/>
      </dsp:txXfrm>
    </dsp:sp>
    <dsp:sp modelId="{F108927F-65E5-4C9A-9F92-62CE6806B1E1}">
      <dsp:nvSpPr>
        <dsp:cNvPr id="0" name=""/>
        <dsp:cNvSpPr/>
      </dsp:nvSpPr>
      <dsp:spPr>
        <a:xfrm>
          <a:off x="0" y="1070475"/>
          <a:ext cx="7010400" cy="61600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 2</a:t>
          </a:r>
          <a:endParaRPr lang="en-US" sz="2700" kern="1200" dirty="0"/>
        </a:p>
      </dsp:txBody>
      <dsp:txXfrm>
        <a:off x="30071" y="1100546"/>
        <a:ext cx="6950258" cy="555862"/>
      </dsp:txXfrm>
    </dsp:sp>
    <dsp:sp modelId="{E66B5219-7370-4FE4-9FFD-C1AB0BBAA9D7}">
      <dsp:nvSpPr>
        <dsp:cNvPr id="0" name=""/>
        <dsp:cNvSpPr/>
      </dsp:nvSpPr>
      <dsp:spPr>
        <a:xfrm>
          <a:off x="0" y="1686480"/>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Reason abstractly and quantitatively.</a:t>
          </a:r>
          <a:endParaRPr lang="en-US" sz="2100" kern="1200" dirty="0"/>
        </a:p>
      </dsp:txBody>
      <dsp:txXfrm>
        <a:off x="0" y="1686480"/>
        <a:ext cx="7010400" cy="447120"/>
      </dsp:txXfrm>
    </dsp:sp>
    <dsp:sp modelId="{FF1C7D50-5AEF-A64C-83E9-B77F5363B6BE}">
      <dsp:nvSpPr>
        <dsp:cNvPr id="0" name=""/>
        <dsp:cNvSpPr/>
      </dsp:nvSpPr>
      <dsp:spPr>
        <a:xfrm>
          <a:off x="0" y="2133600"/>
          <a:ext cx="7010400" cy="61600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 4</a:t>
          </a:r>
          <a:endParaRPr lang="en-US" sz="2700" kern="1200" dirty="0"/>
        </a:p>
      </dsp:txBody>
      <dsp:txXfrm>
        <a:off x="30071" y="2163671"/>
        <a:ext cx="6950258" cy="555862"/>
      </dsp:txXfrm>
    </dsp:sp>
    <dsp:sp modelId="{EAD4A0FF-BB89-5F49-923F-D16DFAA55F58}">
      <dsp:nvSpPr>
        <dsp:cNvPr id="0" name=""/>
        <dsp:cNvSpPr/>
      </dsp:nvSpPr>
      <dsp:spPr>
        <a:xfrm>
          <a:off x="0" y="2749605"/>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Model with mathematics.</a:t>
          </a:r>
          <a:endParaRPr lang="en-US" sz="2100" kern="1200" dirty="0"/>
        </a:p>
      </dsp:txBody>
      <dsp:txXfrm>
        <a:off x="0" y="2749605"/>
        <a:ext cx="7010400" cy="447120"/>
      </dsp:txXfrm>
    </dsp:sp>
    <dsp:sp modelId="{72D29267-3E08-F148-83EF-E6284D619FE5}">
      <dsp:nvSpPr>
        <dsp:cNvPr id="0" name=""/>
        <dsp:cNvSpPr/>
      </dsp:nvSpPr>
      <dsp:spPr>
        <a:xfrm>
          <a:off x="0" y="3196725"/>
          <a:ext cx="7010400" cy="61600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MP 5</a:t>
          </a:r>
          <a:endParaRPr lang="en-US" sz="2700" kern="1200" dirty="0"/>
        </a:p>
      </dsp:txBody>
      <dsp:txXfrm>
        <a:off x="30071" y="3226796"/>
        <a:ext cx="6950258" cy="555862"/>
      </dsp:txXfrm>
    </dsp:sp>
    <dsp:sp modelId="{9B39FC66-F15C-FF48-995A-51009822DE54}">
      <dsp:nvSpPr>
        <dsp:cNvPr id="0" name=""/>
        <dsp:cNvSpPr/>
      </dsp:nvSpPr>
      <dsp:spPr>
        <a:xfrm>
          <a:off x="0" y="3812730"/>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Use appropriate tools strategically.</a:t>
          </a:r>
          <a:endParaRPr lang="en-US" sz="2100" kern="1200" dirty="0"/>
        </a:p>
      </dsp:txBody>
      <dsp:txXfrm>
        <a:off x="0" y="3812730"/>
        <a:ext cx="7010400" cy="44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5343-6B16-4846-BC2A-5A0DE717F11C}">
      <dsp:nvSpPr>
        <dsp:cNvPr id="0" name=""/>
        <dsp:cNvSpPr/>
      </dsp:nvSpPr>
      <dsp:spPr>
        <a:xfrm>
          <a:off x="2119" y="194756"/>
          <a:ext cx="2066329"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Grade 6</a:t>
          </a:r>
          <a:endParaRPr lang="en-US" sz="1700" kern="1200" dirty="0"/>
        </a:p>
      </dsp:txBody>
      <dsp:txXfrm>
        <a:off x="2119" y="194756"/>
        <a:ext cx="2066329" cy="489600"/>
      </dsp:txXfrm>
    </dsp:sp>
    <dsp:sp modelId="{E21DEABF-9D57-493B-89FC-FE5668F5E7F9}">
      <dsp:nvSpPr>
        <dsp:cNvPr id="0" name=""/>
        <dsp:cNvSpPr/>
      </dsp:nvSpPr>
      <dsp:spPr>
        <a:xfrm>
          <a:off x="2119" y="684356"/>
          <a:ext cx="2066329" cy="31848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Develop understanding of statistical variability</a:t>
          </a:r>
          <a:endParaRPr lang="en-US" sz="1700" kern="1200" dirty="0"/>
        </a:p>
        <a:p>
          <a:pPr marL="171450" lvl="1" indent="-171450" algn="l" defTabSz="755650">
            <a:lnSpc>
              <a:spcPct val="90000"/>
            </a:lnSpc>
            <a:spcBef>
              <a:spcPct val="0"/>
            </a:spcBef>
            <a:spcAft>
              <a:spcPct val="15000"/>
            </a:spcAft>
            <a:buChar char="••"/>
          </a:pPr>
          <a:r>
            <a:rPr lang="en-US" sz="1700" kern="1200" dirty="0" smtClean="0"/>
            <a:t>Summarize and describe distributions</a:t>
          </a:r>
          <a:endParaRPr lang="en-US" sz="1700" kern="1200" dirty="0"/>
        </a:p>
      </dsp:txBody>
      <dsp:txXfrm>
        <a:off x="2119" y="684356"/>
        <a:ext cx="2066329" cy="3184886"/>
      </dsp:txXfrm>
    </dsp:sp>
    <dsp:sp modelId="{4B66A991-43EC-468E-BBBE-7787FC9E3013}">
      <dsp:nvSpPr>
        <dsp:cNvPr id="0" name=""/>
        <dsp:cNvSpPr/>
      </dsp:nvSpPr>
      <dsp:spPr>
        <a:xfrm>
          <a:off x="2357735" y="194756"/>
          <a:ext cx="2066329"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Grade 7</a:t>
          </a:r>
          <a:endParaRPr lang="en-US" sz="1700" kern="1200" dirty="0"/>
        </a:p>
      </dsp:txBody>
      <dsp:txXfrm>
        <a:off x="2357735" y="194756"/>
        <a:ext cx="2066329" cy="489600"/>
      </dsp:txXfrm>
    </dsp:sp>
    <dsp:sp modelId="{B5A46421-3892-49B0-AAEB-63CA82BFBB74}">
      <dsp:nvSpPr>
        <dsp:cNvPr id="0" name=""/>
        <dsp:cNvSpPr/>
      </dsp:nvSpPr>
      <dsp:spPr>
        <a:xfrm>
          <a:off x="2357735" y="684356"/>
          <a:ext cx="2066329" cy="31848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Use random sampling to draw inferences about a population</a:t>
          </a:r>
          <a:endParaRPr lang="en-US" sz="1700" kern="1200" dirty="0"/>
        </a:p>
        <a:p>
          <a:pPr marL="171450" lvl="1" indent="-171450" algn="l" defTabSz="755650">
            <a:lnSpc>
              <a:spcPct val="90000"/>
            </a:lnSpc>
            <a:spcBef>
              <a:spcPct val="0"/>
            </a:spcBef>
            <a:spcAft>
              <a:spcPct val="15000"/>
            </a:spcAft>
            <a:buChar char="••"/>
          </a:pPr>
          <a:r>
            <a:rPr lang="en-US" sz="1700" kern="1200" dirty="0" smtClean="0"/>
            <a:t>Draw informal comparative inferences about two populations</a:t>
          </a:r>
          <a:endParaRPr lang="en-US" sz="1700" kern="1200" dirty="0"/>
        </a:p>
        <a:p>
          <a:pPr marL="171450" lvl="1" indent="-171450" algn="l" defTabSz="755650">
            <a:lnSpc>
              <a:spcPct val="90000"/>
            </a:lnSpc>
            <a:spcBef>
              <a:spcPct val="0"/>
            </a:spcBef>
            <a:spcAft>
              <a:spcPct val="15000"/>
            </a:spcAft>
            <a:buChar char="••"/>
          </a:pPr>
          <a:r>
            <a:rPr lang="en-US" sz="1700" kern="1200" dirty="0" smtClean="0"/>
            <a:t>Investigate chance processes and develop, use, and evaluate probability models</a:t>
          </a:r>
          <a:endParaRPr lang="en-US" sz="1700" kern="1200" dirty="0"/>
        </a:p>
      </dsp:txBody>
      <dsp:txXfrm>
        <a:off x="2357735" y="684356"/>
        <a:ext cx="2066329" cy="3184886"/>
      </dsp:txXfrm>
    </dsp:sp>
    <dsp:sp modelId="{DA2AC4CD-530D-4886-8F5F-6665BC345620}">
      <dsp:nvSpPr>
        <dsp:cNvPr id="0" name=""/>
        <dsp:cNvSpPr/>
      </dsp:nvSpPr>
      <dsp:spPr>
        <a:xfrm>
          <a:off x="4713350" y="194756"/>
          <a:ext cx="2066329"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Grade 8</a:t>
          </a:r>
          <a:endParaRPr lang="en-US" sz="1700" kern="1200" dirty="0"/>
        </a:p>
      </dsp:txBody>
      <dsp:txXfrm>
        <a:off x="4713350" y="194756"/>
        <a:ext cx="2066329" cy="489600"/>
      </dsp:txXfrm>
    </dsp:sp>
    <dsp:sp modelId="{92465441-D0CD-4F4E-B997-1BC961BF302A}">
      <dsp:nvSpPr>
        <dsp:cNvPr id="0" name=""/>
        <dsp:cNvSpPr/>
      </dsp:nvSpPr>
      <dsp:spPr>
        <a:xfrm>
          <a:off x="4713350" y="684356"/>
          <a:ext cx="2066329" cy="31848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Investigate patterns of association in bivariate data </a:t>
          </a:r>
          <a:endParaRPr lang="en-US" sz="1700" kern="1200" dirty="0"/>
        </a:p>
      </dsp:txBody>
      <dsp:txXfrm>
        <a:off x="4713350" y="684356"/>
        <a:ext cx="2066329" cy="3184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5343-6B16-4846-BC2A-5A0DE717F11C}">
      <dsp:nvSpPr>
        <dsp:cNvPr id="0" name=""/>
        <dsp:cNvSpPr/>
      </dsp:nvSpPr>
      <dsp:spPr>
        <a:xfrm>
          <a:off x="2119" y="197425"/>
          <a:ext cx="2066329" cy="403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Algebra 1</a:t>
          </a:r>
          <a:endParaRPr lang="en-US" sz="1400" kern="1200" dirty="0"/>
        </a:p>
      </dsp:txBody>
      <dsp:txXfrm>
        <a:off x="2119" y="197425"/>
        <a:ext cx="2066329" cy="403200"/>
      </dsp:txXfrm>
    </dsp:sp>
    <dsp:sp modelId="{E21DEABF-9D57-493B-89FC-FE5668F5E7F9}">
      <dsp:nvSpPr>
        <dsp:cNvPr id="0" name=""/>
        <dsp:cNvSpPr/>
      </dsp:nvSpPr>
      <dsp:spPr>
        <a:xfrm>
          <a:off x="2119" y="600625"/>
          <a:ext cx="2066329" cy="326594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Summarize, represent, and interpret data on a single count or measurement variable</a:t>
          </a:r>
          <a:endParaRPr lang="en-US" sz="1400" kern="1200" dirty="0"/>
        </a:p>
        <a:p>
          <a:pPr marL="114300" lvl="1" indent="-114300" algn="l" defTabSz="622300">
            <a:lnSpc>
              <a:spcPct val="90000"/>
            </a:lnSpc>
            <a:spcBef>
              <a:spcPct val="0"/>
            </a:spcBef>
            <a:spcAft>
              <a:spcPct val="15000"/>
            </a:spcAft>
            <a:buChar char="••"/>
          </a:pPr>
          <a:r>
            <a:rPr lang="en-US" sz="1400" kern="1200" dirty="0" smtClean="0"/>
            <a:t> Summarize, represent, and interpret data on two categorical and quantitative variables</a:t>
          </a:r>
          <a:endParaRPr lang="en-US" sz="1400" kern="1200" dirty="0"/>
        </a:p>
        <a:p>
          <a:pPr marL="114300" lvl="1" indent="-114300" algn="l" defTabSz="622300">
            <a:lnSpc>
              <a:spcPct val="90000"/>
            </a:lnSpc>
            <a:spcBef>
              <a:spcPct val="0"/>
            </a:spcBef>
            <a:spcAft>
              <a:spcPct val="15000"/>
            </a:spcAft>
            <a:buChar char="••"/>
          </a:pPr>
          <a:r>
            <a:rPr lang="en-US" sz="1400" kern="1200" dirty="0" smtClean="0"/>
            <a:t>Interpret linear models</a:t>
          </a:r>
          <a:endParaRPr lang="en-US" sz="1400" kern="1200" dirty="0"/>
        </a:p>
      </dsp:txBody>
      <dsp:txXfrm>
        <a:off x="2119" y="600625"/>
        <a:ext cx="2066329" cy="3265949"/>
      </dsp:txXfrm>
    </dsp:sp>
    <dsp:sp modelId="{4B66A991-43EC-468E-BBBE-7787FC9E3013}">
      <dsp:nvSpPr>
        <dsp:cNvPr id="0" name=""/>
        <dsp:cNvSpPr/>
      </dsp:nvSpPr>
      <dsp:spPr>
        <a:xfrm>
          <a:off x="2357735" y="197425"/>
          <a:ext cx="2066329" cy="403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Geometry</a:t>
          </a:r>
          <a:endParaRPr lang="en-US" sz="1400" kern="1200" dirty="0"/>
        </a:p>
      </dsp:txBody>
      <dsp:txXfrm>
        <a:off x="2357735" y="197425"/>
        <a:ext cx="2066329" cy="403200"/>
      </dsp:txXfrm>
    </dsp:sp>
    <dsp:sp modelId="{B5A46421-3892-49B0-AAEB-63CA82BFBB74}">
      <dsp:nvSpPr>
        <dsp:cNvPr id="0" name=""/>
        <dsp:cNvSpPr/>
      </dsp:nvSpPr>
      <dsp:spPr>
        <a:xfrm>
          <a:off x="2357735" y="600625"/>
          <a:ext cx="2066329" cy="326594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Understand independence and conditional probability and use them in interpret data</a:t>
          </a:r>
          <a:endParaRPr lang="en-US" sz="1400" kern="1200" dirty="0"/>
        </a:p>
        <a:p>
          <a:pPr marL="114300" lvl="1" indent="-114300" algn="l" defTabSz="622300">
            <a:lnSpc>
              <a:spcPct val="90000"/>
            </a:lnSpc>
            <a:spcBef>
              <a:spcPct val="0"/>
            </a:spcBef>
            <a:spcAft>
              <a:spcPct val="15000"/>
            </a:spcAft>
            <a:buChar char="••"/>
          </a:pPr>
          <a:r>
            <a:rPr lang="en-US" sz="1400" kern="1200" dirty="0" smtClean="0"/>
            <a:t>Use the rules of probability to compute probabilities of compound events in a uniform probability model</a:t>
          </a:r>
          <a:endParaRPr lang="en-US" sz="1400" kern="1200" dirty="0"/>
        </a:p>
        <a:p>
          <a:pPr marL="114300" lvl="1" indent="-114300" algn="l" defTabSz="622300">
            <a:lnSpc>
              <a:spcPct val="90000"/>
            </a:lnSpc>
            <a:spcBef>
              <a:spcPct val="0"/>
            </a:spcBef>
            <a:spcAft>
              <a:spcPct val="15000"/>
            </a:spcAft>
            <a:buChar char="••"/>
          </a:pPr>
          <a:r>
            <a:rPr lang="en-US" sz="1400" kern="1200" dirty="0" smtClean="0"/>
            <a:t>Use probability to evaluate outcomes of decisions</a:t>
          </a:r>
          <a:endParaRPr lang="en-US" sz="1400" kern="1200" dirty="0"/>
        </a:p>
      </dsp:txBody>
      <dsp:txXfrm>
        <a:off x="2357735" y="600625"/>
        <a:ext cx="2066329" cy="3265949"/>
      </dsp:txXfrm>
    </dsp:sp>
    <dsp:sp modelId="{DA2AC4CD-530D-4886-8F5F-6665BC345620}">
      <dsp:nvSpPr>
        <dsp:cNvPr id="0" name=""/>
        <dsp:cNvSpPr/>
      </dsp:nvSpPr>
      <dsp:spPr>
        <a:xfrm>
          <a:off x="4713350" y="197425"/>
          <a:ext cx="2066329" cy="403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Algebra 2</a:t>
          </a:r>
          <a:endParaRPr lang="en-US" sz="1400" kern="1200" dirty="0"/>
        </a:p>
      </dsp:txBody>
      <dsp:txXfrm>
        <a:off x="4713350" y="197425"/>
        <a:ext cx="2066329" cy="403200"/>
      </dsp:txXfrm>
    </dsp:sp>
    <dsp:sp modelId="{92465441-D0CD-4F4E-B997-1BC961BF302A}">
      <dsp:nvSpPr>
        <dsp:cNvPr id="0" name=""/>
        <dsp:cNvSpPr/>
      </dsp:nvSpPr>
      <dsp:spPr>
        <a:xfrm>
          <a:off x="4713350" y="600625"/>
          <a:ext cx="2066329" cy="326594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Summarize, represent, and interpret data on a single count or measurement variable</a:t>
          </a:r>
          <a:endParaRPr lang="en-US" sz="1400" kern="1200" dirty="0"/>
        </a:p>
        <a:p>
          <a:pPr marL="114300" lvl="1" indent="-114300" algn="l" defTabSz="622300">
            <a:lnSpc>
              <a:spcPct val="90000"/>
            </a:lnSpc>
            <a:spcBef>
              <a:spcPct val="0"/>
            </a:spcBef>
            <a:spcAft>
              <a:spcPct val="15000"/>
            </a:spcAft>
            <a:buChar char="••"/>
          </a:pPr>
          <a:r>
            <a:rPr lang="en-US" sz="1400" kern="1200" dirty="0" smtClean="0"/>
            <a:t>Understand and evaluate random processes underlying statistical experiments</a:t>
          </a:r>
          <a:endParaRPr lang="en-US" sz="1400" kern="1200" dirty="0"/>
        </a:p>
        <a:p>
          <a:pPr marL="114300" lvl="1" indent="-114300" algn="l" defTabSz="622300">
            <a:lnSpc>
              <a:spcPct val="90000"/>
            </a:lnSpc>
            <a:spcBef>
              <a:spcPct val="0"/>
            </a:spcBef>
            <a:spcAft>
              <a:spcPct val="15000"/>
            </a:spcAft>
            <a:buChar char="••"/>
          </a:pPr>
          <a:r>
            <a:rPr lang="en-US" sz="1400" kern="1200" dirty="0" smtClean="0"/>
            <a:t>Make inferences and justify conclusions from sample surveys, experiments, and observational studies</a:t>
          </a:r>
          <a:endParaRPr lang="en-US" sz="1400" kern="1200" dirty="0"/>
        </a:p>
        <a:p>
          <a:pPr marL="114300" lvl="1" indent="-114300" algn="l" defTabSz="622300">
            <a:lnSpc>
              <a:spcPct val="90000"/>
            </a:lnSpc>
            <a:spcBef>
              <a:spcPct val="0"/>
            </a:spcBef>
            <a:spcAft>
              <a:spcPct val="15000"/>
            </a:spcAft>
            <a:buChar char="••"/>
          </a:pPr>
          <a:r>
            <a:rPr lang="en-US" sz="1400" kern="1200" dirty="0" smtClean="0"/>
            <a:t>Use probability to evaluate outcomes of decisions</a:t>
          </a:r>
          <a:endParaRPr lang="en-US" sz="1400" kern="1200" dirty="0"/>
        </a:p>
      </dsp:txBody>
      <dsp:txXfrm>
        <a:off x="4713350" y="600625"/>
        <a:ext cx="2066329" cy="32659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6/15/2015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a:t>
            </a:fld>
            <a:endParaRPr lang="en-US" dirty="0"/>
          </a:p>
        </p:txBody>
      </p:sp>
    </p:spTree>
    <p:extLst>
      <p:ext uri="{BB962C8B-B14F-4D97-AF65-F5344CB8AC3E}">
        <p14:creationId xmlns:p14="http://schemas.microsoft.com/office/powerpoint/2010/main" val="4628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u="sng" dirty="0" smtClean="0"/>
              <a:t>Facilitator notes</a:t>
            </a:r>
          </a:p>
          <a:p>
            <a:endParaRPr lang="en-US" sz="2800" dirty="0" smtClean="0"/>
          </a:p>
          <a:p>
            <a:r>
              <a:rPr lang="en-US" sz="2800" dirty="0" smtClean="0"/>
              <a:t>Time: 2-3</a:t>
            </a:r>
            <a:r>
              <a:rPr lang="en-US" sz="2800" baseline="0" dirty="0" smtClean="0"/>
              <a:t> minutes</a:t>
            </a:r>
            <a:endParaRPr lang="en-US" sz="2800" dirty="0" smtClean="0"/>
          </a:p>
          <a:p>
            <a:endParaRPr lang="en-US" sz="2800" dirty="0" smtClean="0"/>
          </a:p>
          <a:p>
            <a:r>
              <a:rPr lang="en-US" sz="2800" b="1" dirty="0" smtClean="0"/>
              <a:t>Handouts/participant activity:</a:t>
            </a:r>
            <a:r>
              <a:rPr lang="en-US" sz="2800" b="1" baseline="0" dirty="0" smtClean="0"/>
              <a:t> </a:t>
            </a:r>
            <a:r>
              <a:rPr lang="en-US" sz="2800" b="0" baseline="0" dirty="0" smtClean="0"/>
              <a:t>n/a</a:t>
            </a:r>
            <a:endParaRPr lang="en-US" sz="2800" b="0" dirty="0" smtClean="0"/>
          </a:p>
          <a:p>
            <a:endParaRPr lang="en-US" sz="2800" b="1" dirty="0" smtClean="0">
              <a:latin typeface="Tw Cen MT" panose="020B0602020104020603" pitchFamily="34" charset="0"/>
            </a:endParaRPr>
          </a:p>
          <a:p>
            <a:r>
              <a:rPr lang="en-US" sz="2800" b="1" dirty="0" smtClean="0">
                <a:latin typeface="Tw Cen MT" panose="020B0602020104020603" pitchFamily="34" charset="0"/>
              </a:rPr>
              <a:t>Focus points:</a:t>
            </a:r>
          </a:p>
          <a:p>
            <a:endParaRPr lang="en-US" sz="2800" b="0" dirty="0" smtClean="0">
              <a:latin typeface="Tw Cen MT" panose="020B0602020104020603" pitchFamily="34" charset="0"/>
            </a:endParaRPr>
          </a:p>
          <a:p>
            <a:r>
              <a:rPr lang="en-US" sz="2800" b="0" dirty="0" smtClean="0">
                <a:latin typeface="Tw Cen MT" panose="020B0602020104020603" pitchFamily="34" charset="0"/>
              </a:rPr>
              <a:t>Review</a:t>
            </a:r>
            <a:r>
              <a:rPr lang="en-US" sz="2800" b="0" baseline="0" dirty="0" smtClean="0">
                <a:latin typeface="Tw Cen MT" panose="020B0602020104020603" pitchFamily="34" charset="0"/>
              </a:rPr>
              <a:t> the lesson  agenda prior to implementation</a:t>
            </a:r>
            <a:endParaRPr lang="en-US" sz="2800"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542672E2-7583-4F4D-8B7F-35AAAC760CF2}" type="slidenum">
              <a:rPr lang="en-US" smtClean="0"/>
              <a:t>10</a:t>
            </a:fld>
            <a:endParaRPr lang="en-US" dirty="0"/>
          </a:p>
        </p:txBody>
      </p:sp>
    </p:spTree>
    <p:extLst>
      <p:ext uri="{BB962C8B-B14F-4D97-AF65-F5344CB8AC3E}">
        <p14:creationId xmlns:p14="http://schemas.microsoft.com/office/powerpoint/2010/main" val="224664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334469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learning.</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214391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are guided questions to improve our students’ learning</a:t>
            </a:r>
            <a:r>
              <a:rPr lang="en-US" altLang="en-US" baseline="0" dirty="0" smtClean="0"/>
              <a:t> when misconceptions may occur.</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335123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186714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an introduction</a:t>
            </a:r>
            <a:r>
              <a:rPr lang="en-US" baseline="0" dirty="0" smtClean="0"/>
              <a:t> to the Learnzillion.com website where today’s lesson was pulled from.  Teachers can sign up for a free account and have full access.</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2364912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4086364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106363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374616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dirty="0"/>
          </a:p>
        </p:txBody>
      </p:sp>
    </p:spTree>
    <p:extLst>
      <p:ext uri="{BB962C8B-B14F-4D97-AF65-F5344CB8AC3E}">
        <p14:creationId xmlns:p14="http://schemas.microsoft.com/office/powerpoint/2010/main" val="94445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dirty="0"/>
          </a:p>
        </p:txBody>
      </p:sp>
    </p:spTree>
    <p:extLst>
      <p:ext uri="{BB962C8B-B14F-4D97-AF65-F5344CB8AC3E}">
        <p14:creationId xmlns:p14="http://schemas.microsoft.com/office/powerpoint/2010/main" val="152437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r>
              <a:rPr lang="en-US" b="0" baseline="0" dirty="0" smtClean="0"/>
              <a:t>Light blue &amp; Green circles indicate the appropriate levels of DOK as required by the standards</a:t>
            </a:r>
          </a:p>
          <a:p>
            <a:r>
              <a:rPr lang="en-US" b="0" baseline="0" dirty="0" smtClean="0"/>
              <a:t>The Blue circles fill in the instructional paths needed to assist students in reaching those DOK levels.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dirty="0"/>
          </a:p>
        </p:txBody>
      </p:sp>
    </p:spTree>
    <p:extLst>
      <p:ext uri="{BB962C8B-B14F-4D97-AF65-F5344CB8AC3E}">
        <p14:creationId xmlns:p14="http://schemas.microsoft.com/office/powerpoint/2010/main" val="138991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199483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dirty="0"/>
          </a:p>
        </p:txBody>
      </p:sp>
    </p:spTree>
    <p:extLst>
      <p:ext uri="{BB962C8B-B14F-4D97-AF65-F5344CB8AC3E}">
        <p14:creationId xmlns:p14="http://schemas.microsoft.com/office/powerpoint/2010/main" val="267664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422C16"/>
                </a:solidFill>
              </a:rPr>
              <a:t>2 – 3 minutes</a:t>
            </a:r>
          </a:p>
          <a:p>
            <a:pPr eaLnBrk="1" hangingPunct="1">
              <a:spcBef>
                <a:spcPct val="0"/>
              </a:spcBef>
            </a:pPr>
            <a:r>
              <a:rPr lang="en-US" altLang="en-US" b="1" dirty="0" smtClean="0">
                <a:solidFill>
                  <a:srgbClr val="422C16"/>
                </a:solidFill>
              </a:rPr>
              <a:t>Facilitator’s Notes:</a:t>
            </a:r>
            <a:endParaRPr lang="en-US" altLang="en-US" dirty="0" smtClean="0">
              <a:solidFill>
                <a:srgbClr val="FF0000"/>
              </a:solidFill>
            </a:endParaRP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Grade 6</a:t>
            </a:r>
          </a:p>
          <a:p>
            <a:pPr lvl="0"/>
            <a:r>
              <a:rPr lang="en-US" dirty="0" smtClean="0"/>
              <a:t>Develop understanding of statistical Variability</a:t>
            </a:r>
          </a:p>
          <a:p>
            <a:pPr eaLnBrk="1" hangingPunct="1">
              <a:spcBef>
                <a:spcPct val="0"/>
              </a:spcBef>
              <a:buFont typeface="Wingdings" pitchFamily="2" charset="2"/>
              <a:buChar char="Ø"/>
            </a:pPr>
            <a:r>
              <a:rPr lang="en-US" altLang="en-US" dirty="0" smtClean="0"/>
              <a:t>Grade 7</a:t>
            </a: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t>Investigate chance processes and develop, use, and evaluate probability models</a:t>
            </a:r>
          </a:p>
          <a:p>
            <a:pPr eaLnBrk="1" hangingPunct="1">
              <a:spcBef>
                <a:spcPct val="0"/>
              </a:spcBef>
            </a:pPr>
            <a:endParaRPr lang="en-US" altLang="en-US" b="1" u="sng" dirty="0" smtClean="0"/>
          </a:p>
          <a:p>
            <a:pPr eaLnBrk="1" hangingPunct="1">
              <a:spcBef>
                <a:spcPct val="0"/>
              </a:spcBef>
              <a:buFont typeface="Wingdings" pitchFamily="2" charset="2"/>
              <a:buChar char="Ø"/>
            </a:pPr>
            <a:r>
              <a:rPr lang="en-US" altLang="en-US" dirty="0" smtClean="0"/>
              <a:t>Grade 8</a:t>
            </a:r>
          </a:p>
          <a:p>
            <a:pPr lvl="0"/>
            <a:r>
              <a:rPr lang="en-US" dirty="0" smtClean="0"/>
              <a:t>Investigate patterns of association in bivariate data </a:t>
            </a:r>
          </a:p>
          <a:p>
            <a:pPr eaLnBrk="1" hangingPunct="1">
              <a:spcBef>
                <a:spcPct val="0"/>
              </a:spcBef>
            </a:pPr>
            <a:endParaRPr lang="en-US" altLang="en-US" b="1" u="sng" dirty="0" smtClean="0"/>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422C16"/>
                </a:solidFill>
              </a:rPr>
              <a:t>2 – 3 minutes</a:t>
            </a:r>
          </a:p>
          <a:p>
            <a:pPr eaLnBrk="1" hangingPunct="1">
              <a:spcBef>
                <a:spcPct val="0"/>
              </a:spcBef>
            </a:pPr>
            <a:r>
              <a:rPr lang="en-US" altLang="en-US" b="1" dirty="0" smtClean="0">
                <a:solidFill>
                  <a:srgbClr val="422C16"/>
                </a:solidFill>
              </a:rPr>
              <a:t>Facilitator’s Notes:</a:t>
            </a:r>
            <a:endParaRPr lang="en-US" altLang="en-US" dirty="0" smtClean="0">
              <a:solidFill>
                <a:srgbClr val="FF0000"/>
              </a:solidFill>
            </a:endParaRP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Algebra</a:t>
            </a:r>
            <a:r>
              <a:rPr lang="en-US" altLang="en-US" baseline="0" dirty="0" smtClean="0"/>
              <a:t> 1</a:t>
            </a:r>
            <a:endParaRPr lang="en-US" altLang="en-US" dirty="0" smtClean="0"/>
          </a:p>
          <a:p>
            <a:pPr lvl="0"/>
            <a:r>
              <a:rPr lang="en-US" dirty="0" smtClean="0"/>
              <a:t>Summarize, represent, and interpret data on two categorical and quantitative variables</a:t>
            </a:r>
          </a:p>
          <a:p>
            <a:pPr lvl="0"/>
            <a:r>
              <a:rPr lang="en-US" dirty="0" smtClean="0"/>
              <a:t>Interpret linear models</a:t>
            </a:r>
          </a:p>
          <a:p>
            <a:pPr eaLnBrk="1" hangingPunct="1">
              <a:spcBef>
                <a:spcPct val="0"/>
              </a:spcBef>
              <a:buFont typeface="Wingdings" pitchFamily="2" charset="2"/>
              <a:buChar char="Ø"/>
            </a:pPr>
            <a:r>
              <a:rPr lang="en-US" altLang="en-US" dirty="0" smtClean="0"/>
              <a:t>Geometry</a:t>
            </a:r>
          </a:p>
          <a:p>
            <a:pPr lvl="0"/>
            <a:r>
              <a:rPr lang="en-US" dirty="0" smtClean="0"/>
              <a:t>Use the rules of probability to compute probabilities of compound events in a uniform probability model</a:t>
            </a:r>
          </a:p>
          <a:p>
            <a:pPr lvl="0"/>
            <a:r>
              <a:rPr lang="en-US" dirty="0" smtClean="0"/>
              <a:t>Use probability to evaluate outcomes of decisions</a:t>
            </a:r>
          </a:p>
          <a:p>
            <a:pPr eaLnBrk="1" hangingPunct="1">
              <a:spcBef>
                <a:spcPct val="0"/>
              </a:spcBef>
              <a:buFont typeface="Wingdings" pitchFamily="2" charset="2"/>
              <a:buChar char="Ø"/>
            </a:pPr>
            <a:r>
              <a:rPr lang="en-US" altLang="en-US" dirty="0" smtClean="0"/>
              <a:t>Algebra</a:t>
            </a:r>
            <a:r>
              <a:rPr lang="en-US" altLang="en-US" baseline="0" dirty="0" smtClean="0"/>
              <a:t> 2</a:t>
            </a:r>
            <a:endParaRPr lang="en-US" altLang="en-US" dirty="0" smtClean="0"/>
          </a:p>
          <a:p>
            <a:pPr lvl="0"/>
            <a:r>
              <a:rPr lang="en-US" dirty="0" smtClean="0"/>
              <a:t>Make inferences and justify conclusions from sample surveys, experiments, and observational studies</a:t>
            </a:r>
          </a:p>
          <a:p>
            <a:pPr eaLnBrk="1" hangingPunct="1">
              <a:spcBef>
                <a:spcPct val="0"/>
              </a:spcBef>
            </a:pPr>
            <a:endParaRPr lang="en-US" altLang="en-US" b="0" u="none" dirty="0" smtClean="0"/>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8</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a:latin typeface="Tw Cen MT" panose="020B0602020104020603" pitchFamily="34" charset="0"/>
              </a:rPr>
              <a:t>Let’s take closer look at the California Department of Education’s description of the </a:t>
            </a:r>
            <a:r>
              <a:rPr lang="en-US" dirty="0" smtClean="0">
                <a:latin typeface="Tw Cen MT" panose="020B0602020104020603" pitchFamily="34" charset="0"/>
              </a:rPr>
              <a:t>High</a:t>
            </a:r>
            <a:r>
              <a:rPr lang="en-US" baseline="0" dirty="0" smtClean="0">
                <a:latin typeface="Tw Cen MT" panose="020B0602020104020603" pitchFamily="34" charset="0"/>
              </a:rPr>
              <a:t> Schools Math course</a:t>
            </a:r>
            <a:r>
              <a:rPr lang="en-US" dirty="0" smtClean="0">
                <a:latin typeface="Tw Cen MT" panose="020B0602020104020603" pitchFamily="34" charset="0"/>
              </a:rPr>
              <a:t>.  </a:t>
            </a:r>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dirty="0"/>
          </a:p>
        </p:txBody>
      </p:sp>
    </p:spTree>
    <p:extLst>
      <p:ext uri="{BB962C8B-B14F-4D97-AF65-F5344CB8AC3E}">
        <p14:creationId xmlns:p14="http://schemas.microsoft.com/office/powerpoint/2010/main" val="368057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6/15/2015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6/15/2015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6/15/2015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6/15/2015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learnzillion.com/lesson_plans/871-representing-the-probability-of-compound-events-using-organized-tree-diagram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zillion.com/lesson_plans/871-representing-the-probability-of-compound-events-using-organized-tree-diagram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khanacademy.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coretools.me/wp-content/uploads/2013/07/ccssm_progression_NS+Number_2013-07-09.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commoncoretools.files.wordpress.com/2011/12/ccss_progression_sp_68_2011_12_26_bis.pdf"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coretools.files.wordpress.com/2011/12/ccss_progression_sp_68_2011_12_26_bi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6934200" cy="1828090"/>
          </a:xfrm>
        </p:spPr>
        <p:txBody>
          <a:bodyPr>
            <a:normAutofit fontScale="90000"/>
          </a:bodyPr>
          <a:lstStyle/>
          <a:p>
            <a:r>
              <a:rPr lang="en-US" dirty="0"/>
              <a:t>Math 7 </a:t>
            </a:r>
            <a:br>
              <a:rPr lang="en-US" dirty="0"/>
            </a:br>
            <a:r>
              <a:rPr lang="en-US" dirty="0" smtClean="0"/>
              <a:t>Statistics and Probability </a:t>
            </a:r>
            <a:br>
              <a:rPr lang="en-US" dirty="0" smtClean="0"/>
            </a:br>
            <a:r>
              <a:rPr lang="en-US" dirty="0" smtClean="0"/>
              <a:t>Unit 4</a:t>
            </a: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315200" cy="3209365"/>
          </a:xfrm>
        </p:spPr>
        <p:txBody>
          <a:bodyPr>
            <a:normAutofit/>
          </a:bodyPr>
          <a:lstStyle/>
          <a:p>
            <a:r>
              <a:rPr lang="en-US" sz="2800" dirty="0" smtClean="0"/>
              <a:t>Vocabulary</a:t>
            </a:r>
          </a:p>
          <a:p>
            <a:r>
              <a:rPr lang="en-US" sz="2800" dirty="0" smtClean="0"/>
              <a:t>Video: Representing the probability of compound events using organized tree diagrams</a:t>
            </a:r>
          </a:p>
          <a:p>
            <a:r>
              <a:rPr lang="en-US" sz="2800" dirty="0" smtClean="0"/>
              <a:t>Lesson: What’s for Dinner?</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505200"/>
            <a:ext cx="5723468" cy="1828090"/>
          </a:xfrm>
        </p:spPr>
        <p:txBody>
          <a:bodyPr>
            <a:noAutofit/>
          </a:bodyPr>
          <a:lstStyle/>
          <a:p>
            <a:r>
              <a:rPr lang="en-US" sz="3600" dirty="0"/>
              <a:t>Representing the </a:t>
            </a:r>
            <a:r>
              <a:rPr lang="en-US" sz="3600" dirty="0" smtClean="0"/>
              <a:t>Probability </a:t>
            </a:r>
            <a:r>
              <a:rPr lang="en-US" sz="3600" dirty="0"/>
              <a:t>of </a:t>
            </a:r>
            <a:r>
              <a:rPr lang="en-US" sz="3600" dirty="0" smtClean="0"/>
              <a:t>Compound Events Using Organized Tree Diagrams</a:t>
            </a:r>
            <a:endParaRPr lang="en-US" sz="3600" dirty="0"/>
          </a:p>
        </p:txBody>
      </p:sp>
      <p:sp>
        <p:nvSpPr>
          <p:cNvPr id="3" name="Subtitle 2"/>
          <p:cNvSpPr>
            <a:spLocks noGrp="1"/>
          </p:cNvSpPr>
          <p:nvPr>
            <p:ph type="subTitle" idx="1"/>
          </p:nvPr>
        </p:nvSpPr>
        <p:spPr>
          <a:xfrm>
            <a:off x="1752600" y="5334000"/>
            <a:ext cx="5712179" cy="1524000"/>
          </a:xfrm>
        </p:spPr>
        <p:txBody>
          <a:bodyPr/>
          <a:lstStyle/>
          <a:p>
            <a:r>
              <a:rPr lang="en-US" dirty="0" smtClean="0"/>
              <a:t>Planning for Instruction</a:t>
            </a:r>
            <a:endParaRPr lang="en-US" dirty="0"/>
          </a:p>
        </p:txBody>
      </p:sp>
      <p:pic>
        <p:nvPicPr>
          <p:cNvPr id="5" name="Picture 4" descr="Asia Feast Dinner Buffet (M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28600"/>
            <a:ext cx="4191558" cy="2795737"/>
          </a:xfrm>
          <a:prstGeom prst="rect">
            <a:avLst/>
          </a:prstGeom>
        </p:spPr>
      </p:pic>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a:xfrm>
            <a:off x="838200" y="1828800"/>
            <a:ext cx="7391400" cy="4343400"/>
          </a:xfrm>
        </p:spPr>
        <p:txBody>
          <a:bodyPr>
            <a:normAutofit/>
          </a:bodyPr>
          <a:lstStyle/>
          <a:p>
            <a:r>
              <a:rPr lang="en-US" dirty="0" smtClean="0"/>
              <a:t>Pre-assessment: </a:t>
            </a:r>
            <a:r>
              <a:rPr lang="en-US" dirty="0"/>
              <a:t>U</a:t>
            </a:r>
            <a:r>
              <a:rPr lang="en-US" dirty="0" smtClean="0"/>
              <a:t>sed to determine understanding of prerequisite skills</a:t>
            </a:r>
          </a:p>
          <a:p>
            <a:pPr lvl="1"/>
            <a:r>
              <a:rPr lang="en-US" dirty="0" smtClean="0"/>
              <a:t>Prerequisite skills include:</a:t>
            </a:r>
          </a:p>
          <a:p>
            <a:pPr lvl="2"/>
            <a:r>
              <a:rPr lang="en-US" dirty="0" smtClean="0"/>
              <a:t>6.SP.4 to 6.SP.5</a:t>
            </a:r>
            <a:endParaRPr lang="en-US" dirty="0"/>
          </a:p>
          <a:p>
            <a:pPr lvl="3"/>
            <a:r>
              <a:rPr lang="en-US" dirty="0" smtClean="0"/>
              <a:t>Summarize and describe distributions</a:t>
            </a:r>
          </a:p>
          <a:p>
            <a:pPr lvl="3"/>
            <a:r>
              <a:rPr lang="en-US" dirty="0" smtClean="0"/>
              <a:t>Display numerical data </a:t>
            </a:r>
          </a:p>
          <a:p>
            <a:pPr lvl="3"/>
            <a:r>
              <a:rPr lang="en-US" dirty="0" smtClean="0"/>
              <a:t>Summarize numerical data sets in relation to their context</a:t>
            </a:r>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60" y="688017"/>
            <a:ext cx="1538599" cy="114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4572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51288"/>
          </a:xfrm>
          <a:prstGeom prst="rect">
            <a:avLst/>
          </a:prstGeom>
          <a:blipFill>
            <a:blip r:embed="rId4"/>
            <a:tile tx="0" ty="0" sx="100000" sy="100000" flip="none" algn="tl"/>
          </a:blipFill>
          <a:ln w="38100">
            <a:solidFill>
              <a:srgbClr val="00B0F0"/>
            </a:solidFill>
          </a:ln>
        </p:spPr>
        <p:txBody>
          <a:bodyPr>
            <a:normAutofit fontScale="85000" lnSpcReduction="20000"/>
          </a:bodyPr>
          <a:lstStyle/>
          <a:p>
            <a:pPr marL="457200" indent="-457200">
              <a:buClr>
                <a:schemeClr val="bg1"/>
              </a:buClr>
              <a:buFont typeface="+mj-lt"/>
              <a:buAutoNum type="alphaLcPeriod"/>
            </a:pPr>
            <a:r>
              <a:rPr lang="en-US" dirty="0">
                <a:solidFill>
                  <a:schemeClr val="bg1"/>
                </a:solidFill>
              </a:rPr>
              <a:t>Students may think that because an event continues to occur that the likelihood of a new event occurring increases.</a:t>
            </a:r>
          </a:p>
          <a:p>
            <a:pPr marL="457200" indent="-457200">
              <a:buClr>
                <a:schemeClr val="bg1"/>
              </a:buClr>
              <a:buFont typeface="+mj-lt"/>
              <a:buAutoNum type="alphaLcPeriod"/>
            </a:pPr>
            <a:r>
              <a:rPr lang="en-US" dirty="0">
                <a:solidFill>
                  <a:schemeClr val="bg1"/>
                </a:solidFill>
              </a:rPr>
              <a:t>Students may believe that in random events involving selection, the results are dependent on numbers rather than on ratios between numbers.</a:t>
            </a:r>
          </a:p>
          <a:p>
            <a:pPr marL="457200" indent="-457200">
              <a:buClr>
                <a:schemeClr val="bg1"/>
              </a:buClr>
              <a:buFont typeface="+mj-lt"/>
              <a:buAutoNum type="alphaLcPeriod"/>
            </a:pPr>
            <a:r>
              <a:rPr lang="en-US" dirty="0">
                <a:solidFill>
                  <a:schemeClr val="bg1"/>
                </a:solidFill>
              </a:rPr>
              <a:t>Students may believe that experimental probability and theoretical probability are always equal.</a:t>
            </a:r>
          </a:p>
          <a:p>
            <a:pPr marL="0" indent="0">
              <a:buNone/>
              <a:defRPr/>
            </a:pPr>
            <a:endParaRPr lang="en-US" dirty="0">
              <a:solidFill>
                <a:srgbClr val="FFFFFF"/>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fontScale="62500" lnSpcReduction="20000"/>
          </a:bodyPr>
          <a:lstStyle/>
          <a:p>
            <a:pPr>
              <a:defRPr/>
            </a:pPr>
            <a:r>
              <a:rPr lang="en-US" sz="3200" dirty="0" smtClean="0"/>
              <a:t>Suggested Strategies/Resources</a:t>
            </a:r>
            <a:endParaRPr lang="en-US" sz="3200"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85000" lnSpcReduction="20000"/>
          </a:bodyPr>
          <a:lstStyle/>
          <a:p>
            <a:pPr marL="457200" indent="-457200">
              <a:buClr>
                <a:schemeClr val="bg1"/>
              </a:buClr>
              <a:buFont typeface="+mj-lt"/>
              <a:buAutoNum type="alphaLcPeriod"/>
              <a:defRPr/>
            </a:pPr>
            <a:r>
              <a:rPr lang="en-US" sz="3200" dirty="0" smtClean="0">
                <a:solidFill>
                  <a:srgbClr val="FFFFFF"/>
                </a:solidFill>
              </a:rPr>
              <a:t>Use the additional practice worksheets from </a:t>
            </a:r>
            <a:r>
              <a:rPr lang="en-US" sz="3200" dirty="0" err="1" smtClean="0">
                <a:solidFill>
                  <a:srgbClr val="FFFFFF"/>
                </a:solidFill>
              </a:rPr>
              <a:t>LearnZillion</a:t>
            </a:r>
            <a:r>
              <a:rPr lang="en-US" sz="3200" dirty="0" smtClean="0">
                <a:solidFill>
                  <a:srgbClr val="FFFFFF"/>
                </a:solidFill>
              </a:rPr>
              <a:t> lesson.</a:t>
            </a:r>
          </a:p>
          <a:p>
            <a:pPr marL="457200" indent="-457200">
              <a:buClr>
                <a:schemeClr val="bg1"/>
              </a:buClr>
              <a:buFont typeface="+mj-lt"/>
              <a:buAutoNum type="alphaLcPeriod"/>
              <a:defRPr/>
            </a:pPr>
            <a:r>
              <a:rPr lang="en-US" sz="3200" dirty="0" smtClean="0">
                <a:solidFill>
                  <a:srgbClr val="FFFFFF"/>
                </a:solidFill>
              </a:rPr>
              <a:t>Understand if the event is independent or dependent.</a:t>
            </a:r>
          </a:p>
          <a:p>
            <a:pPr marL="457200" indent="-457200">
              <a:buClr>
                <a:schemeClr val="bg1"/>
              </a:buClr>
              <a:buFont typeface="+mj-lt"/>
              <a:buAutoNum type="alphaLcPeriod"/>
              <a:defRPr/>
            </a:pPr>
            <a:r>
              <a:rPr lang="en-US" sz="3200" dirty="0" smtClean="0">
                <a:solidFill>
                  <a:srgbClr val="FFFFFF"/>
                </a:solidFill>
              </a:rPr>
              <a:t>Understand experimental probability vs. theoretical probability.</a:t>
            </a:r>
          </a:p>
          <a:p>
            <a:pPr>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0668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a:xfrm>
            <a:off x="685800" y="2119257"/>
            <a:ext cx="7620000" cy="3603812"/>
          </a:xfrm>
        </p:spPr>
        <p:txBody>
          <a:bodyPr>
            <a:normAutofit fontScale="32500" lnSpcReduction="20000"/>
          </a:bodyPr>
          <a:lstStyle/>
          <a:p>
            <a:pPr marL="0" indent="0">
              <a:buNone/>
            </a:pPr>
            <a:r>
              <a:rPr lang="en-US" sz="7200" b="1" dirty="0"/>
              <a:t>Materials Required</a:t>
            </a:r>
            <a:endParaRPr lang="en-US" sz="7200" dirty="0"/>
          </a:p>
          <a:p>
            <a:pPr marL="0" indent="0">
              <a:buNone/>
            </a:pPr>
            <a:r>
              <a:rPr lang="en-US" sz="7200" dirty="0"/>
              <a:t>Special Materials: </a:t>
            </a:r>
            <a:endParaRPr lang="en-US" sz="7200" dirty="0" smtClean="0"/>
          </a:p>
          <a:p>
            <a:pPr lvl="1"/>
            <a:r>
              <a:rPr lang="en-US" sz="7000" dirty="0" smtClean="0"/>
              <a:t>Frequency Table</a:t>
            </a:r>
          </a:p>
          <a:p>
            <a:pPr lvl="1"/>
            <a:r>
              <a:rPr lang="en-US" sz="7000" dirty="0" smtClean="0"/>
              <a:t>Spinners</a:t>
            </a:r>
          </a:p>
          <a:p>
            <a:pPr marL="0" indent="0">
              <a:buNone/>
            </a:pPr>
            <a:r>
              <a:rPr lang="en-US" sz="7200" dirty="0" smtClean="0"/>
              <a:t>Handouts:</a:t>
            </a:r>
          </a:p>
          <a:p>
            <a:pPr lvl="1"/>
            <a:r>
              <a:rPr lang="en-US" sz="7000" dirty="0" err="1" smtClean="0"/>
              <a:t>LearnZillion</a:t>
            </a:r>
            <a:r>
              <a:rPr lang="en-US" sz="7000" dirty="0" smtClean="0"/>
              <a:t> presentation handouts</a:t>
            </a:r>
          </a:p>
          <a:p>
            <a:pPr lvl="1"/>
            <a:r>
              <a:rPr lang="en-US" sz="7000" dirty="0" err="1" smtClean="0"/>
              <a:t>LearnZillion</a:t>
            </a:r>
            <a:r>
              <a:rPr lang="en-US" sz="7000" dirty="0" smtClean="0"/>
              <a:t> additional worksheets</a:t>
            </a:r>
          </a:p>
          <a:p>
            <a:pPr lvl="2"/>
            <a:r>
              <a:rPr lang="en-US" sz="6800" dirty="0">
                <a:hlinkClick r:id="rId3"/>
              </a:rPr>
              <a:t>https://</a:t>
            </a:r>
            <a:r>
              <a:rPr lang="en-US" sz="6800" dirty="0" err="1">
                <a:hlinkClick r:id="rId3"/>
              </a:rPr>
              <a:t>learnzillion.com</a:t>
            </a:r>
            <a:r>
              <a:rPr lang="en-US" sz="6800" dirty="0">
                <a:hlinkClick r:id="rId3"/>
              </a:rPr>
              <a:t>/</a:t>
            </a:r>
            <a:r>
              <a:rPr lang="en-US" sz="6800" dirty="0" err="1">
                <a:hlinkClick r:id="rId3"/>
              </a:rPr>
              <a:t>lesson_plans</a:t>
            </a:r>
            <a:r>
              <a:rPr lang="en-US" sz="6800" dirty="0">
                <a:hlinkClick r:id="rId3"/>
              </a:rPr>
              <a:t>/871-representing-the-probability-of-compound-events-using-organized-tree-diagrams</a:t>
            </a:r>
            <a:endParaRPr lang="en-US" dirty="0" smtClean="0"/>
          </a:p>
          <a:p>
            <a:pPr marL="0" indent="0">
              <a:buNone/>
            </a:pPr>
            <a:endParaRPr lang="en-US" dirty="0" smtClean="0"/>
          </a:p>
          <a:p>
            <a:pPr>
              <a:buFontTx/>
              <a:buChar char="-"/>
            </a:pPr>
            <a:endParaRPr lang="en-US" dirty="0"/>
          </a:p>
        </p:txBody>
      </p:sp>
      <p:pic>
        <p:nvPicPr>
          <p:cNvPr id="1028" name="Picture 4" descr="http://ts2.mm.bing.net/th?id=JN.%2biqUumFxIFhVhqkecJ6kGQ&amp;pid=15.1&amp;H=16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669401"/>
            <a:ext cx="1295400" cy="1184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s_5_6b_wsa-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676400"/>
            <a:ext cx="2590800" cy="2590800"/>
          </a:xfrm>
          <a:prstGeom prst="rect">
            <a:avLst/>
          </a:prstGeom>
        </p:spPr>
      </p:pic>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95400" y="1371600"/>
            <a:ext cx="3200400" cy="3602736"/>
          </a:xfrm>
        </p:spPr>
        <p:txBody>
          <a:bodyPr/>
          <a:lstStyle/>
          <a:p>
            <a:r>
              <a:rPr lang="en-US" dirty="0" smtClean="0"/>
              <a:t>Independent Event</a:t>
            </a:r>
          </a:p>
          <a:p>
            <a:r>
              <a:rPr lang="en-US" dirty="0" smtClean="0"/>
              <a:t>Dependent Event</a:t>
            </a:r>
          </a:p>
          <a:p>
            <a:r>
              <a:rPr lang="en-US" dirty="0" smtClean="0"/>
              <a:t>Sample Space</a:t>
            </a:r>
            <a:endParaRPr lang="en-US" dirty="0"/>
          </a:p>
        </p:txBody>
      </p:sp>
      <p:sp>
        <p:nvSpPr>
          <p:cNvPr id="5" name="Content Placeholder 4"/>
          <p:cNvSpPr>
            <a:spLocks noGrp="1"/>
          </p:cNvSpPr>
          <p:nvPr>
            <p:ph sz="quarter" idx="14"/>
          </p:nvPr>
        </p:nvSpPr>
        <p:spPr>
          <a:xfrm>
            <a:off x="4648200" y="1371600"/>
            <a:ext cx="3200400" cy="3605212"/>
          </a:xfrm>
        </p:spPr>
        <p:txBody>
          <a:bodyPr/>
          <a:lstStyle/>
          <a:p>
            <a:r>
              <a:rPr lang="en-US" dirty="0" smtClean="0"/>
              <a:t>Compound Events</a:t>
            </a:r>
          </a:p>
          <a:p>
            <a:r>
              <a:rPr lang="en-US" dirty="0" smtClean="0"/>
              <a:t>Experimental Probability</a:t>
            </a:r>
          </a:p>
          <a:p>
            <a:r>
              <a:rPr lang="en-US" dirty="0" smtClean="0"/>
              <a:t>Theoretical Probability</a:t>
            </a:r>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5486756" y="4086184"/>
            <a:ext cx="1447800" cy="2065527"/>
          </a:xfrm>
          <a:prstGeom prst="rect">
            <a:avLst/>
          </a:prstGeom>
        </p:spPr>
      </p:pic>
      <p:sp>
        <p:nvSpPr>
          <p:cNvPr id="7" name="Oval Callout 6"/>
          <p:cNvSpPr/>
          <p:nvPr/>
        </p:nvSpPr>
        <p:spPr>
          <a:xfrm>
            <a:off x="6248400" y="3048000"/>
            <a:ext cx="2286000" cy="1295400"/>
          </a:xfrm>
          <a:prstGeom prst="wedgeEllipseCallout">
            <a:avLst>
              <a:gd name="adj1" fmla="val -26544"/>
              <a:gd name="adj2" fmla="val 85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Word Map, Frayer Model, etc.</a:t>
            </a:r>
            <a:endParaRPr lang="en-US" dirty="0">
              <a:solidFill>
                <a:schemeClr val="tx1"/>
              </a:solidFill>
            </a:endParaRPr>
          </a:p>
        </p:txBody>
      </p:sp>
      <p:sp>
        <p:nvSpPr>
          <p:cNvPr id="3" name="Oval 2"/>
          <p:cNvSpPr/>
          <p:nvPr/>
        </p:nvSpPr>
        <p:spPr>
          <a:xfrm>
            <a:off x="838200" y="3547864"/>
            <a:ext cx="1981200" cy="9479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Layered Book Example</a:t>
            </a:r>
            <a:endParaRPr lang="en-US" dirty="0">
              <a:solidFill>
                <a:schemeClr val="tx1"/>
              </a:solidFill>
            </a:endParaRPr>
          </a:p>
        </p:txBody>
      </p:sp>
      <p:pic>
        <p:nvPicPr>
          <p:cNvPr id="9" name="Picture 8" descr="IMG_1606.JPG"/>
          <p:cNvPicPr>
            <a:picLocks noChangeAspect="1"/>
          </p:cNvPicPr>
          <p:nvPr/>
        </p:nvPicPr>
        <p:blipFill rotWithShape="1">
          <a:blip r:embed="rId5">
            <a:extLst>
              <a:ext uri="{28A0092B-C50C-407E-A947-70E740481C1C}">
                <a14:useLocalDpi xmlns:a14="http://schemas.microsoft.com/office/drawing/2010/main" val="0"/>
              </a:ext>
            </a:extLst>
          </a:blip>
          <a:srcRect r="15233"/>
          <a:stretch/>
        </p:blipFill>
        <p:spPr>
          <a:xfrm rot="5400000">
            <a:off x="2809874" y="3292478"/>
            <a:ext cx="2921002" cy="2584450"/>
          </a:xfrm>
          <a:prstGeom prst="rect">
            <a:avLst/>
          </a:prstGeom>
        </p:spPr>
      </p:pic>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202485"/>
          </a:xfrm>
        </p:spPr>
        <p:txBody>
          <a:bodyPr/>
          <a:lstStyle/>
          <a:p>
            <a:r>
              <a:rPr lang="en-US" dirty="0" err="1" smtClean="0"/>
              <a:t>LearnZillion</a:t>
            </a:r>
            <a:endParaRPr lang="en-US" dirty="0"/>
          </a:p>
        </p:txBody>
      </p:sp>
      <p:sp>
        <p:nvSpPr>
          <p:cNvPr id="3" name="Content Placeholder 2"/>
          <p:cNvSpPr>
            <a:spLocks noGrp="1"/>
          </p:cNvSpPr>
          <p:nvPr>
            <p:ph idx="1"/>
          </p:nvPr>
        </p:nvSpPr>
        <p:spPr>
          <a:xfrm>
            <a:off x="1295400" y="3962400"/>
            <a:ext cx="6196405" cy="3603812"/>
          </a:xfrm>
        </p:spPr>
        <p:txBody>
          <a:bodyPr/>
          <a:lstStyle/>
          <a:p>
            <a:pPr marL="0" indent="0">
              <a:buNone/>
            </a:pPr>
            <a:r>
              <a:rPr lang="en-US" dirty="0" smtClean="0"/>
              <a:t>For this lesson you need to create an account to access the handouts from </a:t>
            </a:r>
            <a:r>
              <a:rPr lang="en-US" dirty="0" err="1" smtClean="0"/>
              <a:t>LearnZillion</a:t>
            </a:r>
            <a:r>
              <a:rPr lang="en-US" dirty="0" smtClean="0"/>
              <a:t>. </a:t>
            </a:r>
          </a:p>
          <a:p>
            <a:pPr marL="0" indent="0">
              <a:buNone/>
            </a:pPr>
            <a:endParaRPr lang="en-US" dirty="0"/>
          </a:p>
          <a:p>
            <a:pPr marL="0" indent="0">
              <a:buNone/>
            </a:pPr>
            <a:r>
              <a:rPr lang="en-US" dirty="0" smtClean="0"/>
              <a:t>This is a free account and you will have access to many more lessons. </a:t>
            </a:r>
            <a:endParaRPr lang="en-US" dirty="0"/>
          </a:p>
        </p:txBody>
      </p:sp>
      <p:pic>
        <p:nvPicPr>
          <p:cNvPr id="4" name="Picture 3" descr="Screen Shot 2015-05-01 at 9.35.09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668857" cy="2357251"/>
          </a:xfrm>
          <a:prstGeom prst="rect">
            <a:avLst/>
          </a:prstGeom>
        </p:spPr>
      </p:pic>
    </p:spTree>
    <p:extLst>
      <p:ext uri="{BB962C8B-B14F-4D97-AF65-F5344CB8AC3E}">
        <p14:creationId xmlns:p14="http://schemas.microsoft.com/office/powerpoint/2010/main" val="15338075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066800"/>
          </a:xfrm>
        </p:spPr>
        <p:txBody>
          <a:bodyPr>
            <a:noAutofit/>
          </a:bodyPr>
          <a:lstStyle/>
          <a:p>
            <a:r>
              <a:rPr lang="en-US" sz="3200" b="1" dirty="0" smtClean="0"/>
              <a:t>Adding Rational Numbers Using a Number Line</a:t>
            </a:r>
            <a:endParaRPr lang="en-US" sz="3200" dirty="0"/>
          </a:p>
        </p:txBody>
      </p:sp>
      <p:sp>
        <p:nvSpPr>
          <p:cNvPr id="5" name="TextBox 4"/>
          <p:cNvSpPr txBox="1"/>
          <p:nvPr/>
        </p:nvSpPr>
        <p:spPr>
          <a:xfrm>
            <a:off x="762000" y="5486400"/>
            <a:ext cx="7772400" cy="646331"/>
          </a:xfrm>
          <a:prstGeom prst="rect">
            <a:avLst/>
          </a:prstGeom>
          <a:noFill/>
        </p:spPr>
        <p:txBody>
          <a:bodyPr wrap="square" rtlCol="0">
            <a:spAutoFit/>
          </a:bodyPr>
          <a:lstStyle/>
          <a:p>
            <a:pPr algn="ctr"/>
            <a:r>
              <a:rPr lang="en-US" dirty="0">
                <a:hlinkClick r:id="rId3"/>
              </a:rPr>
              <a:t>https://</a:t>
            </a:r>
            <a:r>
              <a:rPr lang="en-US" dirty="0" err="1">
                <a:hlinkClick r:id="rId3"/>
              </a:rPr>
              <a:t>learnzillion.com</a:t>
            </a:r>
            <a:r>
              <a:rPr lang="en-US" dirty="0">
                <a:hlinkClick r:id="rId3"/>
              </a:rPr>
              <a:t>/</a:t>
            </a:r>
            <a:r>
              <a:rPr lang="en-US" dirty="0" err="1">
                <a:hlinkClick r:id="rId3"/>
              </a:rPr>
              <a:t>lesson_plans</a:t>
            </a:r>
            <a:r>
              <a:rPr lang="en-US" dirty="0">
                <a:hlinkClick r:id="rId3"/>
              </a:rPr>
              <a:t>/871-representing-the-probability-of-compound-events-using-organized-tree-diagrams</a:t>
            </a:r>
            <a:endParaRPr lang="en-US" dirty="0"/>
          </a:p>
        </p:txBody>
      </p:sp>
      <p:pic>
        <p:nvPicPr>
          <p:cNvPr id="4" name="Content Placeholder 3" descr="Screen Shot 2015-05-11 at 3.39.28 PM.png"/>
          <p:cNvPicPr>
            <a:picLocks noGrp="1" noChangeAspect="1"/>
          </p:cNvPicPr>
          <p:nvPr>
            <p:ph idx="1"/>
          </p:nvPr>
        </p:nvPicPr>
        <p:blipFill>
          <a:blip r:embed="rId4">
            <a:extLst>
              <a:ext uri="{28A0092B-C50C-407E-A947-70E740481C1C}">
                <a14:useLocalDpi xmlns:a14="http://schemas.microsoft.com/office/drawing/2010/main" val="0"/>
              </a:ext>
            </a:extLst>
          </a:blip>
          <a:srcRect t="4121" b="4121"/>
          <a:stretch>
            <a:fillRect/>
          </a:stretch>
        </p:blipFill>
        <p:spPr>
          <a:xfrm>
            <a:off x="1447800" y="1828800"/>
            <a:ext cx="6196405" cy="3603812"/>
          </a:xfrm>
        </p:spPr>
      </p:pic>
    </p:spTree>
    <p:extLst>
      <p:ext uri="{BB962C8B-B14F-4D97-AF65-F5344CB8AC3E}">
        <p14:creationId xmlns:p14="http://schemas.microsoft.com/office/powerpoint/2010/main" val="28179751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202485"/>
          </a:xfrm>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236550"/>
              </p:ext>
            </p:extLst>
          </p:nvPr>
        </p:nvGraphicFramePr>
        <p:xfrm>
          <a:off x="838200" y="1676400"/>
          <a:ext cx="7543800" cy="48564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baseline="0" dirty="0" smtClean="0"/>
                        <a:t>1 hours</a:t>
                      </a:r>
                      <a:endParaRPr lang="en-US" sz="1500" dirty="0"/>
                    </a:p>
                  </a:txBody>
                  <a:tcPr/>
                </a:tc>
                <a:tc>
                  <a:txBody>
                    <a:bodyPr/>
                    <a:lstStyle/>
                    <a:p>
                      <a:r>
                        <a:rPr lang="en-US" sz="1500" dirty="0" smtClean="0"/>
                        <a:t>Review of 6</a:t>
                      </a:r>
                      <a:r>
                        <a:rPr lang="en-US" sz="1500" baseline="30000" dirty="0" smtClean="0"/>
                        <a:t>th</a:t>
                      </a:r>
                      <a:r>
                        <a:rPr lang="en-US" sz="1500" dirty="0" smtClean="0"/>
                        <a:t> and/or 7</a:t>
                      </a:r>
                      <a:r>
                        <a:rPr lang="en-US" sz="1500" baseline="30000" dirty="0" smtClean="0"/>
                        <a:t>th</a:t>
                      </a:r>
                      <a:r>
                        <a:rPr lang="en-US" sz="1500" dirty="0" smtClean="0"/>
                        <a:t> grade SP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Independent Event, Dependent Event, Sample Space, Compound Events,</a:t>
                      </a:r>
                      <a:r>
                        <a:rPr lang="en-US" sz="1500" baseline="0" dirty="0" smtClean="0"/>
                        <a:t> Experimental Probability, and Theoretical Event </a:t>
                      </a:r>
                      <a:endParaRPr lang="en-US" sz="1500" dirty="0"/>
                    </a:p>
                  </a:txBody>
                  <a:tcPr/>
                </a:tc>
              </a:tr>
              <a:tr h="370840">
                <a:tc>
                  <a:txBody>
                    <a:bodyPr/>
                    <a:lstStyle/>
                    <a:p>
                      <a:r>
                        <a:rPr lang="en-US" sz="1500" dirty="0" smtClean="0"/>
                        <a:t>Task-Lesson</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worksheets from </a:t>
                      </a:r>
                      <a:r>
                        <a:rPr lang="en-US" sz="1500" baseline="0" dirty="0" err="1" smtClean="0"/>
                        <a:t>LearnZillion</a:t>
                      </a:r>
                      <a:r>
                        <a:rPr lang="en-US" sz="1500" baseline="0" dirty="0" smtClean="0"/>
                        <a:t>,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9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California Math Course 2</a:t>
            </a:r>
            <a:endParaRPr lang="en-US" dirty="0"/>
          </a:p>
        </p:txBody>
      </p:sp>
      <p:sp>
        <p:nvSpPr>
          <p:cNvPr id="3" name="Content Placeholder 2"/>
          <p:cNvSpPr>
            <a:spLocks noGrp="1"/>
          </p:cNvSpPr>
          <p:nvPr>
            <p:ph idx="1"/>
          </p:nvPr>
        </p:nvSpPr>
        <p:spPr>
          <a:xfrm>
            <a:off x="838200" y="1752600"/>
            <a:ext cx="7315200" cy="4495800"/>
          </a:xfrm>
        </p:spPr>
        <p:txBody>
          <a:bodyPr>
            <a:normAutofit/>
          </a:bodyPr>
          <a:lstStyle/>
          <a:p>
            <a:r>
              <a:rPr lang="en-US" b="1" dirty="0" smtClean="0"/>
              <a:t>Textbook Inquiry Lab: </a:t>
            </a:r>
          </a:p>
          <a:p>
            <a:pPr lvl="1"/>
            <a:r>
              <a:rPr lang="en-US" b="1" dirty="0" smtClean="0"/>
              <a:t>How can one event impact a second event in a probability experiment?  Pages 773 - 774</a:t>
            </a:r>
          </a:p>
          <a:p>
            <a:r>
              <a:rPr lang="en-US" b="1" dirty="0" smtClean="0"/>
              <a:t>Textbook Lesson:</a:t>
            </a:r>
          </a:p>
          <a:p>
            <a:pPr lvl="1"/>
            <a:r>
              <a:rPr lang="en-US" b="1" dirty="0" smtClean="0"/>
              <a:t> Lesson 9-7 Independent and Dependent Events      Pages 775 – 782</a:t>
            </a:r>
          </a:p>
          <a:p>
            <a:r>
              <a:rPr lang="en-US" b="1" dirty="0" smtClean="0"/>
              <a:t>On-line Resources:</a:t>
            </a:r>
          </a:p>
          <a:p>
            <a:pPr lvl="1"/>
            <a:r>
              <a:rPr lang="en-US" b="1" dirty="0" smtClean="0"/>
              <a:t>Videos: Dependent Events, Probability of Independent Events, Real-World Examples </a:t>
            </a:r>
            <a:endParaRPr lang="en-US" b="1" dirty="0"/>
          </a:p>
          <a:p>
            <a:pPr lvl="1"/>
            <a:r>
              <a:rPr lang="en-US" b="1" dirty="0" err="1" smtClean="0"/>
              <a:t>eTool</a:t>
            </a:r>
            <a:r>
              <a:rPr lang="en-US" b="1" dirty="0" smtClean="0"/>
              <a:t> Kit</a:t>
            </a:r>
          </a:p>
          <a:p>
            <a:pPr lvl="1"/>
            <a:r>
              <a:rPr lang="en-US" b="1" dirty="0" smtClean="0"/>
              <a:t>Online PD</a:t>
            </a:r>
          </a:p>
          <a:p>
            <a:endParaRPr lang="en-US" b="1" dirty="0" smtClean="0"/>
          </a:p>
          <a:p>
            <a:endParaRPr lang="en-US" b="1" dirty="0" smtClean="0"/>
          </a:p>
          <a:p>
            <a:endParaRPr lang="en-US" b="1" dirty="0" smtClean="0"/>
          </a:p>
        </p:txBody>
      </p:sp>
    </p:spTree>
    <p:extLst>
      <p:ext uri="{BB962C8B-B14F-4D97-AF65-F5344CB8AC3E}">
        <p14:creationId xmlns:p14="http://schemas.microsoft.com/office/powerpoint/2010/main" val="8517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45337"/>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646331"/>
          </a:xfrm>
          <a:prstGeom prst="rect">
            <a:avLst/>
          </a:prstGeom>
        </p:spPr>
        <p:txBody>
          <a:bodyPr wrap="square">
            <a:spAutoFit/>
          </a:bodyPr>
          <a:lstStyle/>
          <a:p>
            <a:r>
              <a:rPr lang="en-US" dirty="0"/>
              <a:t>Provided is a lesson for teachers to use to help students understand and analyze </a:t>
            </a:r>
            <a:r>
              <a:rPr lang="en-US" dirty="0" smtClean="0"/>
              <a:t>Statistics and Probability.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Go Math Course 2</a:t>
            </a:r>
            <a:endParaRPr lang="en-US" dirty="0"/>
          </a:p>
        </p:txBody>
      </p:sp>
      <p:sp>
        <p:nvSpPr>
          <p:cNvPr id="3" name="Content Placeholder 2"/>
          <p:cNvSpPr>
            <a:spLocks noGrp="1"/>
          </p:cNvSpPr>
          <p:nvPr>
            <p:ph idx="1"/>
          </p:nvPr>
        </p:nvSpPr>
        <p:spPr>
          <a:xfrm>
            <a:off x="914400" y="2209800"/>
            <a:ext cx="7315200" cy="3539527"/>
          </a:xfrm>
        </p:spPr>
        <p:txBody>
          <a:bodyPr>
            <a:normAutofit/>
          </a:bodyPr>
          <a:lstStyle/>
          <a:p>
            <a:r>
              <a:rPr lang="en-US" dirty="0" smtClean="0">
                <a:solidFill>
                  <a:srgbClr val="203A4E"/>
                </a:solidFill>
              </a:rPr>
              <a:t>Textbook Explore Activity:</a:t>
            </a:r>
          </a:p>
          <a:p>
            <a:pPr lvl="1"/>
            <a:r>
              <a:rPr lang="en-US" dirty="0" smtClean="0">
                <a:solidFill>
                  <a:srgbClr val="203A4E"/>
                </a:solidFill>
              </a:rPr>
              <a:t>Exploring Compound Probability page 381</a:t>
            </a:r>
          </a:p>
          <a:p>
            <a:r>
              <a:rPr lang="en-US" dirty="0" smtClean="0">
                <a:solidFill>
                  <a:srgbClr val="203A4E"/>
                </a:solidFill>
              </a:rPr>
              <a:t>Textbook Lesson:</a:t>
            </a:r>
          </a:p>
          <a:p>
            <a:pPr lvl="1"/>
            <a:r>
              <a:rPr lang="en-US" dirty="0" smtClean="0">
                <a:solidFill>
                  <a:srgbClr val="203A4E"/>
                </a:solidFill>
              </a:rPr>
              <a:t>Lesson 12.3 Experimental Probability of Compound Events pages 382 – 386</a:t>
            </a:r>
          </a:p>
          <a:p>
            <a:r>
              <a:rPr lang="en-US" dirty="0" smtClean="0">
                <a:solidFill>
                  <a:srgbClr val="203A4E"/>
                </a:solidFill>
              </a:rPr>
              <a:t>Online Resources</a:t>
            </a:r>
          </a:p>
          <a:p>
            <a:pPr lvl="1"/>
            <a:r>
              <a:rPr lang="en-US" dirty="0" smtClean="0">
                <a:solidFill>
                  <a:srgbClr val="203A4E"/>
                </a:solidFill>
              </a:rPr>
              <a:t>Professional Development Video</a:t>
            </a:r>
            <a:endParaRPr lang="en-US" dirty="0">
              <a:solidFill>
                <a:srgbClr val="203A4E"/>
              </a:solidFill>
            </a:endParaRPr>
          </a:p>
        </p:txBody>
      </p:sp>
    </p:spTree>
    <p:extLst>
      <p:ext uri="{BB962C8B-B14F-4D97-AF65-F5344CB8AC3E}">
        <p14:creationId xmlns:p14="http://schemas.microsoft.com/office/powerpoint/2010/main" val="1145345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 Course 2</a:t>
            </a:r>
            <a:endParaRPr lang="en-US" dirty="0"/>
          </a:p>
        </p:txBody>
      </p:sp>
      <p:sp>
        <p:nvSpPr>
          <p:cNvPr id="3" name="Content Placeholder 2"/>
          <p:cNvSpPr>
            <a:spLocks noGrp="1"/>
          </p:cNvSpPr>
          <p:nvPr>
            <p:ph idx="1"/>
          </p:nvPr>
        </p:nvSpPr>
        <p:spPr>
          <a:xfrm>
            <a:off x="838200" y="1905000"/>
            <a:ext cx="6196405" cy="3603812"/>
          </a:xfrm>
        </p:spPr>
        <p:txBody>
          <a:bodyPr/>
          <a:lstStyle/>
          <a:p>
            <a:r>
              <a:rPr lang="en-US" dirty="0" smtClean="0"/>
              <a:t>Course 2: </a:t>
            </a:r>
          </a:p>
          <a:p>
            <a:pPr lvl="1"/>
            <a:r>
              <a:rPr lang="en-US" dirty="0" smtClean="0"/>
              <a:t>5.2.5 Probability Trees</a:t>
            </a:r>
          </a:p>
          <a:p>
            <a:pPr lvl="1"/>
            <a:r>
              <a:rPr lang="en-US" dirty="0" smtClean="0"/>
              <a:t>5.2.6  Compound Events</a:t>
            </a:r>
          </a:p>
          <a:p>
            <a:r>
              <a:rPr lang="en-US" dirty="0" smtClean="0"/>
              <a:t>Online Technology: </a:t>
            </a:r>
          </a:p>
          <a:p>
            <a:pPr lvl="1"/>
            <a:r>
              <a:rPr lang="en-US" dirty="0" smtClean="0"/>
              <a:t> Spinner Tool</a:t>
            </a:r>
            <a:endParaRPr lang="en-US" dirty="0"/>
          </a:p>
        </p:txBody>
      </p:sp>
      <p:pic>
        <p:nvPicPr>
          <p:cNvPr id="4" name="Picture 3" descr="Screen Shot 2015-05-11 at 4.43.59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3124200"/>
            <a:ext cx="3938448" cy="3079750"/>
          </a:xfrm>
          <a:prstGeom prst="rect">
            <a:avLst/>
          </a:prstGeom>
        </p:spPr>
      </p:pic>
    </p:spTree>
    <p:extLst>
      <p:ext uri="{BB962C8B-B14F-4D97-AF65-F5344CB8AC3E}">
        <p14:creationId xmlns:p14="http://schemas.microsoft.com/office/powerpoint/2010/main" val="3940693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a:bodyPr>
          <a:lstStyle/>
          <a:p>
            <a:r>
              <a:rPr lang="en-US" b="1" dirty="0" smtClean="0"/>
              <a:t>Illustrative </a:t>
            </a:r>
            <a:r>
              <a:rPr lang="en-US" b="1" dirty="0"/>
              <a:t>Mathematics  </a:t>
            </a:r>
            <a:r>
              <a:rPr lang="en-US" b="1" dirty="0" smtClean="0"/>
              <a:t>- </a:t>
            </a:r>
            <a:r>
              <a:rPr lang="en-US" b="1" dirty="0" err="1" smtClean="0"/>
              <a:t>www.illustrativemathematics.org</a:t>
            </a:r>
            <a:endParaRPr lang="en-US" b="1" dirty="0"/>
          </a:p>
          <a:p>
            <a:pPr lvl="1"/>
            <a:r>
              <a:rPr lang="en-US" dirty="0" smtClean="0"/>
              <a:t>Waiting Times</a:t>
            </a:r>
          </a:p>
          <a:p>
            <a:pPr lvl="1"/>
            <a:r>
              <a:rPr lang="en-US" dirty="0" smtClean="0"/>
              <a:t>Sitting Across from Each Other</a:t>
            </a:r>
          </a:p>
          <a:p>
            <a:pPr lvl="1"/>
            <a:r>
              <a:rPr lang="en-US" dirty="0" smtClean="0"/>
              <a:t>Rolling Twice</a:t>
            </a:r>
          </a:p>
          <a:p>
            <a:pPr lvl="1"/>
            <a:r>
              <a:rPr lang="en-US" dirty="0" smtClean="0"/>
              <a:t>Tetrahedral Dice</a:t>
            </a:r>
          </a:p>
          <a:p>
            <a:pPr lvl="1"/>
            <a:r>
              <a:rPr lang="en-US" dirty="0" smtClean="0"/>
              <a:t>Red, Green, or Blue?</a:t>
            </a:r>
          </a:p>
          <a:p>
            <a:r>
              <a:rPr lang="en-US" b="1" dirty="0" smtClean="0"/>
              <a:t>Khan Academy - </a:t>
            </a:r>
            <a:r>
              <a:rPr lang="en-US" b="1" dirty="0" smtClean="0">
                <a:hlinkClick r:id="rId3"/>
              </a:rPr>
              <a:t>www.khanacademy.org</a:t>
            </a:r>
            <a:endParaRPr lang="en-US" b="1" dirty="0" smtClean="0"/>
          </a:p>
          <a:p>
            <a:r>
              <a:rPr lang="en-US" dirty="0"/>
              <a:t>	</a:t>
            </a:r>
            <a:r>
              <a:rPr lang="en-US" dirty="0" smtClean="0"/>
              <a:t>Engage NY: Grade 7 Mathematics Module 5, Topic A, Lesson 7</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5334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447800"/>
            <a:ext cx="7620000" cy="4800599"/>
          </a:xfrm>
        </p:spPr>
        <p:txBody>
          <a:bodyPr>
            <a:normAutofit fontScale="62500" lnSpcReduction="20000"/>
          </a:bodyPr>
          <a:lstStyle/>
          <a:p>
            <a:r>
              <a:rPr lang="en-US" sz="5100" dirty="0"/>
              <a:t>7</a:t>
            </a:r>
            <a:r>
              <a:rPr lang="en-US" sz="5100" dirty="0" smtClean="0"/>
              <a:t>.SP.8 </a:t>
            </a:r>
            <a:r>
              <a:rPr lang="en-US" sz="5100" dirty="0"/>
              <a:t>Find probabilities of compound events using organized lists, tables, tree diagrams, and simulation</a:t>
            </a:r>
            <a:r>
              <a:rPr lang="en-US" sz="5100" dirty="0" smtClean="0"/>
              <a:t>.</a:t>
            </a:r>
          </a:p>
          <a:p>
            <a:pPr lvl="1"/>
            <a:r>
              <a:rPr lang="en-US" sz="4500" dirty="0"/>
              <a:t>b. Represent sample spaces for compound events using methods such as organized lists, tables and tree diagrams. For an event described in everyday language (e.g., “rolling double sixes”), identify the outcomes in the sample space which compose the event</a:t>
            </a:r>
            <a:r>
              <a:rPr lang="en-US" sz="4500" dirty="0" smtClean="0"/>
              <a:t>.</a:t>
            </a:r>
          </a:p>
          <a:p>
            <a:pPr marL="365760" lvl="1" indent="0">
              <a:buNone/>
            </a:pPr>
            <a:endParaRPr lang="en-US" sz="3400" dirty="0"/>
          </a:p>
          <a:p>
            <a:pPr marL="365760" lvl="1" indent="0">
              <a:buNone/>
            </a:pPr>
            <a:r>
              <a:rPr lang="en-US" sz="3600" dirty="0" smtClean="0">
                <a:solidFill>
                  <a:schemeClr val="accent1">
                    <a:lumMod val="75000"/>
                  </a:schemeClr>
                </a:solidFill>
              </a:rPr>
              <a:t>(Understand, 2) </a:t>
            </a:r>
            <a:r>
              <a:rPr lang="en-US" sz="3600" dirty="0" smtClean="0">
                <a:solidFill>
                  <a:schemeClr val="accent3">
                    <a:lumMod val="75000"/>
                  </a:schemeClr>
                </a:solidFill>
              </a:rPr>
              <a:t>(Understand, 1)</a:t>
            </a:r>
            <a:endParaRPr lang="en-US" sz="3200" dirty="0" smtClean="0">
              <a:solidFill>
                <a:schemeClr val="accent3">
                  <a:lumMod val="75000"/>
                </a:schemeClr>
              </a:solidFill>
            </a:endParaRPr>
          </a:p>
          <a:p>
            <a:pPr marL="365760" lvl="1" indent="0">
              <a:buNone/>
            </a:pPr>
            <a:r>
              <a:rPr lang="en-US" sz="3400" dirty="0" smtClean="0"/>
              <a:t/>
            </a:r>
            <a:br>
              <a:rPr lang="en-US" sz="3400" dirty="0" smtClean="0"/>
            </a:br>
            <a:endParaRPr lang="en-US" sz="3400" dirty="0" smtClean="0"/>
          </a:p>
          <a:p>
            <a:endParaRPr lang="en-US" sz="3600" b="1" dirty="0"/>
          </a:p>
          <a:p>
            <a:endParaRPr lang="en-US" sz="2800" dirty="0">
              <a:solidFill>
                <a:schemeClr val="accent4">
                  <a:lumMod val="75000"/>
                </a:schemeClr>
              </a:solidFill>
            </a:endParaRPr>
          </a:p>
        </p:txBody>
      </p:sp>
      <p:sp>
        <p:nvSpPr>
          <p:cNvPr id="2" name="Oval 1"/>
          <p:cNvSpPr/>
          <p:nvPr/>
        </p:nvSpPr>
        <p:spPr>
          <a:xfrm>
            <a:off x="2133600" y="1363132"/>
            <a:ext cx="838200"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3048000" y="1905000"/>
            <a:ext cx="44196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1676400" y="2667000"/>
            <a:ext cx="1752600" cy="457200"/>
          </a:xfrm>
          <a:prstGeom prst="ellipse">
            <a:avLst/>
          </a:prstGeom>
          <a:no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066800" y="2209800"/>
            <a:ext cx="12192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505200" y="3048000"/>
            <a:ext cx="4267200" cy="0"/>
          </a:xfrm>
          <a:prstGeom prst="line">
            <a:avLst/>
          </a:prstGeom>
          <a:ln w="28575" cmpd="sng">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439335" y="3395134"/>
            <a:ext cx="1066800" cy="0"/>
          </a:xfrm>
          <a:prstGeom prst="line">
            <a:avLst/>
          </a:prstGeom>
          <a:ln w="28575" cmpd="sng">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p:cTn id="5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36" y="338666"/>
            <a:ext cx="8816097" cy="6082298"/>
          </a:xfrm>
          <a:prstGeom prst="rect">
            <a:avLst/>
          </a:prstGeom>
        </p:spPr>
      </p:pic>
      <p:sp>
        <p:nvSpPr>
          <p:cNvPr id="6" name="Oval 5"/>
          <p:cNvSpPr/>
          <p:nvPr/>
        </p:nvSpPr>
        <p:spPr>
          <a:xfrm>
            <a:off x="3352800" y="1447800"/>
            <a:ext cx="2057400" cy="1371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1676400" y="1371600"/>
            <a:ext cx="1981200" cy="1371600"/>
          </a:xfrm>
          <a:prstGeom prst="ellipse">
            <a:avLst/>
          </a:prstGeom>
          <a:no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0" name="Oval 9"/>
          <p:cNvSpPr/>
          <p:nvPr/>
        </p:nvSpPr>
        <p:spPr>
          <a:xfrm>
            <a:off x="1752600" y="791635"/>
            <a:ext cx="1600200" cy="7620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449706"/>
              </p:ext>
            </p:extLst>
          </p:nvPr>
        </p:nvGraphicFramePr>
        <p:xfrm>
          <a:off x="1078089" y="1905000"/>
          <a:ext cx="7010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9667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304800"/>
            <a:ext cx="8153400" cy="990600"/>
          </a:xfrm>
        </p:spPr>
        <p:txBody>
          <a:bodyPr>
            <a:normAutofit fontScale="90000"/>
          </a:bodyPr>
          <a:lstStyle/>
          <a:p>
            <a:r>
              <a:rPr lang="en-US" dirty="0"/>
              <a:t/>
            </a:r>
            <a:br>
              <a:rPr lang="en-US" dirty="0"/>
            </a:br>
            <a:r>
              <a:rPr lang="en-US" sz="4200" dirty="0" smtClean="0"/>
              <a:t>Statistics and Probability</a:t>
            </a:r>
            <a:br>
              <a:rPr lang="en-US" sz="4200" dirty="0" smtClean="0"/>
            </a:br>
            <a:r>
              <a:rPr lang="en-US" sz="4200" dirty="0" smtClean="0"/>
              <a:t>Prerequisite Skills: CC Math 6</a:t>
            </a:r>
            <a:endParaRPr lang="en-US" sz="4200" dirty="0"/>
          </a:p>
        </p:txBody>
      </p:sp>
      <p:sp>
        <p:nvSpPr>
          <p:cNvPr id="8" name="TextBox 7">
            <a:hlinkClick r:id="rId3"/>
          </p:cNvPr>
          <p:cNvSpPr txBox="1"/>
          <p:nvPr/>
        </p:nvSpPr>
        <p:spPr>
          <a:xfrm>
            <a:off x="762000" y="1676400"/>
            <a:ext cx="7446556" cy="276999"/>
          </a:xfrm>
          <a:prstGeom prst="rect">
            <a:avLst/>
          </a:prstGeom>
          <a:noFill/>
        </p:spPr>
        <p:txBody>
          <a:bodyPr wrap="square" rtlCol="0">
            <a:spAutoFit/>
          </a:bodyPr>
          <a:lstStyle/>
          <a:p>
            <a:pPr algn="ctr"/>
            <a:r>
              <a:rPr lang="en-US" sz="1200" i="1" dirty="0">
                <a:hlinkClick r:id="rId4"/>
              </a:rPr>
              <a:t>https://</a:t>
            </a:r>
            <a:r>
              <a:rPr lang="en-US" sz="1200" i="1" dirty="0" err="1">
                <a:hlinkClick r:id="rId4"/>
              </a:rPr>
              <a:t>commoncoretools.files.wordpress.com</a:t>
            </a:r>
            <a:r>
              <a:rPr lang="en-US" sz="1200" i="1" dirty="0">
                <a:hlinkClick r:id="rId4"/>
              </a:rPr>
              <a:t>/2011/12/ccss_progression_sp_68_2011_12_26_bis.pdf</a:t>
            </a:r>
            <a:endParaRPr lang="en-US" sz="1200" i="1" dirty="0"/>
          </a:p>
        </p:txBody>
      </p:sp>
      <p:pic>
        <p:nvPicPr>
          <p:cNvPr id="3" name="Picture 2" descr="Screen Shot 2015-05-11 at 2.10.36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2057400"/>
            <a:ext cx="8203540" cy="3071341"/>
          </a:xfrm>
          <a:prstGeom prst="rect">
            <a:avLst/>
          </a:prstGeom>
        </p:spPr>
      </p:pic>
      <p:sp>
        <p:nvSpPr>
          <p:cNvPr id="9" name="Oval 8"/>
          <p:cNvSpPr/>
          <p:nvPr/>
        </p:nvSpPr>
        <p:spPr>
          <a:xfrm>
            <a:off x="914400" y="1981200"/>
            <a:ext cx="991318" cy="56215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84202" y="3056462"/>
            <a:ext cx="8102598" cy="114300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graphicFrame>
        <p:nvGraphicFramePr>
          <p:cNvPr id="4" name="Diagram 3"/>
          <p:cNvGraphicFramePr/>
          <p:nvPr>
            <p:extLst>
              <p:ext uri="{D42A27DB-BD31-4B8C-83A1-F6EECF244321}">
                <p14:modId xmlns:p14="http://schemas.microsoft.com/office/powerpoint/2010/main" val="2354658146"/>
              </p:ext>
            </p:extLst>
          </p:nvPr>
        </p:nvGraphicFramePr>
        <p:xfrm>
          <a:off x="1219200" y="21336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192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graphicFrame>
        <p:nvGraphicFramePr>
          <p:cNvPr id="4" name="Diagram 3"/>
          <p:cNvGraphicFramePr/>
          <p:nvPr>
            <p:extLst>
              <p:ext uri="{D42A27DB-BD31-4B8C-83A1-F6EECF244321}">
                <p14:modId xmlns:p14="http://schemas.microsoft.com/office/powerpoint/2010/main" val="1478252261"/>
              </p:ext>
            </p:extLst>
          </p:nvPr>
        </p:nvGraphicFramePr>
        <p:xfrm>
          <a:off x="1219200" y="21336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036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HS Statistics and Probability</a:t>
            </a:r>
            <a:endParaRPr lang="en-US" sz="3600" dirty="0"/>
          </a:p>
        </p:txBody>
      </p:sp>
      <p:sp>
        <p:nvSpPr>
          <p:cNvPr id="11" name="TextBox 10"/>
          <p:cNvSpPr txBox="1"/>
          <p:nvPr/>
        </p:nvSpPr>
        <p:spPr>
          <a:xfrm>
            <a:off x="761997" y="1676400"/>
            <a:ext cx="7620001" cy="276999"/>
          </a:xfrm>
          <a:prstGeom prst="rect">
            <a:avLst/>
          </a:prstGeom>
          <a:noFill/>
        </p:spPr>
        <p:txBody>
          <a:bodyPr wrap="square" rtlCol="0">
            <a:spAutoFit/>
          </a:bodyPr>
          <a:lstStyle/>
          <a:p>
            <a:pPr algn="ctr"/>
            <a:r>
              <a:rPr lang="en-US" sz="1200" i="1" dirty="0">
                <a:hlinkClick r:id="rId3"/>
              </a:rPr>
              <a:t>https://</a:t>
            </a:r>
            <a:r>
              <a:rPr lang="en-US" sz="1200" i="1" dirty="0" err="1">
                <a:hlinkClick r:id="rId3"/>
              </a:rPr>
              <a:t>commoncoretools.files.wordpress.com</a:t>
            </a:r>
            <a:r>
              <a:rPr lang="en-US" sz="1200" i="1" dirty="0">
                <a:hlinkClick r:id="rId3"/>
              </a:rPr>
              <a:t>/2011/12/ccss_progression_sp_68_2011_12_26_bis.pdf</a:t>
            </a:r>
            <a:endParaRPr lang="en-US" sz="1400" i="1" dirty="0"/>
          </a:p>
        </p:txBody>
      </p:sp>
      <p:sp>
        <p:nvSpPr>
          <p:cNvPr id="3" name="TextBox 2"/>
          <p:cNvSpPr txBox="1"/>
          <p:nvPr/>
        </p:nvSpPr>
        <p:spPr>
          <a:xfrm>
            <a:off x="2438400" y="1981200"/>
            <a:ext cx="4267200" cy="523220"/>
          </a:xfrm>
          <a:prstGeom prst="rect">
            <a:avLst/>
          </a:prstGeom>
          <a:noFill/>
        </p:spPr>
        <p:txBody>
          <a:bodyPr wrap="square" rtlCol="0">
            <a:spAutoFit/>
          </a:bodyPr>
          <a:lstStyle/>
          <a:p>
            <a:r>
              <a:rPr lang="en-US" sz="2800" dirty="0" smtClean="0"/>
              <a:t>CCSS Domain Progression</a:t>
            </a:r>
            <a:endParaRPr lang="en-US" sz="2800" dirty="0"/>
          </a:p>
        </p:txBody>
      </p:sp>
      <p:pic>
        <p:nvPicPr>
          <p:cNvPr id="6" name="Picture 5" descr="Screen Shot 2015-05-11 at 2.58.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048000"/>
            <a:ext cx="7696200" cy="1233808"/>
          </a:xfrm>
          <a:prstGeom prst="rect">
            <a:avLst/>
          </a:prstGeom>
        </p:spPr>
      </p:pic>
      <p:sp>
        <p:nvSpPr>
          <p:cNvPr id="5" name="Rectangle 4"/>
          <p:cNvSpPr/>
          <p:nvPr/>
        </p:nvSpPr>
        <p:spPr>
          <a:xfrm>
            <a:off x="762000" y="3352800"/>
            <a:ext cx="7696200" cy="9144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1835</TotalTime>
  <Words>1574</Words>
  <Application>Microsoft Office PowerPoint</Application>
  <PresentationFormat>On-screen Show (4:3)</PresentationFormat>
  <Paragraphs>358</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Math 7  Statistics and Probability  Unit 4</vt:lpstr>
      <vt:lpstr>Purpose </vt:lpstr>
      <vt:lpstr>Common Core Standards</vt:lpstr>
      <vt:lpstr>PowerPoint Presentation</vt:lpstr>
      <vt:lpstr>Math Practices</vt:lpstr>
      <vt:lpstr> Statistics and Probability Prerequisite Skills: CC Math 6</vt:lpstr>
      <vt:lpstr>Middle School Focus</vt:lpstr>
      <vt:lpstr>High School Focus</vt:lpstr>
      <vt:lpstr>Learning Progression:  HS Statistics and Probability</vt:lpstr>
      <vt:lpstr>Lesson Agenda</vt:lpstr>
      <vt:lpstr>Representing the Probability of Compound Events Using Organized Tree Diagrams</vt:lpstr>
      <vt:lpstr>Getting Ready</vt:lpstr>
      <vt:lpstr>Misconceptions and Anticipated Issues</vt:lpstr>
      <vt:lpstr>Required Resources</vt:lpstr>
      <vt:lpstr>Needed Vocabulary</vt:lpstr>
      <vt:lpstr>LearnZillion</vt:lpstr>
      <vt:lpstr>Adding Rational Numbers Using a Number Line</vt:lpstr>
      <vt:lpstr>Planning and Time</vt:lpstr>
      <vt:lpstr>Textbook Connection California Math Course 2</vt:lpstr>
      <vt:lpstr>Textbook Connection Go Math Course 2</vt:lpstr>
      <vt:lpstr>Textbook Connection CPM Course 2</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193</cp:revision>
  <cp:lastPrinted>2015-05-01T17:24:34Z</cp:lastPrinted>
  <dcterms:created xsi:type="dcterms:W3CDTF">2015-03-05T17:58:53Z</dcterms:created>
  <dcterms:modified xsi:type="dcterms:W3CDTF">2015-06-15T18:17:41Z</dcterms:modified>
</cp:coreProperties>
</file>