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handoutMasterIdLst>
    <p:handoutMasterId r:id="rId25"/>
  </p:handoutMasterIdLst>
  <p:sldIdLst>
    <p:sldId id="256" r:id="rId2"/>
    <p:sldId id="287" r:id="rId3"/>
    <p:sldId id="266" r:id="rId4"/>
    <p:sldId id="275" r:id="rId5"/>
    <p:sldId id="267" r:id="rId6"/>
    <p:sldId id="278" r:id="rId7"/>
    <p:sldId id="293" r:id="rId8"/>
    <p:sldId id="277" r:id="rId9"/>
    <p:sldId id="272" r:id="rId10"/>
    <p:sldId id="279" r:id="rId11"/>
    <p:sldId id="281" r:id="rId12"/>
    <p:sldId id="285" r:id="rId13"/>
    <p:sldId id="282" r:id="rId14"/>
    <p:sldId id="288" r:id="rId15"/>
    <p:sldId id="291" r:id="rId16"/>
    <p:sldId id="274" r:id="rId17"/>
    <p:sldId id="284" r:id="rId18"/>
    <p:sldId id="268" r:id="rId19"/>
    <p:sldId id="283" r:id="rId20"/>
    <p:sldId id="270" r:id="rId21"/>
    <p:sldId id="276" r:id="rId22"/>
    <p:sldId id="292" r:id="rId2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11" autoAdjust="0"/>
    <p:restoredTop sz="64888" autoAdjust="0"/>
  </p:normalViewPr>
  <p:slideViewPr>
    <p:cSldViewPr>
      <p:cViewPr>
        <p:scale>
          <a:sx n="89" d="100"/>
          <a:sy n="89" d="100"/>
        </p:scale>
        <p:origin x="-1037" y="494"/>
      </p:cViewPr>
      <p:guideLst>
        <p:guide orient="horz" pos="2160"/>
        <p:guide pos="2880"/>
      </p:guideLst>
    </p:cSldViewPr>
  </p:slideViewPr>
  <p:notesTextViewPr>
    <p:cViewPr>
      <p:scale>
        <a:sx n="1" d="1"/>
        <a:sy n="1" d="1"/>
      </p:scale>
      <p:origin x="0" y="0"/>
    </p:cViewPr>
  </p:notesTextViewPr>
  <p:sorterViewPr>
    <p:cViewPr>
      <p:scale>
        <a:sx n="100" d="100"/>
        <a:sy n="100" d="100"/>
      </p:scale>
      <p:origin x="0" y="1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Expressions and Equations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 and Video)</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MP8</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Look for and express regularity in repeated reasoning.</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2">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2">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2">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2">
        <dgm:presLayoutVars>
          <dgm:bulletEnabled val="1"/>
        </dgm:presLayoutVars>
      </dgm:prSet>
      <dgm:spPr/>
      <dgm:t>
        <a:bodyPr/>
        <a:lstStyle/>
        <a:p>
          <a:endParaRPr lang="en-US"/>
        </a:p>
      </dgm:t>
    </dgm:pt>
  </dgm:ptLst>
  <dgm:cxnLst>
    <dgm:cxn modelId="{6CE1C71C-06AC-4E4C-9DD1-2088D8714C63}" srcId="{4111135A-E459-46F7-850B-2758C796B762}" destId="{A830787E-3A21-47AD-A2FF-42B6B40EE910}" srcOrd="0" destOrd="0" parTransId="{4D6F7C62-A191-4741-A420-8D8A12C11494}" sibTransId="{CD387828-225F-405A-82E0-53FC663FE04C}"/>
    <dgm:cxn modelId="{BC5E5AEF-820A-441B-988E-A1F3EC1FA6F5}" type="presOf" srcId="{4111135A-E459-46F7-850B-2758C796B762}" destId="{F108927F-65E5-4C9A-9F92-62CE6806B1E1}"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7CFDDC8F-DFC0-4404-9BD2-E8EE617B86CA}" type="presOf" srcId="{CF405BF4-8BEB-415A-B069-976C8F8E0BD2}" destId="{DED65082-F666-48BF-B26A-9E28F7111814}" srcOrd="0" destOrd="0" presId="urn:microsoft.com/office/officeart/2005/8/layout/vList2"/>
    <dgm:cxn modelId="{BECDF60C-C544-424F-BCAC-97F8D16141D3}" type="presOf" srcId="{AA54AE3E-1383-4FCC-93B6-BB8B7B5B3186}" destId="{051A51DA-6F1C-424F-BDE6-EFBF42C6E047}" srcOrd="0" destOrd="0" presId="urn:microsoft.com/office/officeart/2005/8/layout/vList2"/>
    <dgm:cxn modelId="{82802F8E-6010-45CB-9610-63F8F2482BDA}" type="presOf" srcId="{A830787E-3A21-47AD-A2FF-42B6B40EE910}" destId="{E66B5219-7370-4FE4-9FFD-C1AB0BBAA9D7}"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A797CBA0-B600-45B0-8E54-5B5E86928791}" srcId="{CF405BF4-8BEB-415A-B069-976C8F8E0BD2}" destId="{AA54AE3E-1383-4FCC-93B6-BB8B7B5B3186}" srcOrd="0" destOrd="0" parTransId="{4EC8C5B8-EEC2-4F9A-B930-713B9FC132DE}" sibTransId="{E8B72630-6D83-40C2-B67F-9F19FBD5B69A}"/>
    <dgm:cxn modelId="{4BF2DB28-4972-443D-891E-8BB70F1A9987}" type="presOf" srcId="{21E6EDDE-DE0E-4D04-BDCD-EF6C511EFCF0}" destId="{0C874B8A-78F2-43A6-9A27-19B6821C33D8}" srcOrd="0" destOrd="0" presId="urn:microsoft.com/office/officeart/2005/8/layout/vList2"/>
    <dgm:cxn modelId="{B9A4DFCE-9AE6-4331-8A4F-CA0F622D34E8}" type="presParOf" srcId="{DED65082-F666-48BF-B26A-9E28F7111814}" destId="{051A51DA-6F1C-424F-BDE6-EFBF42C6E047}" srcOrd="0" destOrd="0" presId="urn:microsoft.com/office/officeart/2005/8/layout/vList2"/>
    <dgm:cxn modelId="{0A44BC6D-56AC-4E03-A1AE-2E4CB5F0DCEC}" type="presParOf" srcId="{DED65082-F666-48BF-B26A-9E28F7111814}" destId="{0C874B8A-78F2-43A6-9A27-19B6821C33D8}" srcOrd="1" destOrd="0" presId="urn:microsoft.com/office/officeart/2005/8/layout/vList2"/>
    <dgm:cxn modelId="{901E370A-3711-4CDA-9F4F-4FD69F75A504}" type="presParOf" srcId="{DED65082-F666-48BF-B26A-9E28F7111814}" destId="{F108927F-65E5-4C9A-9F92-62CE6806B1E1}" srcOrd="2" destOrd="0" presId="urn:microsoft.com/office/officeart/2005/8/layout/vList2"/>
    <dgm:cxn modelId="{30B538FB-8A49-465A-83C8-2AF207E1269E}" type="presParOf" srcId="{DED65082-F666-48BF-B26A-9E28F7111814}" destId="{E66B5219-7370-4FE4-9FFD-C1AB0BBAA9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Expressions and Equations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 and Video)</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23997"/>
          <a:ext cx="6196013" cy="8897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MP1</a:t>
          </a:r>
          <a:endParaRPr lang="en-US" sz="3900" kern="1200" dirty="0"/>
        </a:p>
      </dsp:txBody>
      <dsp:txXfrm>
        <a:off x="43436" y="67433"/>
        <a:ext cx="6109141" cy="802913"/>
      </dsp:txXfrm>
    </dsp:sp>
    <dsp:sp modelId="{0C874B8A-78F2-43A6-9A27-19B6821C33D8}">
      <dsp:nvSpPr>
        <dsp:cNvPr id="0" name=""/>
        <dsp:cNvSpPr/>
      </dsp:nvSpPr>
      <dsp:spPr>
        <a:xfrm>
          <a:off x="0" y="913782"/>
          <a:ext cx="619601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Make sense of problems and persevere in solving them.</a:t>
          </a:r>
          <a:endParaRPr lang="en-US" sz="3000" kern="1200" dirty="0"/>
        </a:p>
      </dsp:txBody>
      <dsp:txXfrm>
        <a:off x="0" y="913782"/>
        <a:ext cx="6196013" cy="888030"/>
      </dsp:txXfrm>
    </dsp:sp>
    <dsp:sp modelId="{F108927F-65E5-4C9A-9F92-62CE6806B1E1}">
      <dsp:nvSpPr>
        <dsp:cNvPr id="0" name=""/>
        <dsp:cNvSpPr/>
      </dsp:nvSpPr>
      <dsp:spPr>
        <a:xfrm>
          <a:off x="0" y="1801812"/>
          <a:ext cx="6196013" cy="88978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MP8</a:t>
          </a:r>
          <a:endParaRPr lang="en-US" sz="3900" kern="1200" dirty="0"/>
        </a:p>
      </dsp:txBody>
      <dsp:txXfrm>
        <a:off x="43436" y="1845248"/>
        <a:ext cx="6109141" cy="802913"/>
      </dsp:txXfrm>
    </dsp:sp>
    <dsp:sp modelId="{E66B5219-7370-4FE4-9FFD-C1AB0BBAA9D7}">
      <dsp:nvSpPr>
        <dsp:cNvPr id="0" name=""/>
        <dsp:cNvSpPr/>
      </dsp:nvSpPr>
      <dsp:spPr>
        <a:xfrm>
          <a:off x="0" y="2691597"/>
          <a:ext cx="619601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Look for and express regularity in repeated reasoning.</a:t>
          </a:r>
          <a:endParaRPr lang="en-US" sz="3000" kern="1200" dirty="0"/>
        </a:p>
      </dsp:txBody>
      <dsp:txXfrm>
        <a:off x="0" y="2691597"/>
        <a:ext cx="6196013" cy="8880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0984E895-CBF2-42A8-A32A-8A7D33EAB84F}" type="datetimeFigureOut">
              <a:rPr lang="en-US" smtClean="0"/>
              <a:t>6/5/2015</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BBE79489-0D75-44F4-8181-DAA9CDDF19B4}" type="slidenum">
              <a:rPr lang="en-US" smtClean="0"/>
              <a:t>‹#›</a:t>
            </a:fld>
            <a:endParaRPr lang="en-US"/>
          </a:p>
        </p:txBody>
      </p:sp>
    </p:spTree>
    <p:extLst>
      <p:ext uri="{BB962C8B-B14F-4D97-AF65-F5344CB8AC3E}">
        <p14:creationId xmlns:p14="http://schemas.microsoft.com/office/powerpoint/2010/main" val="3143203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6/5/2015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a:p>
        </p:txBody>
      </p:sp>
    </p:spTree>
    <p:extLst>
      <p:ext uri="{BB962C8B-B14F-4D97-AF65-F5344CB8AC3E}">
        <p14:creationId xmlns:p14="http://schemas.microsoft.com/office/powerpoint/2010/main" val="257468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81312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are guided questions to improve our students’ learning</a:t>
            </a:r>
            <a:r>
              <a:rPr lang="en-US" altLang="en-US" baseline="0" dirty="0" smtClean="0"/>
              <a:t> when misconceptions may occur.</a:t>
            </a:r>
            <a:endParaRPr lang="en-US" altLang="en-US" dirty="0" smtClean="0"/>
          </a:p>
          <a:p>
            <a:r>
              <a:rPr lang="en-US" altLang="en-US" dirty="0" smtClean="0"/>
              <a:t>These are guided questions to improve our students’ learning.</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13</a:t>
            </a:fld>
            <a:endParaRPr lang="en-US"/>
          </a:p>
        </p:txBody>
      </p:sp>
    </p:spTree>
    <p:extLst>
      <p:ext uri="{BB962C8B-B14F-4D97-AF65-F5344CB8AC3E}">
        <p14:creationId xmlns:p14="http://schemas.microsoft.com/office/powerpoint/2010/main" val="356177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171956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an introduction</a:t>
            </a:r>
            <a:r>
              <a:rPr lang="en-US" baseline="0" dirty="0" smtClean="0"/>
              <a:t> to the Learnzillion.com website where today’s lesson was pulled from.  Teachers can sign up for a free account and have full access.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355828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982536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240155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California Math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241061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19</a:t>
            </a:fld>
            <a:endParaRPr lang="en-US"/>
          </a:p>
        </p:txBody>
      </p:sp>
    </p:spTree>
    <p:extLst>
      <p:ext uri="{BB962C8B-B14F-4D97-AF65-F5344CB8AC3E}">
        <p14:creationId xmlns:p14="http://schemas.microsoft.com/office/powerpoint/2010/main" val="4292932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Go Math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20</a:t>
            </a:fld>
            <a:endParaRPr lang="en-US"/>
          </a:p>
        </p:txBody>
      </p:sp>
    </p:spTree>
    <p:extLst>
      <p:ext uri="{BB962C8B-B14F-4D97-AF65-F5344CB8AC3E}">
        <p14:creationId xmlns:p14="http://schemas.microsoft.com/office/powerpoint/2010/main" val="313701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a:p>
        </p:txBody>
      </p:sp>
    </p:spTree>
    <p:extLst>
      <p:ext uri="{BB962C8B-B14F-4D97-AF65-F5344CB8AC3E}">
        <p14:creationId xmlns:p14="http://schemas.microsoft.com/office/powerpoint/2010/main" val="361008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CPM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21</a:t>
            </a:fld>
            <a:endParaRPr lang="en-US"/>
          </a:p>
        </p:txBody>
      </p:sp>
    </p:spTree>
    <p:extLst>
      <p:ext uri="{BB962C8B-B14F-4D97-AF65-F5344CB8AC3E}">
        <p14:creationId xmlns:p14="http://schemas.microsoft.com/office/powerpoint/2010/main" val="6207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Yellow, Red, &amp; Green circles indicate the appropriate levels of DOK as required by the standards</a:t>
            </a:r>
          </a:p>
          <a:p>
            <a:r>
              <a:rPr lang="en-US" b="0" baseline="0" dirty="0" smtClean="0"/>
              <a:t>The Blue circles fill in the instructional paths needed to assist students in reaching those DOK levels.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a:p>
        </p:txBody>
      </p:sp>
    </p:spTree>
    <p:extLst>
      <p:ext uri="{BB962C8B-B14F-4D97-AF65-F5344CB8AC3E}">
        <p14:creationId xmlns:p14="http://schemas.microsoft.com/office/powerpoint/2010/main" val="399051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91404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latin typeface="Tw Cen MT" panose="020B0602020104020603" pitchFamily="34" charset="0"/>
              </a:rPr>
              <a:t>Focus points:</a:t>
            </a:r>
          </a:p>
          <a:p>
            <a:pPr marL="174296" indent="-174296">
              <a:buFont typeface="Wingdings" panose="05000000000000000000" pitchFamily="2" charset="2"/>
              <a:buChar char="§"/>
            </a:pPr>
            <a:r>
              <a:rPr lang="en-US" dirty="0" smtClean="0">
                <a:latin typeface="Tw Cen MT" panose="020B0602020104020603" pitchFamily="34" charset="0"/>
              </a:rPr>
              <a:t>Review the prerequisite skills the students completed prior to 6</a:t>
            </a:r>
            <a:r>
              <a:rPr lang="en-US" baseline="30000" dirty="0" smtClean="0">
                <a:latin typeface="Tw Cen MT" panose="020B0602020104020603" pitchFamily="34" charset="0"/>
              </a:rPr>
              <a:t>th</a:t>
            </a:r>
            <a:r>
              <a:rPr lang="en-US" dirty="0" smtClean="0">
                <a:latin typeface="Tw Cen MT" panose="020B0602020104020603" pitchFamily="34" charset="0"/>
              </a:rPr>
              <a:t> grade and connect to what they will study during the CC</a:t>
            </a:r>
            <a:r>
              <a:rPr lang="en-US" baseline="0" dirty="0" smtClean="0">
                <a:latin typeface="Tw Cen MT" panose="020B0602020104020603" pitchFamily="34" charset="0"/>
              </a:rPr>
              <a:t> Math 6 course.</a:t>
            </a:r>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a:p>
        </p:txBody>
      </p:sp>
    </p:spTree>
    <p:extLst>
      <p:ext uri="{BB962C8B-B14F-4D97-AF65-F5344CB8AC3E}">
        <p14:creationId xmlns:p14="http://schemas.microsoft.com/office/powerpoint/2010/main" val="267664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pPr eaLnBrk="1" fontAlgn="auto" hangingPunct="1">
              <a:spcBef>
                <a:spcPts val="0"/>
              </a:spcBef>
              <a:spcAft>
                <a:spcPts val="0"/>
              </a:spcAft>
              <a:defRPr/>
            </a:pPr>
            <a:endParaRPr lang="en-US" b="1"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There are major changes at each grade level with the domain of statistics and probability that have caused a shift  in standards from CST time to Common Core Standards</a:t>
            </a:r>
          </a:p>
          <a:p>
            <a:pPr marL="171450" indent="-171450" eaLnBrk="1" fontAlgn="auto" hangingPunct="1">
              <a:spcBef>
                <a:spcPts val="0"/>
              </a:spcBef>
              <a:spcAft>
                <a:spcPts val="0"/>
              </a:spcAft>
              <a:buFont typeface="Arial" panose="020B0604020202020204" pitchFamily="34" charset="0"/>
              <a:buChar char="•"/>
              <a:defRPr/>
            </a:pPr>
            <a:r>
              <a:rPr lang="en-US" dirty="0" smtClean="0"/>
              <a:t>Major points- Statistics and probability are no longer in Grades K – 5. Standards have switched between the 6</a:t>
            </a:r>
            <a:r>
              <a:rPr lang="en-US" baseline="30000" dirty="0" smtClean="0"/>
              <a:t>th</a:t>
            </a:r>
            <a:r>
              <a:rPr lang="en-US" dirty="0" smtClean="0"/>
              <a:t> and 7</a:t>
            </a:r>
            <a:r>
              <a:rPr lang="en-US" baseline="30000" dirty="0" smtClean="0"/>
              <a:t>th</a:t>
            </a:r>
            <a:r>
              <a:rPr lang="en-US" dirty="0" smtClean="0"/>
              <a:t> grade.  There is also a completely new course for 8</a:t>
            </a:r>
            <a:r>
              <a:rPr lang="en-US" baseline="30000" dirty="0" smtClean="0"/>
              <a:t>th</a:t>
            </a:r>
            <a:r>
              <a:rPr lang="en-US" dirty="0" smtClean="0"/>
              <a:t> grade students, which is CC Math 8.  Therefore, the are now standards that were shifted from CST courses and into this new Common Core Course. </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endParaRPr lang="en-US" b="1"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 </a:t>
            </a:r>
          </a:p>
          <a:p>
            <a:pPr eaLnBrk="1" fontAlgn="auto" hangingPunct="1">
              <a:spcBef>
                <a:spcPts val="0"/>
              </a:spcBef>
              <a:spcAft>
                <a:spcPts val="0"/>
              </a:spcAft>
              <a:defRPr/>
            </a:pPr>
            <a:endParaRPr lang="en-US" b="1"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692247F-57DC-4AB9-98CE-27909DCEA5A2}" type="slidenum">
              <a:rPr lang="en-US" altLang="en-US" smtClean="0">
                <a:latin typeface="Arial" charset="0"/>
              </a:rPr>
              <a:pPr>
                <a:spcBef>
                  <a:spcPct val="0"/>
                </a:spcBef>
              </a:pPr>
              <a:t>7</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pPr marL="0" indent="0">
              <a:buFont typeface="Wingdings" panose="05000000000000000000" pitchFamily="2" charset="2"/>
              <a:buNone/>
            </a:pPr>
            <a:endParaRPr lang="en-US" b="1" dirty="0" smtClean="0">
              <a:latin typeface="Tw Cen MT" panose="020B0602020104020603" pitchFamily="34" charset="0"/>
            </a:endParaRPr>
          </a:p>
          <a:p>
            <a:pPr marL="0" indent="0">
              <a:buFont typeface="Wingdings" panose="05000000000000000000" pitchFamily="2" charset="2"/>
              <a:buNone/>
            </a:pPr>
            <a:r>
              <a:rPr lang="en-US" dirty="0" smtClean="0">
                <a:latin typeface="Tw Cen MT" panose="020B0602020104020603" pitchFamily="34" charset="0"/>
              </a:rPr>
              <a:t>Let’s </a:t>
            </a:r>
            <a:r>
              <a:rPr lang="en-US" dirty="0">
                <a:latin typeface="Tw Cen MT" panose="020B0602020104020603" pitchFamily="34" charset="0"/>
              </a:rPr>
              <a:t>take closer look at the California Department of Education’s description of the CC Math 8 course.  </a:t>
            </a:r>
          </a:p>
          <a:p>
            <a:pPr marL="639086" lvl="1" indent="-174296">
              <a:buFont typeface="Wingdings" panose="05000000000000000000" pitchFamily="2" charset="2"/>
              <a:buChar char="§"/>
            </a:pPr>
            <a:r>
              <a:rPr lang="en-US" dirty="0">
                <a:latin typeface="Tw Cen MT" panose="020B0602020104020603" pitchFamily="34" charset="0"/>
              </a:rPr>
              <a:t>Read the highlighted portion</a:t>
            </a:r>
          </a:p>
          <a:p>
            <a:pPr marL="639086" lvl="1" indent="-174296">
              <a:buFont typeface="Wingdings" panose="05000000000000000000" pitchFamily="2" charset="2"/>
              <a:buChar char="§"/>
            </a:pPr>
            <a:r>
              <a:rPr lang="en-US" dirty="0">
                <a:latin typeface="Tw Cen MT" panose="020B0602020104020603" pitchFamily="34" charset="0"/>
              </a:rPr>
              <a:t>The state framework shows the importance of the Grade 8 Math Course and how it has became the new gateway course for higher level math, as well as how Algebra 1 had shifted to high school.</a:t>
            </a:r>
            <a:endParaRPr lang="en-US" dirty="0"/>
          </a:p>
        </p:txBody>
      </p:sp>
      <p:sp>
        <p:nvSpPr>
          <p:cNvPr id="4" name="Slide Number Placeholder 3"/>
          <p:cNvSpPr>
            <a:spLocks noGrp="1"/>
          </p:cNvSpPr>
          <p:nvPr>
            <p:ph type="sldNum" sz="quarter" idx="10"/>
          </p:nvPr>
        </p:nvSpPr>
        <p:spPr/>
        <p:txBody>
          <a:bodyPr/>
          <a:lstStyle/>
          <a:p>
            <a:fld id="{DDC399A6-5CAA-4AE8-BADD-652215F697BA}" type="slidenum">
              <a:rPr lang="en-US" smtClean="0"/>
              <a:t>8</a:t>
            </a:fld>
            <a:endParaRPr lang="en-US"/>
          </a:p>
        </p:txBody>
      </p:sp>
    </p:spTree>
    <p:extLst>
      <p:ext uri="{BB962C8B-B14F-4D97-AF65-F5344CB8AC3E}">
        <p14:creationId xmlns:p14="http://schemas.microsoft.com/office/powerpoint/2010/main" val="368057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Facilitator notes</a:t>
            </a:r>
          </a:p>
          <a:p>
            <a:endParaRPr lang="en-US" sz="1200" dirty="0" smtClean="0"/>
          </a:p>
          <a:p>
            <a:r>
              <a:rPr lang="en-US" sz="1200" dirty="0" smtClean="0"/>
              <a:t>Time: 2-3</a:t>
            </a:r>
            <a:r>
              <a:rPr lang="en-US" sz="1200" baseline="0" dirty="0" smtClean="0"/>
              <a:t> minutes</a:t>
            </a:r>
            <a:endParaRPr lang="en-US" sz="1200" dirty="0" smtClean="0"/>
          </a:p>
          <a:p>
            <a:endParaRPr lang="en-US" sz="1200" dirty="0" smtClean="0"/>
          </a:p>
          <a:p>
            <a:r>
              <a:rPr lang="en-US" sz="1200" b="1" dirty="0" smtClean="0"/>
              <a:t>Handouts/participant activity:</a:t>
            </a:r>
            <a:r>
              <a:rPr lang="en-US" sz="1200" b="1" baseline="0" dirty="0" smtClean="0"/>
              <a:t> </a:t>
            </a:r>
            <a:r>
              <a:rPr lang="en-US" sz="1200" b="0" baseline="0" dirty="0" smtClean="0"/>
              <a:t>n/a</a:t>
            </a:r>
            <a:endParaRPr lang="en-US" sz="1200" b="0" dirty="0" smtClean="0"/>
          </a:p>
          <a:p>
            <a:endParaRPr lang="en-US" sz="1200" b="1" dirty="0" smtClean="0">
              <a:latin typeface="Tw Cen MT" panose="020B0602020104020603" pitchFamily="34" charset="0"/>
            </a:endParaRPr>
          </a:p>
          <a:p>
            <a:r>
              <a:rPr lang="en-US" sz="1200" b="1" dirty="0" smtClean="0">
                <a:latin typeface="Tw Cen MT" panose="020B0602020104020603" pitchFamily="34" charset="0"/>
              </a:rPr>
              <a:t>Focus points:</a:t>
            </a:r>
          </a:p>
          <a:p>
            <a:endParaRPr lang="en-US" sz="1200" b="0" dirty="0" smtClean="0">
              <a:latin typeface="Tw Cen MT" panose="020B0602020104020603" pitchFamily="34" charset="0"/>
            </a:endParaRPr>
          </a:p>
          <a:p>
            <a:r>
              <a:rPr lang="en-US" sz="1200" b="0" dirty="0" smtClean="0">
                <a:latin typeface="Tw Cen MT" panose="020B0602020104020603" pitchFamily="34" charset="0"/>
              </a:rPr>
              <a:t>Review</a:t>
            </a:r>
            <a:r>
              <a:rPr lang="en-US" sz="1200" b="0" baseline="0" dirty="0" smtClean="0">
                <a:latin typeface="Tw Cen MT" panose="020B0602020104020603" pitchFamily="34" charset="0"/>
              </a:rPr>
              <a:t> the lesson  agenda prior to implementation</a:t>
            </a:r>
            <a:endParaRPr lang="en-US" sz="1200"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542672E2-7583-4F4D-8B7F-35AAAC760CF2}" type="slidenum">
              <a:rPr lang="en-US" smtClean="0"/>
              <a:t>9</a:t>
            </a:fld>
            <a:endParaRPr lang="en-US"/>
          </a:p>
        </p:txBody>
      </p:sp>
    </p:spTree>
    <p:extLst>
      <p:ext uri="{BB962C8B-B14F-4D97-AF65-F5344CB8AC3E}">
        <p14:creationId xmlns:p14="http://schemas.microsoft.com/office/powerpoint/2010/main" val="224664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10</a:t>
            </a:fld>
            <a:endParaRPr lang="en-US"/>
          </a:p>
        </p:txBody>
      </p:sp>
    </p:spTree>
    <p:extLst>
      <p:ext uri="{BB962C8B-B14F-4D97-AF65-F5344CB8AC3E}">
        <p14:creationId xmlns:p14="http://schemas.microsoft.com/office/powerpoint/2010/main" val="1283339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6/5/2015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6/5/2015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6/5/2015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6/5/2015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urtismapper.pic.ucla.edu/MapApp/app/#/ma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learnzillion.com/lesson_plans/681-recognize-how-an-equation-relates-independent-and-dependent-variabl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zillion.com/lesson_plans/681-recognize-how-an-equation-relates-independent-and-dependent-variabl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llustrativemathematics.org/content-standards/tasks/80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map.mathshell.org/lessons.php?collection=8&amp;unit=6210#task588" TargetMode="External"/><Relationship Id="rId5" Type="http://schemas.openxmlformats.org/officeDocument/2006/relationships/hyperlink" Target="http://www.insidemathematics.org/assets/common-core-math-tasks/gym.pdf" TargetMode="External"/><Relationship Id="rId4" Type="http://schemas.openxmlformats.org/officeDocument/2006/relationships/hyperlink" Target="http://www.khanacademy.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coretools.files.wordpress.com/2011/04/ccss_progression_ee_2011_04_25.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commoncoretools.files.wordpress.com/2011/04/ccss_progression_ee_2011_04_25.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commoncoretools.me/wp-content/uploads/2012/12/ccss_progression_algebra_2012_12_04.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6934200" cy="1828090"/>
          </a:xfrm>
        </p:spPr>
        <p:txBody>
          <a:bodyPr>
            <a:normAutofit fontScale="90000"/>
          </a:bodyPr>
          <a:lstStyle/>
          <a:p>
            <a:r>
              <a:rPr lang="en-US" dirty="0" smtClean="0"/>
              <a:t>CC Math 6:  </a:t>
            </a:r>
            <a:br>
              <a:rPr lang="en-US" dirty="0" smtClean="0"/>
            </a:br>
            <a:r>
              <a:rPr lang="en-US" dirty="0" smtClean="0"/>
              <a:t>Expressions and Equations</a:t>
            </a:r>
            <a:br>
              <a:rPr lang="en-US" dirty="0" smtClean="0"/>
            </a:br>
            <a:r>
              <a:rPr lang="en-US" dirty="0" smtClean="0"/>
              <a:t>Unit 3</a:t>
            </a: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Core Lesson</a:t>
            </a:r>
            <a:endParaRPr lang="en-US" b="1" dirty="0"/>
          </a:p>
        </p:txBody>
      </p:sp>
      <p:sp>
        <p:nvSpPr>
          <p:cNvPr id="3" name="Subtitle 2"/>
          <p:cNvSpPr>
            <a:spLocks noGrp="1"/>
          </p:cNvSpPr>
          <p:nvPr>
            <p:ph type="subTitle" idx="1"/>
          </p:nvPr>
        </p:nvSpPr>
        <p:spPr/>
        <p:txBody>
          <a:bodyPr/>
          <a:lstStyle/>
          <a:p>
            <a:r>
              <a:rPr lang="en-US" dirty="0" smtClean="0"/>
              <a:t>Recognize how an equation relates independent and dependent variables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710" y="1219200"/>
            <a:ext cx="1895475" cy="167640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a:xfrm>
            <a:off x="1066800" y="2119257"/>
            <a:ext cx="7162800" cy="3603812"/>
          </a:xfrm>
        </p:spPr>
        <p:txBody>
          <a:bodyPr>
            <a:normAutofit fontScale="85000" lnSpcReduction="10000"/>
          </a:bodyPr>
          <a:lstStyle/>
          <a:p>
            <a:r>
              <a:rPr lang="en-US" dirty="0" smtClean="0"/>
              <a:t>Pre-assessment- used to determine understanding of prerequisite skills</a:t>
            </a:r>
          </a:p>
          <a:p>
            <a:pPr lvl="1"/>
            <a:r>
              <a:rPr lang="en-US" dirty="0" smtClean="0"/>
              <a:t>Prerequisite skills include</a:t>
            </a:r>
          </a:p>
          <a:p>
            <a:pPr lvl="2"/>
            <a:r>
              <a:rPr lang="en-US" b="1" dirty="0"/>
              <a:t>6 </a:t>
            </a:r>
            <a:r>
              <a:rPr lang="en-US" b="1" dirty="0" smtClean="0"/>
              <a:t>EE.1</a:t>
            </a:r>
            <a:endParaRPr lang="en-US" b="1" dirty="0"/>
          </a:p>
          <a:p>
            <a:pPr lvl="3"/>
            <a:r>
              <a:rPr lang="en-US" dirty="0" smtClean="0"/>
              <a:t>Write and evaluate  numerical expressions involving whole number exponents.</a:t>
            </a:r>
            <a:endParaRPr lang="en-US" dirty="0"/>
          </a:p>
          <a:p>
            <a:pPr lvl="2"/>
            <a:r>
              <a:rPr lang="en-US" b="1" dirty="0" smtClean="0"/>
              <a:t>6 EE.2A</a:t>
            </a:r>
            <a:endParaRPr lang="en-US" b="1" dirty="0"/>
          </a:p>
          <a:p>
            <a:pPr lvl="3"/>
            <a:r>
              <a:rPr lang="en-US" dirty="0" smtClean="0"/>
              <a:t>Write expressions that record operations with numbers and letters standing for numbers. </a:t>
            </a:r>
            <a:endParaRPr lang="en-US" dirty="0"/>
          </a:p>
          <a:p>
            <a:pPr lvl="2"/>
            <a:r>
              <a:rPr lang="en-US" b="1" dirty="0" smtClean="0"/>
              <a:t>6 EE.6</a:t>
            </a:r>
            <a:endParaRPr lang="en-US" b="1" dirty="0"/>
          </a:p>
          <a:p>
            <a:pPr lvl="3"/>
            <a:r>
              <a:rPr lang="en-US" dirty="0" smtClean="0"/>
              <a:t>Use variables to represent numbers and write expressions when solving a real-world or mathematical problem; understand that a variable can represent an unknown number, or, depending on the purpose at hand, any number in a specified set.</a:t>
            </a:r>
            <a:endParaRPr lang="en-US" dirty="0"/>
          </a:p>
          <a:p>
            <a:pPr lvl="3"/>
            <a:endParaRPr lang="en-US" dirty="0"/>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5475"/>
            <a:ext cx="2047875"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6390620"/>
            <a:ext cx="5715000" cy="523220"/>
          </a:xfrm>
          <a:prstGeom prst="rect">
            <a:avLst/>
          </a:prstGeom>
        </p:spPr>
        <p:txBody>
          <a:bodyPr wrap="square">
            <a:spAutoFit/>
          </a:bodyPr>
          <a:lstStyle/>
          <a:p>
            <a:endParaRPr lang="en-US" sz="1400" dirty="0" smtClean="0"/>
          </a:p>
          <a:p>
            <a:endParaRPr lang="en-US" sz="1400" dirty="0"/>
          </a:p>
        </p:txBody>
      </p:sp>
      <p:sp>
        <p:nvSpPr>
          <p:cNvPr id="5" name="Rectangle 4"/>
          <p:cNvSpPr/>
          <p:nvPr/>
        </p:nvSpPr>
        <p:spPr>
          <a:xfrm>
            <a:off x="990600" y="5823466"/>
            <a:ext cx="7315200" cy="307777"/>
          </a:xfrm>
          <a:prstGeom prst="rect">
            <a:avLst/>
          </a:prstGeom>
        </p:spPr>
        <p:txBody>
          <a:bodyPr wrap="square">
            <a:spAutoFit/>
          </a:bodyPr>
          <a:lstStyle/>
          <a:p>
            <a:pPr algn="ctr"/>
            <a:r>
              <a:rPr lang="en-US" sz="1400" dirty="0" smtClean="0"/>
              <a:t>Source: </a:t>
            </a:r>
            <a:r>
              <a:rPr lang="en-US" sz="1400" dirty="0" smtClean="0">
                <a:hlinkClick r:id="rId4"/>
              </a:rPr>
              <a:t>http</a:t>
            </a:r>
            <a:r>
              <a:rPr lang="en-US" sz="1400" dirty="0">
                <a:hlinkClick r:id="rId4"/>
              </a:rPr>
              <a:t>://curtismapper.pic.ucla.edu/MapApp/app/#/</a:t>
            </a:r>
            <a:r>
              <a:rPr lang="en-US" sz="1400" dirty="0" smtClean="0">
                <a:hlinkClick r:id="rId4"/>
              </a:rPr>
              <a:t>map</a:t>
            </a:r>
            <a:r>
              <a:rPr lang="en-US" sz="1400" dirty="0" smtClean="0"/>
              <a:t>  </a:t>
            </a:r>
            <a:endParaRPr lang="en-US" sz="1400" dirty="0"/>
          </a:p>
        </p:txBody>
      </p:sp>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08425"/>
          </a:xfrm>
          <a:prstGeom prst="rect">
            <a:avLst/>
          </a:prstGeom>
          <a:blipFill>
            <a:blip r:embed="rId4"/>
            <a:tile tx="0" ty="0" sx="100000" sy="100000" flip="none" algn="tl"/>
          </a:blipFill>
          <a:ln w="38100">
            <a:solidFill>
              <a:srgbClr val="00B0F0"/>
            </a:solidFill>
          </a:ln>
        </p:spPr>
        <p:txBody>
          <a:bodyPr>
            <a:normAutofit/>
          </a:bodyPr>
          <a:lstStyle/>
          <a:p>
            <a:pPr marL="457200" indent="-457200">
              <a:buClr>
                <a:schemeClr val="bg1"/>
              </a:buClr>
              <a:buFont typeface="+mj-lt"/>
              <a:buAutoNum type="alphaLcPeriod"/>
            </a:pPr>
            <a:r>
              <a:rPr lang="en-US" sz="2200" dirty="0" smtClean="0">
                <a:solidFill>
                  <a:schemeClr val="bg1"/>
                </a:solidFill>
                <a:latin typeface="Tw Cen MT" panose="020B0602020104020603" pitchFamily="34" charset="0"/>
              </a:rPr>
              <a:t>Plotting points (</a:t>
            </a:r>
            <a:r>
              <a:rPr lang="en-US" sz="2200" dirty="0" err="1" smtClean="0">
                <a:solidFill>
                  <a:schemeClr val="bg1"/>
                </a:solidFill>
                <a:latin typeface="Tw Cen MT" panose="020B0602020104020603" pitchFamily="34" charset="0"/>
              </a:rPr>
              <a:t>y,x</a:t>
            </a:r>
            <a:r>
              <a:rPr lang="en-US" sz="2200" dirty="0" smtClean="0">
                <a:solidFill>
                  <a:schemeClr val="bg1"/>
                </a:solidFill>
                <a:latin typeface="Tw Cen MT" panose="020B0602020104020603" pitchFamily="34" charset="0"/>
              </a:rPr>
              <a:t>) instead of (</a:t>
            </a:r>
            <a:r>
              <a:rPr lang="en-US" sz="2200" dirty="0" err="1" smtClean="0">
                <a:solidFill>
                  <a:schemeClr val="bg1"/>
                </a:solidFill>
                <a:latin typeface="Tw Cen MT" panose="020B0602020104020603" pitchFamily="34" charset="0"/>
              </a:rPr>
              <a:t>x,y</a:t>
            </a:r>
            <a:r>
              <a:rPr lang="en-US" sz="2200" dirty="0" smtClean="0">
                <a:solidFill>
                  <a:schemeClr val="bg1"/>
                </a:solidFill>
                <a:latin typeface="Tw Cen MT" panose="020B0602020104020603" pitchFamily="34" charset="0"/>
              </a:rPr>
              <a:t>).</a:t>
            </a:r>
            <a:endParaRPr lang="en-US" sz="2200" dirty="0">
              <a:solidFill>
                <a:schemeClr val="bg1"/>
              </a:solidFill>
              <a:latin typeface="Tw Cen MT" panose="020B0602020104020603" pitchFamily="34" charset="0"/>
            </a:endParaRPr>
          </a:p>
          <a:p>
            <a:pPr marL="457200" indent="-457200">
              <a:buClr>
                <a:schemeClr val="bg1"/>
              </a:buClr>
              <a:buFont typeface="+mj-lt"/>
              <a:buAutoNum type="alphaLcPeriod"/>
            </a:pPr>
            <a:r>
              <a:rPr lang="en-US" sz="2200" dirty="0" smtClean="0">
                <a:solidFill>
                  <a:schemeClr val="bg1"/>
                </a:solidFill>
                <a:latin typeface="Tw Cen MT" panose="020B0602020104020603" pitchFamily="34" charset="0"/>
              </a:rPr>
              <a:t>Viewing the relationship shown in an equation backwards.  For example,  </a:t>
            </a:r>
            <a:r>
              <a:rPr lang="en-US" sz="2200" i="1" dirty="0" smtClean="0">
                <a:solidFill>
                  <a:schemeClr val="bg1"/>
                </a:solidFill>
                <a:latin typeface="Tw Cen MT" panose="020B0602020104020603" pitchFamily="34" charset="0"/>
              </a:rPr>
              <a:t>y</a:t>
            </a:r>
            <a:r>
              <a:rPr lang="en-US" sz="2200" dirty="0" smtClean="0">
                <a:solidFill>
                  <a:schemeClr val="bg1"/>
                </a:solidFill>
                <a:latin typeface="Tw Cen MT" panose="020B0602020104020603" pitchFamily="34" charset="0"/>
              </a:rPr>
              <a:t> = 6</a:t>
            </a:r>
            <a:r>
              <a:rPr lang="en-US" sz="2200" i="1" dirty="0" smtClean="0">
                <a:solidFill>
                  <a:schemeClr val="bg1"/>
                </a:solidFill>
                <a:latin typeface="Tw Cen MT" panose="020B0602020104020603" pitchFamily="34" charset="0"/>
              </a:rPr>
              <a:t>x</a:t>
            </a:r>
            <a:r>
              <a:rPr lang="en-US" sz="2200" dirty="0" smtClean="0">
                <a:solidFill>
                  <a:schemeClr val="bg1"/>
                </a:solidFill>
                <a:latin typeface="Tw Cen MT" panose="020B0602020104020603" pitchFamily="34" charset="0"/>
              </a:rPr>
              <a:t>, students may think this means that x is 6 times larger than </a:t>
            </a:r>
            <a:r>
              <a:rPr lang="en-US" sz="2200" i="1" dirty="0" smtClean="0">
                <a:solidFill>
                  <a:schemeClr val="bg1"/>
                </a:solidFill>
                <a:latin typeface="Tw Cen MT" panose="020B0602020104020603" pitchFamily="34" charset="0"/>
              </a:rPr>
              <a:t>y</a:t>
            </a:r>
            <a:r>
              <a:rPr lang="en-US" sz="2200" dirty="0" smtClean="0">
                <a:solidFill>
                  <a:schemeClr val="bg1"/>
                </a:solidFill>
                <a:latin typeface="Tw Cen MT" panose="020B0602020104020603" pitchFamily="34" charset="0"/>
              </a:rPr>
              <a:t>.</a:t>
            </a:r>
            <a:endParaRPr lang="en-US" sz="2200" dirty="0">
              <a:solidFill>
                <a:schemeClr val="bg1"/>
              </a:solidFill>
              <a:latin typeface="Tw Cen MT" panose="020B0602020104020603" pitchFamily="34" charset="0"/>
            </a:endParaRPr>
          </a:p>
          <a:p>
            <a:pPr marL="457200" indent="-457200">
              <a:buClr>
                <a:schemeClr val="bg1"/>
              </a:buClr>
              <a:buFont typeface="+mj-lt"/>
              <a:buAutoNum type="alphaLcPeriod"/>
            </a:pPr>
            <a:r>
              <a:rPr lang="en-US" sz="2200" dirty="0" smtClean="0">
                <a:solidFill>
                  <a:schemeClr val="bg1"/>
                </a:solidFill>
                <a:latin typeface="Tw Cen MT" panose="020B0602020104020603" pitchFamily="34" charset="0"/>
              </a:rPr>
              <a:t>Not being able to identify the independent and dependent variables in a written context.</a:t>
            </a:r>
            <a:endParaRPr lang="en-US" sz="2200" dirty="0">
              <a:solidFill>
                <a:schemeClr val="bg1"/>
              </a:solidFill>
              <a:latin typeface="Tw Cen MT" panose="020B0602020104020603" pitchFamily="34" charset="0"/>
            </a:endParaRPr>
          </a:p>
          <a:p>
            <a:pPr>
              <a:defRPr/>
            </a:pPr>
            <a:endParaRPr lang="en-US" dirty="0">
              <a:solidFill>
                <a:schemeClr val="bg1"/>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Autofit/>
          </a:bodyPr>
          <a:lstStyle/>
          <a:p>
            <a:pPr>
              <a:defRPr/>
            </a:pPr>
            <a:r>
              <a:rPr lang="en-US" dirty="0" smtClean="0"/>
              <a:t>Suggested Strategies/Resources</a:t>
            </a:r>
            <a:endParaRPr lang="en-US"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25000" lnSpcReduction="20000"/>
          </a:bodyPr>
          <a:lstStyle/>
          <a:p>
            <a:pPr marL="457200" indent="-457200">
              <a:buClr>
                <a:schemeClr val="bg1"/>
              </a:buClr>
              <a:buFont typeface="+mj-lt"/>
              <a:buAutoNum type="alphaLcPeriod"/>
              <a:defRPr/>
            </a:pPr>
            <a:r>
              <a:rPr lang="en-US" sz="8800" dirty="0" smtClean="0">
                <a:solidFill>
                  <a:schemeClr val="bg1"/>
                </a:solidFill>
                <a:latin typeface="Tw Cen MT" panose="020B0602020104020603" pitchFamily="34" charset="0"/>
              </a:rPr>
              <a:t>Use a whole-class discussion to review order of plotting points.</a:t>
            </a:r>
          </a:p>
          <a:p>
            <a:pPr marL="457200" indent="-457200">
              <a:buClr>
                <a:schemeClr val="bg1"/>
              </a:buClr>
              <a:buFont typeface="+mj-lt"/>
              <a:buAutoNum type="alphaLcPeriod"/>
              <a:defRPr/>
            </a:pPr>
            <a:r>
              <a:rPr lang="en-US" sz="8800" dirty="0" smtClean="0">
                <a:solidFill>
                  <a:schemeClr val="bg1"/>
                </a:solidFill>
                <a:latin typeface="Tw Cen MT" panose="020B0602020104020603" pitchFamily="34" charset="0"/>
              </a:rPr>
              <a:t>Use a whole-class discussion to analyze and interpret the relationship shown within several sample equations.</a:t>
            </a:r>
          </a:p>
          <a:p>
            <a:pPr marL="457200" indent="-457200">
              <a:buClr>
                <a:schemeClr val="bg1"/>
              </a:buClr>
              <a:buFont typeface="+mj-lt"/>
              <a:buAutoNum type="alphaLcPeriod"/>
              <a:defRPr/>
            </a:pPr>
            <a:r>
              <a:rPr lang="en-US" sz="8800" dirty="0" smtClean="0">
                <a:solidFill>
                  <a:schemeClr val="bg1"/>
                </a:solidFill>
                <a:latin typeface="Tw Cen MT" panose="020B0602020104020603" pitchFamily="34" charset="0"/>
              </a:rPr>
              <a:t>Teacher models how to identify independent and dependent variables using think-aloud strategy during whole-class discussion.</a:t>
            </a:r>
            <a:endParaRPr lang="en-US" sz="8800" dirty="0">
              <a:solidFill>
                <a:schemeClr val="bg1"/>
              </a:solidFill>
              <a:latin typeface="Tw Cen MT" panose="020B0602020104020603" pitchFamily="34" charset="0"/>
            </a:endParaRPr>
          </a:p>
          <a:p>
            <a:pPr marL="0" indent="0">
              <a:buNone/>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85725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1202485"/>
          </a:xfrm>
        </p:spPr>
        <p:txBody>
          <a:bodyPr/>
          <a:lstStyle/>
          <a:p>
            <a:r>
              <a:rPr lang="en-US" dirty="0" smtClean="0"/>
              <a:t>Required Resources</a:t>
            </a:r>
            <a:endParaRPr lang="en-US" dirty="0"/>
          </a:p>
        </p:txBody>
      </p:sp>
      <p:sp>
        <p:nvSpPr>
          <p:cNvPr id="3" name="Content Placeholder 2"/>
          <p:cNvSpPr>
            <a:spLocks noGrp="1"/>
          </p:cNvSpPr>
          <p:nvPr>
            <p:ph idx="1"/>
          </p:nvPr>
        </p:nvSpPr>
        <p:spPr>
          <a:xfrm>
            <a:off x="1447800" y="1524000"/>
            <a:ext cx="6196405" cy="3603812"/>
          </a:xfrm>
        </p:spPr>
        <p:txBody>
          <a:bodyPr>
            <a:normAutofit fontScale="32500" lnSpcReduction="20000"/>
          </a:bodyPr>
          <a:lstStyle/>
          <a:p>
            <a:pPr marL="0" indent="0">
              <a:buNone/>
            </a:pPr>
            <a:endParaRPr lang="en-US" sz="7200" b="1" dirty="0" smtClean="0"/>
          </a:p>
          <a:p>
            <a:pPr marL="0" indent="0">
              <a:buNone/>
            </a:pPr>
            <a:r>
              <a:rPr lang="en-US" sz="7200" b="1" dirty="0" smtClean="0"/>
              <a:t>Materials </a:t>
            </a:r>
            <a:r>
              <a:rPr lang="en-US" sz="7200" b="1" dirty="0"/>
              <a:t>Required</a:t>
            </a:r>
            <a:endParaRPr lang="en-US" sz="7200" dirty="0"/>
          </a:p>
          <a:p>
            <a:pPr marL="0" indent="0">
              <a:buNone/>
            </a:pPr>
            <a:r>
              <a:rPr lang="en-US" sz="7200" dirty="0" smtClean="0"/>
              <a:t>Special </a:t>
            </a:r>
            <a:r>
              <a:rPr lang="en-US" sz="7200" dirty="0"/>
              <a:t>Materials: </a:t>
            </a:r>
            <a:endParaRPr lang="en-US" sz="7200" dirty="0" smtClean="0"/>
          </a:p>
          <a:p>
            <a:r>
              <a:rPr lang="en-US" sz="7200" dirty="0" smtClean="0"/>
              <a:t>Graph paper for each student</a:t>
            </a:r>
          </a:p>
          <a:p>
            <a:pPr marL="0" indent="0">
              <a:buNone/>
            </a:pPr>
            <a:endParaRPr lang="en-US" sz="7200" dirty="0" smtClean="0"/>
          </a:p>
          <a:p>
            <a:pPr marL="0" indent="0">
              <a:buNone/>
            </a:pPr>
            <a:r>
              <a:rPr lang="en-US" sz="7200" dirty="0" smtClean="0"/>
              <a:t>Handouts:</a:t>
            </a:r>
          </a:p>
          <a:p>
            <a:r>
              <a:rPr lang="en-US" sz="7200" dirty="0" err="1" smtClean="0"/>
              <a:t>LearnZillion</a:t>
            </a:r>
            <a:r>
              <a:rPr lang="en-US" sz="7200" dirty="0" smtClean="0"/>
              <a:t> presentation handouts</a:t>
            </a:r>
          </a:p>
          <a:p>
            <a:r>
              <a:rPr lang="en-US" sz="7200" dirty="0" err="1" smtClean="0"/>
              <a:t>LearnZillion</a:t>
            </a:r>
            <a:r>
              <a:rPr lang="en-US" sz="7200" dirty="0" smtClean="0"/>
              <a:t> additional worksheets</a:t>
            </a:r>
          </a:p>
          <a:p>
            <a:pPr algn="ctr"/>
            <a:r>
              <a:rPr lang="en-US" sz="4800" dirty="0">
                <a:hlinkClick r:id="rId3"/>
              </a:rPr>
              <a:t>https://</a:t>
            </a:r>
            <a:r>
              <a:rPr lang="en-US" sz="4800" dirty="0" smtClean="0">
                <a:hlinkClick r:id="rId3"/>
              </a:rPr>
              <a:t>learnzillion.com/lesson_plans/681-recognize-how-an-equation-relates-independent-and-dependent-variables</a:t>
            </a:r>
            <a:r>
              <a:rPr lang="en-US" sz="4800" dirty="0" smtClean="0"/>
              <a:t> </a:t>
            </a:r>
            <a:endParaRPr lang="en-US" dirty="0" smtClean="0"/>
          </a:p>
          <a:p>
            <a:pPr marL="0" indent="0">
              <a:buNone/>
            </a:pPr>
            <a:endParaRPr lang="en-US" dirty="0" smtClean="0"/>
          </a:p>
          <a:p>
            <a:pPr>
              <a:buFontTx/>
              <a:buChar char="-"/>
            </a:pPr>
            <a:endParaRPr lang="en-US" dirty="0"/>
          </a:p>
        </p:txBody>
      </p:sp>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19200" y="1161794"/>
            <a:ext cx="3200400" cy="1976454"/>
          </a:xfrm>
        </p:spPr>
        <p:txBody>
          <a:bodyPr/>
          <a:lstStyle/>
          <a:p>
            <a:r>
              <a:rPr lang="en-US" dirty="0" smtClean="0"/>
              <a:t>Equation</a:t>
            </a:r>
          </a:p>
        </p:txBody>
      </p:sp>
      <p:sp>
        <p:nvSpPr>
          <p:cNvPr id="5" name="Content Placeholder 4"/>
          <p:cNvSpPr>
            <a:spLocks noGrp="1"/>
          </p:cNvSpPr>
          <p:nvPr>
            <p:ph sz="quarter" idx="14"/>
          </p:nvPr>
        </p:nvSpPr>
        <p:spPr>
          <a:xfrm>
            <a:off x="4648200" y="1371600"/>
            <a:ext cx="3200400" cy="3605212"/>
          </a:xfrm>
        </p:spPr>
        <p:txBody>
          <a:bodyPr/>
          <a:lstStyle/>
          <a:p>
            <a:pPr marL="0" indent="0">
              <a:buNone/>
            </a:pPr>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4572000" y="2298827"/>
            <a:ext cx="1752600" cy="2475143"/>
          </a:xfrm>
          <a:prstGeom prst="rect">
            <a:avLst/>
          </a:prstGeom>
        </p:spPr>
      </p:pic>
      <p:sp>
        <p:nvSpPr>
          <p:cNvPr id="7" name="Oval Callout 6"/>
          <p:cNvSpPr/>
          <p:nvPr/>
        </p:nvSpPr>
        <p:spPr>
          <a:xfrm>
            <a:off x="6019800" y="1143000"/>
            <a:ext cx="2286000" cy="1295400"/>
          </a:xfrm>
          <a:prstGeom prst="wedgeEllipseCallout">
            <a:avLst>
              <a:gd name="adj1" fmla="val -46544"/>
              <a:gd name="adj2" fmla="val 622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Alternative tools: </a:t>
            </a:r>
          </a:p>
          <a:p>
            <a:pPr algn="ctr"/>
            <a:r>
              <a:rPr lang="en-US" sz="1600" dirty="0" smtClean="0">
                <a:solidFill>
                  <a:schemeClr val="bg1"/>
                </a:solidFill>
              </a:rPr>
              <a:t>Word Map, Layered Book, etc.</a:t>
            </a:r>
            <a:endParaRPr lang="en-US" sz="1600"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90622">
            <a:off x="1199232" y="2052188"/>
            <a:ext cx="2941431" cy="368762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769476" y="1316732"/>
            <a:ext cx="1981200" cy="9479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solidFill>
                  <a:schemeClr val="bg1"/>
                </a:solidFill>
              </a:rPr>
              <a:t>Frayer</a:t>
            </a:r>
            <a:r>
              <a:rPr lang="en-US" dirty="0" smtClean="0">
                <a:solidFill>
                  <a:schemeClr val="bg1"/>
                </a:solidFill>
              </a:rPr>
              <a:t> Model Example</a:t>
            </a:r>
            <a:endParaRPr lang="en-US" dirty="0">
              <a:solidFill>
                <a:schemeClr val="bg1"/>
              </a:solidFill>
            </a:endParaRPr>
          </a:p>
        </p:txBody>
      </p:sp>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202485"/>
          </a:xfrm>
        </p:spPr>
        <p:txBody>
          <a:bodyPr/>
          <a:lstStyle/>
          <a:p>
            <a:r>
              <a:rPr lang="en-US" dirty="0" err="1" smtClean="0"/>
              <a:t>Learnzillion</a:t>
            </a:r>
            <a:endParaRPr lang="en-US" dirty="0"/>
          </a:p>
        </p:txBody>
      </p:sp>
      <p:sp>
        <p:nvSpPr>
          <p:cNvPr id="3" name="Content Placeholder 2"/>
          <p:cNvSpPr>
            <a:spLocks noGrp="1"/>
          </p:cNvSpPr>
          <p:nvPr>
            <p:ph idx="1"/>
          </p:nvPr>
        </p:nvSpPr>
        <p:spPr>
          <a:xfrm>
            <a:off x="1295400" y="3962400"/>
            <a:ext cx="6196405" cy="3603812"/>
          </a:xfrm>
        </p:spPr>
        <p:txBody>
          <a:bodyPr/>
          <a:lstStyle/>
          <a:p>
            <a:pPr marL="0" indent="0">
              <a:buNone/>
            </a:pPr>
            <a:r>
              <a:rPr lang="en-US" dirty="0" smtClean="0"/>
              <a:t>For this lesson you need to create an account to access the handouts from </a:t>
            </a:r>
            <a:r>
              <a:rPr lang="en-US" dirty="0" err="1" smtClean="0"/>
              <a:t>Learnzillion</a:t>
            </a:r>
            <a:r>
              <a:rPr lang="en-US" dirty="0" smtClean="0"/>
              <a:t>. </a:t>
            </a:r>
          </a:p>
          <a:p>
            <a:pPr marL="0" indent="0">
              <a:buNone/>
            </a:pPr>
            <a:endParaRPr lang="en-US" dirty="0"/>
          </a:p>
          <a:p>
            <a:pPr marL="0" indent="0">
              <a:buNone/>
            </a:pPr>
            <a:r>
              <a:rPr lang="en-US" dirty="0" smtClean="0"/>
              <a:t>This is a free account and you will have access to many more lessons. </a:t>
            </a:r>
            <a:endParaRPr lang="en-US" dirty="0"/>
          </a:p>
        </p:txBody>
      </p:sp>
      <p:pic>
        <p:nvPicPr>
          <p:cNvPr id="4" name="Picture 3" descr="Screen Shot 2015-05-01 at 9.35.09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668857" cy="2357251"/>
          </a:xfrm>
          <a:prstGeom prst="rect">
            <a:avLst/>
          </a:prstGeom>
        </p:spPr>
      </p:pic>
    </p:spTree>
    <p:extLst>
      <p:ext uri="{BB962C8B-B14F-4D97-AF65-F5344CB8AC3E}">
        <p14:creationId xmlns:p14="http://schemas.microsoft.com/office/powerpoint/2010/main" val="153380754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066800"/>
          </a:xfrm>
        </p:spPr>
        <p:txBody>
          <a:bodyPr>
            <a:noAutofit/>
          </a:bodyPr>
          <a:lstStyle/>
          <a:p>
            <a:r>
              <a:rPr lang="en-US" sz="2400" b="1" dirty="0" smtClean="0"/>
              <a:t>Understand and solve unit rate problems by using graphs of equivalent ratios</a:t>
            </a:r>
            <a:r>
              <a:rPr lang="en-US" sz="2400" b="1" dirty="0"/>
              <a:t/>
            </a:r>
            <a:br>
              <a:rPr lang="en-US" sz="2400" b="1" dirty="0"/>
            </a:br>
            <a:endParaRPr lang="en-US" sz="2400" dirty="0"/>
          </a:p>
        </p:txBody>
      </p:sp>
      <p:sp>
        <p:nvSpPr>
          <p:cNvPr id="5" name="TextBox 4"/>
          <p:cNvSpPr txBox="1"/>
          <p:nvPr/>
        </p:nvSpPr>
        <p:spPr>
          <a:xfrm>
            <a:off x="817179" y="5208657"/>
            <a:ext cx="7467600" cy="707886"/>
          </a:xfrm>
          <a:prstGeom prst="rect">
            <a:avLst/>
          </a:prstGeom>
          <a:noFill/>
        </p:spPr>
        <p:txBody>
          <a:bodyPr wrap="square" rtlCol="0">
            <a:spAutoFit/>
          </a:bodyPr>
          <a:lstStyle/>
          <a:p>
            <a:pPr algn="ctr"/>
            <a:r>
              <a:rPr lang="en-US" sz="2000" dirty="0">
                <a:hlinkClick r:id="rId3"/>
              </a:rPr>
              <a:t>https://</a:t>
            </a:r>
            <a:r>
              <a:rPr lang="en-US" sz="2000" dirty="0" smtClean="0">
                <a:hlinkClick r:id="rId3"/>
              </a:rPr>
              <a:t>learnzillion.com/lesson_plans/681-recognize-how-an-equation-relates-independent-and-dependent-variables</a:t>
            </a:r>
            <a:r>
              <a:rPr lang="en-US" sz="2000" dirty="0" smtClean="0"/>
              <a:t>   </a:t>
            </a:r>
            <a:endParaRPr lang="en-US" sz="2000"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17179" y="1752600"/>
            <a:ext cx="7564821" cy="320040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97514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821485"/>
          </a:xfrm>
        </p:spPr>
        <p:txBody>
          <a:bodyPr/>
          <a:lstStyle/>
          <a:p>
            <a:r>
              <a:rPr lang="en-US" b="1" dirty="0" smtClean="0"/>
              <a:t>Planning and Time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0935524"/>
              </p:ext>
            </p:extLst>
          </p:nvPr>
        </p:nvGraphicFramePr>
        <p:xfrm>
          <a:off x="838200" y="1676400"/>
          <a:ext cx="7543800" cy="43992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Review of 6</a:t>
                      </a:r>
                      <a:r>
                        <a:rPr lang="en-US" sz="1500" baseline="30000" dirty="0" smtClean="0"/>
                        <a:t>th</a:t>
                      </a:r>
                      <a:r>
                        <a:rPr lang="en-US" sz="1500" dirty="0" smtClean="0"/>
                        <a:t> grade EE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equation,</a:t>
                      </a:r>
                      <a:r>
                        <a:rPr lang="en-US" sz="1500" baseline="0" dirty="0" smtClean="0"/>
                        <a:t> dependent and independent variables</a:t>
                      </a:r>
                      <a:endParaRPr lang="en-US" sz="1500" dirty="0"/>
                    </a:p>
                  </a:txBody>
                  <a:tcPr/>
                </a:tc>
              </a:tr>
              <a:tr h="370840">
                <a:tc>
                  <a:txBody>
                    <a:bodyPr/>
                    <a:lstStyle/>
                    <a:p>
                      <a:r>
                        <a:rPr lang="en-US" sz="1500" dirty="0" smtClean="0"/>
                        <a:t>Pancake Task-Lesson</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3 hours</a:t>
                      </a:r>
                      <a:endParaRPr lang="en-US" sz="1500" dirty="0"/>
                    </a:p>
                  </a:txBody>
                  <a:tcPr/>
                </a:tc>
                <a:tc>
                  <a:txBody>
                    <a:bodyPr/>
                    <a:lstStyle/>
                    <a:p>
                      <a:r>
                        <a:rPr lang="en-US" sz="1500" dirty="0" smtClean="0"/>
                        <a:t>Additional</a:t>
                      </a:r>
                      <a:r>
                        <a:rPr lang="en-US" sz="1500" baseline="0" dirty="0" smtClean="0"/>
                        <a:t> worksheets from </a:t>
                      </a:r>
                      <a:r>
                        <a:rPr lang="en-US" sz="1500" baseline="0" dirty="0" err="1" smtClean="0"/>
                        <a:t>LearnZillion</a:t>
                      </a:r>
                      <a:r>
                        <a:rPr lang="en-US" sz="1500" baseline="0" dirty="0" smtClean="0"/>
                        <a:t>,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10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1154097"/>
          </a:xfrm>
        </p:spPr>
        <p:txBody>
          <a:bodyPr>
            <a:normAutofit fontScale="90000"/>
          </a:bodyPr>
          <a:lstStyle/>
          <a:p>
            <a:r>
              <a:rPr lang="en-US" dirty="0" smtClean="0"/>
              <a:t>Textbook Connection:</a:t>
            </a:r>
            <a:br>
              <a:rPr lang="en-US" dirty="0" smtClean="0"/>
            </a:br>
            <a:r>
              <a:rPr lang="en-US" dirty="0" smtClean="0"/>
              <a:t>California Math</a:t>
            </a:r>
            <a:endParaRPr lang="en-US" dirty="0"/>
          </a:p>
        </p:txBody>
      </p:sp>
      <p:sp>
        <p:nvSpPr>
          <p:cNvPr id="3" name="Content Placeholder 2"/>
          <p:cNvSpPr>
            <a:spLocks noGrp="1"/>
          </p:cNvSpPr>
          <p:nvPr>
            <p:ph idx="1"/>
          </p:nvPr>
        </p:nvSpPr>
        <p:spPr>
          <a:xfrm>
            <a:off x="838200" y="1981200"/>
            <a:ext cx="7315200" cy="3539527"/>
          </a:xfrm>
        </p:spPr>
        <p:txBody>
          <a:bodyPr>
            <a:normAutofit fontScale="85000" lnSpcReduction="20000"/>
          </a:bodyPr>
          <a:lstStyle/>
          <a:p>
            <a:r>
              <a:rPr lang="en-US" b="1" dirty="0" smtClean="0"/>
              <a:t>Textbook Course 1 Section 8.1</a:t>
            </a:r>
          </a:p>
          <a:p>
            <a:pPr lvl="1"/>
            <a:r>
              <a:rPr lang="en-US" b="1" dirty="0" smtClean="0">
                <a:solidFill>
                  <a:srgbClr val="203A4E"/>
                </a:solidFill>
              </a:rPr>
              <a:t>Problem-Solving Investigation: Making a Table, Pages 611-612</a:t>
            </a:r>
          </a:p>
          <a:p>
            <a:pPr lvl="1"/>
            <a:r>
              <a:rPr lang="en-US" b="1" dirty="0" smtClean="0">
                <a:solidFill>
                  <a:srgbClr val="203A4E"/>
                </a:solidFill>
              </a:rPr>
              <a:t>Classwork: Page 582-584, problems 1 – 7 </a:t>
            </a:r>
          </a:p>
          <a:p>
            <a:pPr lvl="1"/>
            <a:r>
              <a:rPr lang="en-US" b="1" dirty="0" smtClean="0">
                <a:solidFill>
                  <a:srgbClr val="203A4E"/>
                </a:solidFill>
              </a:rPr>
              <a:t>Homework: Page 584, problems 8-13</a:t>
            </a:r>
          </a:p>
          <a:p>
            <a:r>
              <a:rPr lang="en-US" b="1" dirty="0" smtClean="0"/>
              <a:t>Extra Practice: Course 1 Resources by Chapter Section 8.1 </a:t>
            </a:r>
          </a:p>
          <a:p>
            <a:pPr lvl="1"/>
            <a:r>
              <a:rPr lang="en-US" b="1" dirty="0" smtClean="0">
                <a:solidFill>
                  <a:srgbClr val="203A4E"/>
                </a:solidFill>
              </a:rPr>
              <a:t>Lesson 8.1 HW Practice</a:t>
            </a:r>
          </a:p>
          <a:p>
            <a:pPr lvl="1"/>
            <a:r>
              <a:rPr lang="en-US" b="1" dirty="0" smtClean="0">
                <a:solidFill>
                  <a:srgbClr val="203A4E"/>
                </a:solidFill>
              </a:rPr>
              <a:t>Lesson 8.1 Extra Practice: Completing Function Tables</a:t>
            </a:r>
          </a:p>
          <a:p>
            <a:r>
              <a:rPr lang="en-US" b="1" dirty="0" smtClean="0"/>
              <a:t>Student Re-teaching Section 8.1</a:t>
            </a:r>
            <a:endParaRPr lang="en-US" dirty="0" smtClean="0"/>
          </a:p>
          <a:p>
            <a:pPr lvl="1"/>
            <a:r>
              <a:rPr lang="en-US" dirty="0" smtClean="0">
                <a:solidFill>
                  <a:srgbClr val="203A4E"/>
                </a:solidFill>
              </a:rPr>
              <a:t>Re-teaching: Function Tale</a:t>
            </a:r>
          </a:p>
          <a:p>
            <a:r>
              <a:rPr lang="en-US" b="1" dirty="0" smtClean="0"/>
              <a:t>Assessment Book Course 1 Section 8.1</a:t>
            </a:r>
          </a:p>
          <a:p>
            <a:pPr lvl="1"/>
            <a:r>
              <a:rPr lang="en-US" b="1" dirty="0" smtClean="0">
                <a:solidFill>
                  <a:srgbClr val="203A4E"/>
                </a:solidFill>
              </a:rPr>
              <a:t>Self-Check Quick 8.1</a:t>
            </a:r>
            <a:endParaRPr lang="en-US" dirty="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fontScale="92500" lnSpcReduction="20000"/>
          </a:bodyPr>
          <a:lstStyle/>
          <a:p>
            <a:r>
              <a:rPr lang="en-US" b="1" dirty="0" smtClean="0"/>
              <a:t>Illustrative </a:t>
            </a:r>
            <a:r>
              <a:rPr lang="en-US" b="1" dirty="0"/>
              <a:t>Mathematics  </a:t>
            </a:r>
            <a:r>
              <a:rPr lang="en-US" b="1" dirty="0" smtClean="0"/>
              <a:t>- www.illustrativemathematics.com</a:t>
            </a:r>
            <a:endParaRPr lang="en-US" b="1" dirty="0"/>
          </a:p>
          <a:p>
            <a:pPr lvl="1"/>
            <a:r>
              <a:rPr lang="en-US" dirty="0" smtClean="0"/>
              <a:t>Chocolate Bar Sales</a:t>
            </a:r>
          </a:p>
          <a:p>
            <a:pPr lvl="2"/>
            <a:r>
              <a:rPr lang="en-US" dirty="0">
                <a:hlinkClick r:id="rId3"/>
              </a:rPr>
              <a:t>https://</a:t>
            </a:r>
            <a:r>
              <a:rPr lang="en-US" dirty="0" smtClean="0">
                <a:hlinkClick r:id="rId3"/>
              </a:rPr>
              <a:t>www.illustrativemathematics.org/content-standards/tasks/806</a:t>
            </a:r>
            <a:r>
              <a:rPr lang="en-US" dirty="0" smtClean="0"/>
              <a:t> </a:t>
            </a:r>
          </a:p>
          <a:p>
            <a:r>
              <a:rPr lang="en-US" b="1" dirty="0" smtClean="0"/>
              <a:t>Khan </a:t>
            </a:r>
            <a:r>
              <a:rPr lang="en-US" b="1" dirty="0"/>
              <a:t>Academy </a:t>
            </a:r>
            <a:r>
              <a:rPr lang="en-US" b="1" dirty="0" smtClean="0"/>
              <a:t>- </a:t>
            </a:r>
            <a:r>
              <a:rPr lang="en-US" b="1" dirty="0" smtClean="0">
                <a:hlinkClick r:id="rId4"/>
              </a:rPr>
              <a:t>www.khanacademy.org</a:t>
            </a:r>
            <a:endParaRPr lang="en-US" b="1" dirty="0" smtClean="0"/>
          </a:p>
          <a:p>
            <a:r>
              <a:rPr lang="en-US" b="1" dirty="0" smtClean="0"/>
              <a:t>Inside Mathematics</a:t>
            </a:r>
          </a:p>
          <a:p>
            <a:pPr lvl="1"/>
            <a:r>
              <a:rPr lang="en-US" b="1" dirty="0" smtClean="0"/>
              <a:t>Gym Task</a:t>
            </a:r>
          </a:p>
          <a:p>
            <a:pPr lvl="2"/>
            <a:r>
              <a:rPr lang="en-US" b="1" dirty="0">
                <a:hlinkClick r:id="rId5"/>
              </a:rPr>
              <a:t>http://</a:t>
            </a:r>
            <a:r>
              <a:rPr lang="en-US" b="1" dirty="0" smtClean="0">
                <a:hlinkClick r:id="rId5"/>
              </a:rPr>
              <a:t>www.insidemathematics.org/assets/common-core-math-tasks/gym.pdf</a:t>
            </a:r>
            <a:r>
              <a:rPr lang="en-US" b="1" dirty="0" smtClean="0"/>
              <a:t> </a:t>
            </a:r>
          </a:p>
          <a:p>
            <a:r>
              <a:rPr lang="en-US" b="1" dirty="0" smtClean="0"/>
              <a:t>Mathematics Assessment Project</a:t>
            </a:r>
          </a:p>
          <a:p>
            <a:pPr lvl="1"/>
            <a:r>
              <a:rPr lang="en-US" dirty="0" smtClean="0"/>
              <a:t>Modeling: Car Skid Marks</a:t>
            </a:r>
          </a:p>
          <a:p>
            <a:pPr lvl="2"/>
            <a:r>
              <a:rPr lang="en-US" dirty="0">
                <a:hlinkClick r:id="rId6"/>
              </a:rPr>
              <a:t>http://</a:t>
            </a:r>
            <a:r>
              <a:rPr lang="en-US" dirty="0" smtClean="0">
                <a:hlinkClick r:id="rId6"/>
              </a:rPr>
              <a:t>map.mathshell.org/lessons.php?collection=8&amp;unit=6210#task588</a:t>
            </a:r>
            <a:r>
              <a:rPr lang="en-US" dirty="0" smtClean="0"/>
              <a:t> </a:t>
            </a:r>
            <a:r>
              <a:rPr lang="en-US" dirty="0"/>
              <a:t>	</a:t>
            </a:r>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8823240"/>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923330"/>
          </a:xfrm>
          <a:prstGeom prst="rect">
            <a:avLst/>
          </a:prstGeom>
        </p:spPr>
        <p:txBody>
          <a:bodyPr wrap="square">
            <a:spAutoFit/>
          </a:bodyPr>
          <a:lstStyle/>
          <a:p>
            <a:r>
              <a:rPr lang="en-US" dirty="0"/>
              <a:t>Provided is a lesson for teachers to use to help students understand </a:t>
            </a:r>
            <a:r>
              <a:rPr lang="en-US" dirty="0" smtClean="0"/>
              <a:t>how to construct and analyze function tables.  Included are the following resources:</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Go Math</a:t>
            </a:r>
            <a:endParaRPr lang="en-US" dirty="0"/>
          </a:p>
        </p:txBody>
      </p:sp>
      <p:sp>
        <p:nvSpPr>
          <p:cNvPr id="3" name="Content Placeholder 2"/>
          <p:cNvSpPr>
            <a:spLocks noGrp="1"/>
          </p:cNvSpPr>
          <p:nvPr>
            <p:ph idx="1"/>
          </p:nvPr>
        </p:nvSpPr>
        <p:spPr>
          <a:xfrm>
            <a:off x="914400" y="1905000"/>
            <a:ext cx="7315200" cy="3962400"/>
          </a:xfrm>
        </p:spPr>
        <p:txBody>
          <a:bodyPr>
            <a:normAutofit fontScale="92500" lnSpcReduction="10000"/>
          </a:bodyPr>
          <a:lstStyle/>
          <a:p>
            <a:r>
              <a:rPr lang="en-US" b="1" dirty="0" smtClean="0"/>
              <a:t>Lesson 12.2: Independent and Dependent Variables in Tables and Graphs</a:t>
            </a:r>
          </a:p>
          <a:p>
            <a:pPr lvl="1"/>
            <a:r>
              <a:rPr lang="en-US" b="1" dirty="0" smtClean="0">
                <a:solidFill>
                  <a:srgbClr val="203A4E"/>
                </a:solidFill>
              </a:rPr>
              <a:t>Classwork Page 344, Problems 1 – 5</a:t>
            </a:r>
          </a:p>
          <a:p>
            <a:pPr lvl="1"/>
            <a:r>
              <a:rPr lang="en-US" b="1" dirty="0" smtClean="0">
                <a:solidFill>
                  <a:srgbClr val="203A4E"/>
                </a:solidFill>
              </a:rPr>
              <a:t>Homework Page 345-346, Problems 6-10</a:t>
            </a:r>
            <a:endParaRPr lang="en-US" dirty="0">
              <a:solidFill>
                <a:srgbClr val="203A4E"/>
              </a:solidFill>
            </a:endParaRPr>
          </a:p>
          <a:p>
            <a:r>
              <a:rPr lang="en-US" b="1" dirty="0" smtClean="0"/>
              <a:t>Lesson 12.3: Writing Equations From Tables</a:t>
            </a:r>
            <a:endParaRPr lang="en-US" b="1" dirty="0"/>
          </a:p>
          <a:p>
            <a:pPr lvl="1"/>
            <a:r>
              <a:rPr lang="en-US" b="1" dirty="0">
                <a:solidFill>
                  <a:srgbClr val="203A4E"/>
                </a:solidFill>
              </a:rPr>
              <a:t>Classwork Page </a:t>
            </a:r>
            <a:r>
              <a:rPr lang="en-US" b="1" dirty="0" smtClean="0">
                <a:solidFill>
                  <a:srgbClr val="203A4E"/>
                </a:solidFill>
              </a:rPr>
              <a:t>350, </a:t>
            </a:r>
            <a:r>
              <a:rPr lang="en-US" b="1" dirty="0">
                <a:solidFill>
                  <a:srgbClr val="203A4E"/>
                </a:solidFill>
              </a:rPr>
              <a:t>Problems 1 – 6</a:t>
            </a:r>
          </a:p>
          <a:p>
            <a:pPr lvl="1"/>
            <a:r>
              <a:rPr lang="en-US" b="1" dirty="0">
                <a:solidFill>
                  <a:srgbClr val="203A4E"/>
                </a:solidFill>
              </a:rPr>
              <a:t>Homework Page </a:t>
            </a:r>
            <a:r>
              <a:rPr lang="en-US" b="1" dirty="0" smtClean="0">
                <a:solidFill>
                  <a:srgbClr val="203A4E"/>
                </a:solidFill>
              </a:rPr>
              <a:t>351-352, </a:t>
            </a:r>
            <a:r>
              <a:rPr lang="en-US" b="1" dirty="0">
                <a:solidFill>
                  <a:srgbClr val="203A4E"/>
                </a:solidFill>
              </a:rPr>
              <a:t>Problems </a:t>
            </a:r>
            <a:r>
              <a:rPr lang="en-US" b="1" dirty="0" smtClean="0">
                <a:solidFill>
                  <a:srgbClr val="203A4E"/>
                </a:solidFill>
              </a:rPr>
              <a:t>7-15</a:t>
            </a:r>
          </a:p>
          <a:p>
            <a:r>
              <a:rPr lang="en-US" b="1" dirty="0"/>
              <a:t>Lesson </a:t>
            </a:r>
            <a:r>
              <a:rPr lang="en-US" b="1" dirty="0" smtClean="0"/>
              <a:t>12.4: Representing Algebraic Relationships in Tables and Graphs</a:t>
            </a:r>
            <a:endParaRPr lang="en-US" b="1" dirty="0"/>
          </a:p>
          <a:p>
            <a:pPr lvl="1"/>
            <a:r>
              <a:rPr lang="en-US" b="1" dirty="0">
                <a:solidFill>
                  <a:srgbClr val="203A4E"/>
                </a:solidFill>
              </a:rPr>
              <a:t>Classwork Page </a:t>
            </a:r>
            <a:r>
              <a:rPr lang="en-US" b="1" dirty="0" smtClean="0">
                <a:solidFill>
                  <a:srgbClr val="203A4E"/>
                </a:solidFill>
              </a:rPr>
              <a:t>356, </a:t>
            </a:r>
            <a:r>
              <a:rPr lang="en-US" b="1" dirty="0">
                <a:solidFill>
                  <a:srgbClr val="203A4E"/>
                </a:solidFill>
              </a:rPr>
              <a:t>Problems 1 – </a:t>
            </a:r>
            <a:r>
              <a:rPr lang="en-US" b="1" dirty="0" smtClean="0">
                <a:solidFill>
                  <a:srgbClr val="203A4E"/>
                </a:solidFill>
              </a:rPr>
              <a:t>4</a:t>
            </a:r>
            <a:endParaRPr lang="en-US" b="1" dirty="0">
              <a:solidFill>
                <a:srgbClr val="203A4E"/>
              </a:solidFill>
            </a:endParaRPr>
          </a:p>
          <a:p>
            <a:pPr lvl="1"/>
            <a:r>
              <a:rPr lang="en-US" b="1" dirty="0">
                <a:solidFill>
                  <a:srgbClr val="203A4E"/>
                </a:solidFill>
              </a:rPr>
              <a:t>Homework Page </a:t>
            </a:r>
            <a:r>
              <a:rPr lang="en-US" b="1" dirty="0" smtClean="0">
                <a:solidFill>
                  <a:srgbClr val="203A4E"/>
                </a:solidFill>
              </a:rPr>
              <a:t>357-358, </a:t>
            </a:r>
            <a:r>
              <a:rPr lang="en-US" b="1" dirty="0">
                <a:solidFill>
                  <a:srgbClr val="203A4E"/>
                </a:solidFill>
              </a:rPr>
              <a:t>Problems </a:t>
            </a:r>
            <a:r>
              <a:rPr lang="en-US" b="1" dirty="0" smtClean="0">
                <a:solidFill>
                  <a:srgbClr val="203A4E"/>
                </a:solidFill>
              </a:rPr>
              <a:t>5-14</a:t>
            </a:r>
            <a:endParaRPr lang="en-US" dirty="0">
              <a:solidFill>
                <a:srgbClr val="203A4E"/>
              </a:solidFill>
            </a:endParaRPr>
          </a:p>
          <a:p>
            <a:pPr marL="365760" lvl="1" indent="0">
              <a:buNone/>
            </a:pPr>
            <a:endParaRPr lang="en-US" dirty="0">
              <a:solidFill>
                <a:srgbClr val="203A4E"/>
              </a:solidFill>
            </a:endParaRPr>
          </a:p>
          <a:p>
            <a:pPr marL="365760" lvl="1" indent="0">
              <a:buNone/>
            </a:pPr>
            <a:endParaRPr lang="en-US" b="1" dirty="0" smtClean="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a:t>
            </a:r>
            <a:endParaRPr lang="en-US" dirty="0"/>
          </a:p>
        </p:txBody>
      </p:sp>
      <p:sp>
        <p:nvSpPr>
          <p:cNvPr id="3" name="Content Placeholder 2"/>
          <p:cNvSpPr>
            <a:spLocks noGrp="1"/>
          </p:cNvSpPr>
          <p:nvPr>
            <p:ph idx="1"/>
          </p:nvPr>
        </p:nvSpPr>
        <p:spPr/>
        <p:txBody>
          <a:bodyPr/>
          <a:lstStyle/>
          <a:p>
            <a:r>
              <a:rPr lang="en-US" dirty="0"/>
              <a:t>8</a:t>
            </a:r>
            <a:r>
              <a:rPr lang="en-US" dirty="0" smtClean="0"/>
              <a:t>.1.2 What is Typical Value?</a:t>
            </a:r>
          </a:p>
          <a:p>
            <a:pPr lvl="1"/>
            <a:r>
              <a:rPr lang="en-US" dirty="0" smtClean="0"/>
              <a:t>Classwork, Pages 382-383</a:t>
            </a:r>
          </a:p>
          <a:p>
            <a:pPr lvl="1"/>
            <a:r>
              <a:rPr lang="en-US" dirty="0" smtClean="0"/>
              <a:t>Homework, Pages 384-388</a:t>
            </a:r>
          </a:p>
          <a:p>
            <a:pPr marL="365760" lvl="1" indent="0">
              <a:buNone/>
            </a:pPr>
            <a:endParaRPr lang="en-US" dirty="0" smtClean="0"/>
          </a:p>
          <a:p>
            <a:r>
              <a:rPr lang="en-US" dirty="0" smtClean="0"/>
              <a:t>8.1.3 How else can I describe the data ?</a:t>
            </a:r>
            <a:endParaRPr lang="en-US" dirty="0"/>
          </a:p>
          <a:p>
            <a:pPr lvl="1"/>
            <a:r>
              <a:rPr lang="en-US" dirty="0"/>
              <a:t>Classwork, Pages </a:t>
            </a:r>
            <a:r>
              <a:rPr lang="en-US" dirty="0" smtClean="0"/>
              <a:t>389-392</a:t>
            </a:r>
            <a:endParaRPr lang="en-US" dirty="0"/>
          </a:p>
          <a:p>
            <a:pPr lvl="1"/>
            <a:r>
              <a:rPr lang="en-US" dirty="0"/>
              <a:t>Homework, </a:t>
            </a:r>
            <a:r>
              <a:rPr lang="en-US" dirty="0" smtClean="0"/>
              <a:t>Page 393</a:t>
            </a:r>
            <a:endParaRPr lang="en-US" dirty="0"/>
          </a:p>
          <a:p>
            <a:endParaRPr lang="en-US" dirty="0"/>
          </a:p>
        </p:txBody>
      </p:sp>
    </p:spTree>
    <p:extLst>
      <p:ext uri="{BB962C8B-B14F-4D97-AF65-F5344CB8AC3E}">
        <p14:creationId xmlns:p14="http://schemas.microsoft.com/office/powerpoint/2010/main" val="184344187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600200"/>
            <a:ext cx="7620000" cy="4495799"/>
          </a:xfrm>
        </p:spPr>
        <p:txBody>
          <a:bodyPr>
            <a:normAutofit lnSpcReduction="10000"/>
          </a:bodyPr>
          <a:lstStyle/>
          <a:p>
            <a:pPr marL="0" indent="0">
              <a:buNone/>
            </a:pPr>
            <a:r>
              <a:rPr lang="en-US" sz="2800" b="1" dirty="0" smtClean="0"/>
              <a:t>6.EE.9 </a:t>
            </a:r>
            <a:r>
              <a:rPr lang="en-US" sz="2800" dirty="0" smtClean="0"/>
              <a:t>Use variables to represent two quantities in a real-world problem that change in relationship to one another; write an equation to express one quantity, thought of as the dependent variable, in terms of the other quantity, thought of as the independent variable. Analyze the relationship between the dependent and independent variables using graphs and tables, and relate these to the equation.</a:t>
            </a:r>
            <a:endParaRPr lang="en-US" sz="3200" dirty="0" smtClean="0"/>
          </a:p>
          <a:p>
            <a:pPr marL="0" indent="0">
              <a:buNone/>
            </a:pPr>
            <a:r>
              <a:rPr lang="en-US" sz="3200" b="1" dirty="0" smtClean="0">
                <a:solidFill>
                  <a:schemeClr val="accent1">
                    <a:lumMod val="75000"/>
                  </a:schemeClr>
                </a:solidFill>
              </a:rPr>
              <a:t>(Understand, 3) </a:t>
            </a:r>
            <a:r>
              <a:rPr lang="en-US" sz="3200" b="1" dirty="0" smtClean="0">
                <a:solidFill>
                  <a:schemeClr val="accent2">
                    <a:lumMod val="75000"/>
                  </a:schemeClr>
                </a:solidFill>
              </a:rPr>
              <a:t>(Apply, 3) </a:t>
            </a:r>
            <a:r>
              <a:rPr lang="en-US" sz="3200" b="1" dirty="0" smtClean="0">
                <a:solidFill>
                  <a:schemeClr val="accent4">
                    <a:lumMod val="75000"/>
                  </a:schemeClr>
                </a:solidFill>
              </a:rPr>
              <a:t>(Analyze, 3)</a:t>
            </a:r>
            <a:endParaRPr lang="en-US" sz="2800" b="1" dirty="0" smtClean="0">
              <a:solidFill>
                <a:schemeClr val="accent4">
                  <a:lumMod val="75000"/>
                </a:schemeClr>
              </a:solidFill>
            </a:endParaRPr>
          </a:p>
        </p:txBody>
      </p:sp>
      <p:sp>
        <p:nvSpPr>
          <p:cNvPr id="2" name="Oval 1"/>
          <p:cNvSpPr/>
          <p:nvPr/>
        </p:nvSpPr>
        <p:spPr>
          <a:xfrm>
            <a:off x="1905000" y="1600200"/>
            <a:ext cx="673100" cy="4953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67000" y="2057400"/>
            <a:ext cx="54102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5029200" y="2438400"/>
            <a:ext cx="838200" cy="4445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905500" y="2819400"/>
            <a:ext cx="21717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762000" y="3905250"/>
            <a:ext cx="1295400" cy="5334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057400" y="4343400"/>
            <a:ext cx="60960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8200" y="2438400"/>
            <a:ext cx="57912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38200" y="3200400"/>
            <a:ext cx="59436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38200" y="3962400"/>
            <a:ext cx="72390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38200" y="3581400"/>
            <a:ext cx="615315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38200" y="4711700"/>
            <a:ext cx="67818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38200" y="2819400"/>
            <a:ext cx="4038600" cy="1270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38200" y="5105400"/>
            <a:ext cx="60198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 calcmode="lin" valueType="num">
                                      <p:cBhvr>
                                        <p:cTn id="6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70" dur="500"/>
                                        <p:tgtEl>
                                          <p:spTgt spid="5">
                                            <p:txEl>
                                              <p:pRg st="1" end="1"/>
                                            </p:txEl>
                                          </p:spTgt>
                                        </p:tgtEl>
                                      </p:cBhvr>
                                    </p:animEffect>
                                  </p:childTnLst>
                                </p:cTn>
                              </p:par>
                              <p:par>
                                <p:cTn id="71" presetID="53" presetClass="entr" presetSubtype="16"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par>
                                <p:cTn id="76" presetID="53" presetClass="entr" presetSubtype="16"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animEffect transition="in" filter="fade">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16097" cy="6082298"/>
          </a:xfrm>
          <a:prstGeom prst="rect">
            <a:avLst/>
          </a:prstGeom>
        </p:spPr>
      </p:pic>
      <p:sp>
        <p:nvSpPr>
          <p:cNvPr id="6" name="Oval 5"/>
          <p:cNvSpPr/>
          <p:nvPr/>
        </p:nvSpPr>
        <p:spPr>
          <a:xfrm>
            <a:off x="3352800" y="1447800"/>
            <a:ext cx="2057400" cy="1371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105400" y="2667000"/>
            <a:ext cx="2133600" cy="15240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5181600" y="4038600"/>
            <a:ext cx="2102556" cy="11430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752600" y="685800"/>
            <a:ext cx="1600200" cy="7620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76400" y="1447800"/>
            <a:ext cx="1752600" cy="13716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5181600" y="1295400"/>
            <a:ext cx="2057400" cy="14478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2551070"/>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095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304800"/>
            <a:ext cx="8153400" cy="990600"/>
          </a:xfrm>
        </p:spPr>
        <p:txBody>
          <a:bodyPr>
            <a:normAutofit fontScale="90000"/>
          </a:bodyPr>
          <a:lstStyle/>
          <a:p>
            <a:r>
              <a:rPr lang="en-US" dirty="0" smtClean="0"/>
              <a:t>Expressions &amp; </a:t>
            </a:r>
            <a:r>
              <a:rPr lang="en-US" dirty="0" err="1" smtClean="0"/>
              <a:t>Equat</a:t>
            </a:r>
            <a:r>
              <a:rPr lang="en-US" sz="4200" dirty="0" smtClean="0"/>
              <a:t/>
            </a:r>
            <a:br>
              <a:rPr lang="en-US" sz="4200" dirty="0" smtClean="0"/>
            </a:br>
            <a:r>
              <a:rPr lang="en-US" sz="4200" dirty="0" smtClean="0"/>
              <a:t>Prerequisite Skills: CC Math 6</a:t>
            </a:r>
            <a:endParaRPr lang="en-US" sz="4200" dirty="0"/>
          </a:p>
        </p:txBody>
      </p:sp>
      <p:sp>
        <p:nvSpPr>
          <p:cNvPr id="8" name="TextBox 7"/>
          <p:cNvSpPr txBox="1"/>
          <p:nvPr/>
        </p:nvSpPr>
        <p:spPr>
          <a:xfrm>
            <a:off x="1323216" y="1690000"/>
            <a:ext cx="6497548" cy="276999"/>
          </a:xfrm>
          <a:prstGeom prst="rect">
            <a:avLst/>
          </a:prstGeom>
          <a:noFill/>
        </p:spPr>
        <p:txBody>
          <a:bodyPr wrap="none" rtlCol="0">
            <a:spAutoFit/>
          </a:bodyPr>
          <a:lstStyle/>
          <a:p>
            <a:pPr algn="ctr"/>
            <a:r>
              <a:rPr lang="en-US" sz="1200" i="1" dirty="0">
                <a:hlinkClick r:id="rId3"/>
              </a:rPr>
              <a:t>https://</a:t>
            </a:r>
            <a:r>
              <a:rPr lang="en-US" sz="1200" i="1" dirty="0" smtClean="0">
                <a:hlinkClick r:id="rId3"/>
              </a:rPr>
              <a:t>commoncoretools.files.wordpress.com/2011/04/ccss_progression_ee_2011_04_25.pdf</a:t>
            </a:r>
            <a:r>
              <a:rPr lang="en-US" sz="1200" i="1" dirty="0" smtClean="0"/>
              <a:t> </a:t>
            </a:r>
            <a:endParaRPr lang="en-US" sz="1200" i="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91" y="1966999"/>
            <a:ext cx="7363255" cy="382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859690" y="2362200"/>
            <a:ext cx="2721709" cy="43347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90600" y="2743201"/>
            <a:ext cx="7086600" cy="99060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2225"/>
            <a:ext cx="8229600" cy="885825"/>
          </a:xfrm>
          <a:solidFill>
            <a:schemeClr val="tx2">
              <a:lumMod val="40000"/>
              <a:lumOff val="60000"/>
            </a:schemeClr>
          </a:solidFill>
        </p:spPr>
        <p:txBody>
          <a:bodyPr>
            <a:normAutofit fontScale="90000"/>
          </a:bodyPr>
          <a:lstStyle/>
          <a:p>
            <a:pPr eaLnBrk="1" hangingPunct="1">
              <a:defRPr/>
            </a:pPr>
            <a:r>
              <a:rPr lang="en-US" sz="4000" b="1" dirty="0" smtClean="0">
                <a:solidFill>
                  <a:srgbClr val="000099"/>
                </a:solidFill>
                <a:latin typeface="Tw Cen MT" panose="020B0602020104020603" pitchFamily="34" charset="0"/>
              </a:rPr>
              <a:t>Progressions in Grade Level Standards</a:t>
            </a:r>
            <a:endParaRPr lang="en-US" sz="4000" b="1" dirty="0">
              <a:solidFill>
                <a:srgbClr val="000099"/>
              </a:solidFill>
              <a:latin typeface="Tw Cen MT" panose="020B0602020104020603" pitchFamily="34" charset="0"/>
            </a:endParaRPr>
          </a:p>
        </p:txBody>
      </p:sp>
      <p:sp>
        <p:nvSpPr>
          <p:cNvPr id="3" name="Content Placeholder 2"/>
          <p:cNvSpPr>
            <a:spLocks noGrp="1"/>
          </p:cNvSpPr>
          <p:nvPr>
            <p:ph sz="half" idx="4294967295"/>
          </p:nvPr>
        </p:nvSpPr>
        <p:spPr>
          <a:xfrm>
            <a:off x="87313" y="914401"/>
            <a:ext cx="2133600" cy="5410199"/>
          </a:xfrm>
          <a:prstGeom prst="rect">
            <a:avLst/>
          </a:prstGeom>
          <a:solidFill>
            <a:schemeClr val="accent1">
              <a:lumMod val="20000"/>
              <a:lumOff val="80000"/>
            </a:schemeClr>
          </a:solidFill>
          <a:ln w="19050" cmpd="dbl">
            <a:solidFill>
              <a:schemeClr val="accent2">
                <a:lumMod val="75000"/>
              </a:schemeClr>
            </a:solidFill>
          </a:ln>
        </p:spPr>
        <p:txBody>
          <a:bodyPr>
            <a:normAutofit/>
          </a:bodyPr>
          <a:lstStyle/>
          <a:p>
            <a:pPr marL="0" indent="0" eaLnBrk="1" hangingPunct="1">
              <a:buFontTx/>
              <a:buNone/>
              <a:defRPr/>
            </a:pPr>
            <a:r>
              <a:rPr lang="en-US" sz="2800" b="1" u="sng" dirty="0" smtClean="0">
                <a:solidFill>
                  <a:srgbClr val="FF0000"/>
                </a:solidFill>
                <a:latin typeface="Tw Cen MT" panose="020B0602020104020603" pitchFamily="34" charset="0"/>
              </a:rPr>
              <a:t>Grades K – 5 </a:t>
            </a:r>
          </a:p>
          <a:p>
            <a:pPr marL="0" indent="0" algn="ctr" eaLnBrk="1" hangingPunct="1">
              <a:buFontTx/>
              <a:buNone/>
              <a:defRPr/>
            </a:pPr>
            <a:r>
              <a:rPr lang="en-US" sz="2800" b="1" dirty="0" smtClean="0">
                <a:solidFill>
                  <a:srgbClr val="002060"/>
                </a:solidFill>
                <a:latin typeface="Tw Cen MT" panose="020B0602020104020603" pitchFamily="34" charset="0"/>
              </a:rPr>
              <a:t>Connecting standards </a:t>
            </a:r>
          </a:p>
          <a:p>
            <a:pPr eaLnBrk="1" hangingPunct="1">
              <a:buFont typeface="Wingdings" pitchFamily="2" charset="2"/>
              <a:buChar char="Ø"/>
              <a:defRPr/>
            </a:pPr>
            <a:r>
              <a:rPr lang="en-US" sz="1800" dirty="0" smtClean="0">
                <a:latin typeface="Tw Cen MT" panose="020B0602020104020603" pitchFamily="34" charset="0"/>
              </a:rPr>
              <a:t>Writing numerical expressions</a:t>
            </a:r>
          </a:p>
          <a:p>
            <a:pPr eaLnBrk="1" hangingPunct="1">
              <a:buFont typeface="Wingdings" pitchFamily="2" charset="2"/>
              <a:buChar char="Ø"/>
              <a:defRPr/>
            </a:pPr>
            <a:r>
              <a:rPr lang="en-US" sz="1800" dirty="0" smtClean="0">
                <a:latin typeface="Tw Cen MT" panose="020B0602020104020603" pitchFamily="34" charset="0"/>
              </a:rPr>
              <a:t>Interpreting numerical expressions without evaluating them.</a:t>
            </a:r>
          </a:p>
        </p:txBody>
      </p:sp>
      <p:sp>
        <p:nvSpPr>
          <p:cNvPr id="5" name="TextBox 4"/>
          <p:cNvSpPr txBox="1">
            <a:spLocks noChangeArrowheads="1"/>
          </p:cNvSpPr>
          <p:nvPr/>
        </p:nvSpPr>
        <p:spPr bwMode="auto">
          <a:xfrm>
            <a:off x="0" y="6324600"/>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None/>
            </a:pPr>
            <a:r>
              <a:rPr lang="en-US" altLang="en-US" sz="1800" dirty="0" smtClean="0"/>
              <a:t>Source: </a:t>
            </a:r>
            <a:r>
              <a:rPr lang="en-US" altLang="en-US" sz="1600" dirty="0" smtClean="0">
                <a:hlinkClick r:id="rId3"/>
              </a:rPr>
              <a:t>https</a:t>
            </a:r>
            <a:r>
              <a:rPr lang="en-US" altLang="en-US" sz="1600" dirty="0">
                <a:hlinkClick r:id="rId3"/>
              </a:rPr>
              <a:t>://</a:t>
            </a:r>
            <a:r>
              <a:rPr lang="en-US" altLang="en-US" sz="1600" dirty="0" smtClean="0">
                <a:hlinkClick r:id="rId3"/>
              </a:rPr>
              <a:t>commoncoretools.files.wordpress.com/2011/04/ccss_progression_ee_2011_04_25.pdf-</a:t>
            </a:r>
            <a:r>
              <a:rPr lang="en-US" altLang="en-US" sz="1600" dirty="0" smtClean="0"/>
              <a:t>     </a:t>
            </a:r>
            <a:endParaRPr lang="en-US" altLang="en-US" sz="1600" dirty="0"/>
          </a:p>
        </p:txBody>
      </p:sp>
      <p:sp>
        <p:nvSpPr>
          <p:cNvPr id="8" name="Rectangle 2"/>
          <p:cNvSpPr>
            <a:spLocks noGrp="1"/>
          </p:cNvSpPr>
          <p:nvPr>
            <p:ph sz="half" idx="4294967295"/>
          </p:nvPr>
        </p:nvSpPr>
        <p:spPr>
          <a:xfrm>
            <a:off x="2286000" y="914401"/>
            <a:ext cx="2209800" cy="5410200"/>
          </a:xfrm>
          <a:prstGeom prst="rect">
            <a:avLst/>
          </a:prstGeom>
          <a:solidFill>
            <a:schemeClr val="accent1">
              <a:lumMod val="20000"/>
              <a:lumOff val="80000"/>
            </a:schemeClr>
          </a:solidFill>
          <a:ln w="19050" cmpd="dbl">
            <a:solidFill>
              <a:schemeClr val="accent2">
                <a:lumMod val="75000"/>
              </a:schemeClr>
            </a:solidFill>
          </a:ln>
        </p:spPr>
        <p:txBody>
          <a:bodyPr>
            <a:normAutofit fontScale="92500" lnSpcReduction="20000"/>
          </a:bodyPr>
          <a:lstStyle/>
          <a:p>
            <a:pPr marL="0" indent="0" eaLnBrk="1" hangingPunct="1">
              <a:buFontTx/>
              <a:buNone/>
              <a:defRPr/>
            </a:pPr>
            <a:r>
              <a:rPr lang="en-US" sz="3900" b="1" u="sng" dirty="0" smtClean="0">
                <a:solidFill>
                  <a:srgbClr val="FF0000"/>
                </a:solidFill>
                <a:latin typeface="Tw Cen MT" panose="020B0602020104020603" pitchFamily="34" charset="0"/>
              </a:rPr>
              <a:t>6</a:t>
            </a:r>
            <a:r>
              <a:rPr lang="en-US" sz="3900" b="1" u="sng" baseline="30000" dirty="0" smtClean="0">
                <a:solidFill>
                  <a:srgbClr val="FF0000"/>
                </a:solidFill>
                <a:latin typeface="Tw Cen MT" panose="020B0602020104020603" pitchFamily="34" charset="0"/>
              </a:rPr>
              <a:t>th</a:t>
            </a:r>
            <a:r>
              <a:rPr lang="en-US" sz="3900" b="1" u="sng" dirty="0" smtClean="0">
                <a:solidFill>
                  <a:srgbClr val="FF0000"/>
                </a:solidFill>
                <a:latin typeface="Tw Cen MT" panose="020B0602020104020603" pitchFamily="34" charset="0"/>
              </a:rPr>
              <a:t> Grade</a:t>
            </a:r>
          </a:p>
          <a:p>
            <a:pPr eaLnBrk="1" hangingPunct="1">
              <a:buFont typeface="Wingdings" panose="05000000000000000000" pitchFamily="2" charset="2"/>
              <a:buChar char="Ø"/>
              <a:defRPr/>
            </a:pPr>
            <a:r>
              <a:rPr lang="en-US" sz="2000" dirty="0" smtClean="0">
                <a:latin typeface="Tw Cen MT" panose="020B0602020104020603" pitchFamily="34" charset="0"/>
              </a:rPr>
              <a:t>Applying and extending previous understandings of arithmetic to algebraic expressions. </a:t>
            </a:r>
          </a:p>
          <a:p>
            <a:pPr>
              <a:buFont typeface="Wingdings" panose="05000000000000000000" pitchFamily="2" charset="2"/>
              <a:buChar char="Ø"/>
              <a:defRPr/>
            </a:pPr>
            <a:r>
              <a:rPr lang="en-US" sz="2000" dirty="0">
                <a:latin typeface="Tw Cen MT" panose="020B0602020104020603" pitchFamily="34" charset="0"/>
              </a:rPr>
              <a:t>Reason about and solve one-variable equations and inequalities</a:t>
            </a:r>
            <a:r>
              <a:rPr lang="en-US" sz="2000" dirty="0" smtClean="0">
                <a:latin typeface="Tw Cen MT" panose="020B0602020104020603" pitchFamily="34" charset="0"/>
              </a:rPr>
              <a:t>.</a:t>
            </a:r>
          </a:p>
          <a:p>
            <a:pPr>
              <a:buFont typeface="Wingdings" panose="05000000000000000000" pitchFamily="2" charset="2"/>
              <a:buChar char="Ø"/>
              <a:defRPr/>
            </a:pPr>
            <a:r>
              <a:rPr lang="en-US" sz="2000" dirty="0" smtClean="0">
                <a:latin typeface="Tw Cen MT" panose="020B0602020104020603" pitchFamily="34" charset="0"/>
              </a:rPr>
              <a:t>Represent and analyze quantitative relationships between dependent and independent variables.</a:t>
            </a:r>
          </a:p>
          <a:p>
            <a:pPr eaLnBrk="1" hangingPunct="1">
              <a:buFont typeface="Wingdings" panose="05000000000000000000" pitchFamily="2" charset="2"/>
              <a:buChar char="Ø"/>
              <a:defRPr/>
            </a:pPr>
            <a:endParaRPr lang="en-US" sz="3600" dirty="0" smtClean="0"/>
          </a:p>
          <a:p>
            <a:pPr marL="0" indent="0" eaLnBrk="1" hangingPunct="1">
              <a:buFontTx/>
              <a:buNone/>
              <a:defRPr/>
            </a:pPr>
            <a:endParaRPr lang="en-US" dirty="0" smtClean="0">
              <a:solidFill>
                <a:srgbClr val="FF0000"/>
              </a:solidFill>
            </a:endParaRPr>
          </a:p>
          <a:p>
            <a:pPr eaLnBrk="1" hangingPunct="1">
              <a:buFont typeface="Wingdings" panose="05000000000000000000" pitchFamily="2" charset="2"/>
              <a:buChar char="Ø"/>
              <a:defRPr/>
            </a:pPr>
            <a:endParaRPr lang="en-US" dirty="0" smtClean="0"/>
          </a:p>
        </p:txBody>
      </p:sp>
      <p:sp>
        <p:nvSpPr>
          <p:cNvPr id="11" name="Rectangle 2"/>
          <p:cNvSpPr>
            <a:spLocks noGrp="1"/>
          </p:cNvSpPr>
          <p:nvPr>
            <p:ph sz="half" idx="4294967295"/>
          </p:nvPr>
        </p:nvSpPr>
        <p:spPr>
          <a:xfrm>
            <a:off x="4573588" y="914401"/>
            <a:ext cx="2498725" cy="5410200"/>
          </a:xfrm>
          <a:prstGeom prst="rect">
            <a:avLst/>
          </a:prstGeom>
          <a:solidFill>
            <a:schemeClr val="accent1">
              <a:lumMod val="20000"/>
              <a:lumOff val="80000"/>
            </a:schemeClr>
          </a:solidFill>
          <a:ln w="19050" cmpd="dbl">
            <a:solidFill>
              <a:schemeClr val="accent2">
                <a:lumMod val="75000"/>
              </a:schemeClr>
            </a:solidFill>
          </a:ln>
        </p:spPr>
        <p:txBody>
          <a:bodyPr>
            <a:normAutofit fontScale="40000" lnSpcReduction="20000"/>
          </a:bodyPr>
          <a:lstStyle/>
          <a:p>
            <a:pPr marL="0" indent="0" eaLnBrk="1" hangingPunct="1">
              <a:buFontTx/>
              <a:buNone/>
              <a:defRPr/>
            </a:pPr>
            <a:r>
              <a:rPr lang="en-US" sz="5300" dirty="0" smtClean="0"/>
              <a:t> </a:t>
            </a:r>
            <a:r>
              <a:rPr lang="en-US" sz="10000" b="1" u="sng" dirty="0" smtClean="0">
                <a:solidFill>
                  <a:srgbClr val="FF0000"/>
                </a:solidFill>
                <a:latin typeface="Tw Cen MT" panose="020B0602020104020603" pitchFamily="34" charset="0"/>
              </a:rPr>
              <a:t>7</a:t>
            </a:r>
            <a:r>
              <a:rPr lang="en-US" sz="10000" b="1" u="sng" baseline="30000" dirty="0" smtClean="0">
                <a:solidFill>
                  <a:srgbClr val="FF0000"/>
                </a:solidFill>
                <a:latin typeface="Tw Cen MT" panose="020B0602020104020603" pitchFamily="34" charset="0"/>
              </a:rPr>
              <a:t>th</a:t>
            </a:r>
            <a:r>
              <a:rPr lang="en-US" sz="10000" b="1" u="sng" dirty="0">
                <a:solidFill>
                  <a:srgbClr val="FF0000"/>
                </a:solidFill>
                <a:latin typeface="Tw Cen MT" panose="020B0602020104020603" pitchFamily="34" charset="0"/>
              </a:rPr>
              <a:t> </a:t>
            </a:r>
            <a:r>
              <a:rPr lang="en-US" sz="10000" b="1" u="sng" dirty="0" smtClean="0">
                <a:solidFill>
                  <a:srgbClr val="FF0000"/>
                </a:solidFill>
                <a:latin typeface="Tw Cen MT" panose="020B0602020104020603" pitchFamily="34" charset="0"/>
              </a:rPr>
              <a:t>Grade</a:t>
            </a:r>
          </a:p>
          <a:p>
            <a:pPr eaLnBrk="1" hangingPunct="1">
              <a:buFont typeface="Wingdings" pitchFamily="2" charset="2"/>
              <a:buChar char="Ø"/>
              <a:defRPr/>
            </a:pPr>
            <a:r>
              <a:rPr lang="en-US" sz="4800" dirty="0" smtClean="0">
                <a:latin typeface="Tw Cen MT" panose="020B0602020104020603" pitchFamily="34" charset="0"/>
              </a:rPr>
              <a:t>Use properties of operations to generate equivalent expressions.</a:t>
            </a:r>
          </a:p>
          <a:p>
            <a:pPr eaLnBrk="1" hangingPunct="1">
              <a:buFont typeface="Wingdings" pitchFamily="2" charset="2"/>
              <a:buChar char="Ø"/>
              <a:defRPr/>
            </a:pPr>
            <a:r>
              <a:rPr lang="en-US" sz="4800" dirty="0" smtClean="0">
                <a:latin typeface="Tw Cen MT" panose="020B0602020104020603" pitchFamily="34" charset="0"/>
              </a:rPr>
              <a:t>Solve multi-step and real-life mathematical problems posed with positive and negative rational numbers in any form.</a:t>
            </a:r>
          </a:p>
          <a:p>
            <a:pPr eaLnBrk="1" hangingPunct="1">
              <a:buFont typeface="Wingdings" pitchFamily="2" charset="2"/>
              <a:buChar char="Ø"/>
              <a:defRPr/>
            </a:pPr>
            <a:r>
              <a:rPr lang="en-US" sz="4800" dirty="0" smtClean="0">
                <a:latin typeface="Tw Cen MT" panose="020B0602020104020603" pitchFamily="34" charset="0"/>
              </a:rPr>
              <a:t>Solve real-life and mathematical problems using numerical and algebraic expressions and equations.</a:t>
            </a:r>
            <a:endParaRPr lang="en-US" sz="4800" dirty="0" smtClean="0">
              <a:solidFill>
                <a:srgbClr val="FF0000"/>
              </a:solidFill>
              <a:latin typeface="Tw Cen MT" panose="020B0602020104020603" pitchFamily="34" charset="0"/>
            </a:endParaRPr>
          </a:p>
        </p:txBody>
      </p:sp>
      <p:sp>
        <p:nvSpPr>
          <p:cNvPr id="13" name="Rectangle 2"/>
          <p:cNvSpPr>
            <a:spLocks noGrp="1"/>
          </p:cNvSpPr>
          <p:nvPr>
            <p:ph sz="half" idx="4294967295"/>
          </p:nvPr>
        </p:nvSpPr>
        <p:spPr>
          <a:xfrm>
            <a:off x="7162800" y="914400"/>
            <a:ext cx="1905000" cy="5410200"/>
          </a:xfrm>
          <a:prstGeom prst="rect">
            <a:avLst/>
          </a:prstGeom>
          <a:solidFill>
            <a:schemeClr val="accent1">
              <a:lumMod val="20000"/>
              <a:lumOff val="80000"/>
            </a:schemeClr>
          </a:solidFill>
          <a:ln w="19050" cmpd="dbl">
            <a:solidFill>
              <a:schemeClr val="accent2">
                <a:lumMod val="75000"/>
              </a:schemeClr>
            </a:solidFill>
          </a:ln>
        </p:spPr>
        <p:txBody>
          <a:bodyPr>
            <a:normAutofit fontScale="92500" lnSpcReduction="10000"/>
          </a:bodyPr>
          <a:lstStyle/>
          <a:p>
            <a:pPr marL="0" indent="0" eaLnBrk="1" hangingPunct="1">
              <a:buFontTx/>
              <a:buNone/>
              <a:defRPr/>
            </a:pPr>
            <a:r>
              <a:rPr lang="en-US" sz="3200" dirty="0" smtClean="0">
                <a:latin typeface="Tw Cen MT" panose="020B0602020104020603" pitchFamily="34" charset="0"/>
              </a:rPr>
              <a:t> </a:t>
            </a:r>
            <a:r>
              <a:rPr lang="en-US" sz="3200" b="1" u="sng" dirty="0" smtClean="0">
                <a:solidFill>
                  <a:srgbClr val="FF0000"/>
                </a:solidFill>
                <a:latin typeface="Tw Cen MT" panose="020B0602020104020603" pitchFamily="34" charset="0"/>
              </a:rPr>
              <a:t>8</a:t>
            </a:r>
            <a:r>
              <a:rPr lang="en-US" sz="3200" b="1" u="sng" baseline="30000" dirty="0" smtClean="0">
                <a:solidFill>
                  <a:srgbClr val="FF0000"/>
                </a:solidFill>
                <a:latin typeface="Tw Cen MT" panose="020B0602020104020603" pitchFamily="34" charset="0"/>
              </a:rPr>
              <a:t>th</a:t>
            </a:r>
            <a:r>
              <a:rPr lang="en-US" sz="3200" b="1" u="sng" dirty="0" smtClean="0">
                <a:solidFill>
                  <a:srgbClr val="FF0000"/>
                </a:solidFill>
                <a:latin typeface="Tw Cen MT" panose="020B0602020104020603" pitchFamily="34" charset="0"/>
              </a:rPr>
              <a:t> Grade</a:t>
            </a:r>
          </a:p>
          <a:p>
            <a:pPr marL="0" indent="0" eaLnBrk="1" hangingPunct="1">
              <a:buFontTx/>
              <a:buNone/>
              <a:defRPr/>
            </a:pPr>
            <a:r>
              <a:rPr lang="en-US" sz="1600" b="1" dirty="0" smtClean="0">
                <a:solidFill>
                  <a:srgbClr val="FF0000"/>
                </a:solidFill>
                <a:latin typeface="Tw Cen MT" panose="020B0602020104020603" pitchFamily="34" charset="0"/>
              </a:rPr>
              <a:t>**New Course</a:t>
            </a:r>
          </a:p>
          <a:p>
            <a:pPr marL="342900" lvl="2" indent="-342900" eaLnBrk="1" hangingPunct="1">
              <a:buFont typeface="Wingdings" panose="05000000000000000000" pitchFamily="2" charset="2"/>
              <a:buChar char="Ø"/>
              <a:defRPr/>
            </a:pPr>
            <a:r>
              <a:rPr lang="en-US" sz="1900" dirty="0" smtClean="0">
                <a:latin typeface="Tw Cen MT" panose="020B0602020104020603" pitchFamily="34" charset="0"/>
              </a:rPr>
              <a:t>Work with radicals and integer exponents.</a:t>
            </a:r>
          </a:p>
          <a:p>
            <a:pPr marL="342900" lvl="2" indent="-342900" eaLnBrk="1" hangingPunct="1">
              <a:buFont typeface="Wingdings" panose="05000000000000000000" pitchFamily="2" charset="2"/>
              <a:buChar char="Ø"/>
              <a:defRPr/>
            </a:pPr>
            <a:r>
              <a:rPr lang="en-US" sz="1900" dirty="0" smtClean="0">
                <a:latin typeface="Tw Cen MT" panose="020B0602020104020603" pitchFamily="34" charset="0"/>
              </a:rPr>
              <a:t>Understand the connections between proportional relationships, lines, and linear equations.</a:t>
            </a:r>
          </a:p>
          <a:p>
            <a:pPr marL="342900" lvl="2" indent="-342900" eaLnBrk="1" hangingPunct="1">
              <a:buFont typeface="Wingdings" panose="05000000000000000000" pitchFamily="2" charset="2"/>
              <a:buChar char="Ø"/>
              <a:defRPr/>
            </a:pPr>
            <a:r>
              <a:rPr lang="en-US" sz="1900" dirty="0" smtClean="0">
                <a:latin typeface="Tw Cen MT" panose="020B0602020104020603" pitchFamily="34" charset="0"/>
              </a:rPr>
              <a:t>Analyze and solve linear equations and pairs of simultaneous equations.</a:t>
            </a:r>
          </a:p>
          <a:p>
            <a:pPr marL="342900" lvl="2" indent="-342900" eaLnBrk="1" hangingPunct="1">
              <a:buFont typeface="Wingdings" panose="05000000000000000000" pitchFamily="2" charset="2"/>
              <a:buChar char="Ø"/>
              <a:defRPr/>
            </a:pPr>
            <a:endParaRPr lang="en-US" sz="1900" dirty="0" smtClean="0">
              <a:latin typeface="Tw Cen MT" panose="020B0602020104020603" pitchFamily="34" charset="0"/>
            </a:endParaRPr>
          </a:p>
          <a:p>
            <a:pPr marL="342900" lvl="2" indent="-342900" eaLnBrk="1" hangingPunct="1">
              <a:buFont typeface="Wingdings" panose="05000000000000000000" pitchFamily="2" charset="2"/>
              <a:buChar char="Ø"/>
              <a:defRPr/>
            </a:pPr>
            <a:endParaRPr lang="en-US" sz="1900" dirty="0" smtClean="0">
              <a:latin typeface="Tw Cen MT" panose="020B0602020104020603" pitchFamily="34" charset="0"/>
            </a:endParaRPr>
          </a:p>
          <a:p>
            <a:pPr eaLnBrk="1" hangingPunct="1">
              <a:buFont typeface="Wingdings" panose="05000000000000000000" pitchFamily="2" charset="2"/>
              <a:buChar char="Ø"/>
              <a:defRPr/>
            </a:pPr>
            <a:endParaRPr lang="en-US" dirty="0" smtClean="0"/>
          </a:p>
          <a:p>
            <a:pPr marL="0" indent="0" eaLnBrk="1" hangingPunct="1">
              <a:buNone/>
              <a:defRPr/>
            </a:pPr>
            <a:endParaRPr lang="en-US" dirty="0" smtClean="0"/>
          </a:p>
        </p:txBody>
      </p:sp>
      <p:sp>
        <p:nvSpPr>
          <p:cNvPr id="14" name="Striped Right Arrow 13"/>
          <p:cNvSpPr/>
          <p:nvPr/>
        </p:nvSpPr>
        <p:spPr>
          <a:xfrm>
            <a:off x="1770416" y="2971800"/>
            <a:ext cx="8382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Striped Right Arrow 14"/>
          <p:cNvSpPr/>
          <p:nvPr/>
        </p:nvSpPr>
        <p:spPr>
          <a:xfrm>
            <a:off x="4038600" y="3388078"/>
            <a:ext cx="7620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Striped Right Arrow 15"/>
          <p:cNvSpPr/>
          <p:nvPr/>
        </p:nvSpPr>
        <p:spPr>
          <a:xfrm>
            <a:off x="6689834" y="4267200"/>
            <a:ext cx="8382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108321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1000"/>
                                        <p:tgtEl>
                                          <p:spTgt spid="8">
                                            <p:txEl>
                                              <p:pRg st="1" end="1"/>
                                            </p:txEl>
                                          </p:spTgt>
                                        </p:tgtEl>
                                      </p:cBhvr>
                                    </p:animEffect>
                                    <p:anim calcmode="lin" valueType="num">
                                      <p:cBhvr>
                                        <p:cTn id="4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1000"/>
                                        <p:tgtEl>
                                          <p:spTgt spid="8">
                                            <p:txEl>
                                              <p:pRg st="2" end="2"/>
                                            </p:txEl>
                                          </p:spTgt>
                                        </p:tgtEl>
                                      </p:cBhvr>
                                    </p:animEffect>
                                    <p:anim calcmode="lin" valueType="num">
                                      <p:cBhvr>
                                        <p:cTn id="5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1000"/>
                                        <p:tgtEl>
                                          <p:spTgt spid="8">
                                            <p:txEl>
                                              <p:pRg st="3" end="3"/>
                                            </p:txEl>
                                          </p:spTgt>
                                        </p:tgtEl>
                                      </p:cBhvr>
                                    </p:animEffect>
                                    <p:anim calcmode="lin" valueType="num">
                                      <p:cBhvr>
                                        <p:cTn id="5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animEffect transition="in" filter="fade">
                                      <p:cBhvr>
                                        <p:cTn id="69" dur="1000"/>
                                        <p:tgtEl>
                                          <p:spTgt spid="11">
                                            <p:txEl>
                                              <p:pRg st="1" end="1"/>
                                            </p:txEl>
                                          </p:spTgt>
                                        </p:tgtEl>
                                      </p:cBhvr>
                                    </p:animEffect>
                                    <p:anim calcmode="lin" valueType="num">
                                      <p:cBhvr>
                                        <p:cTn id="7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1">
                                            <p:txEl>
                                              <p:pRg st="2" end="2"/>
                                            </p:txEl>
                                          </p:spTgt>
                                        </p:tgtEl>
                                        <p:attrNameLst>
                                          <p:attrName>style.visibility</p:attrName>
                                        </p:attrNameLst>
                                      </p:cBhvr>
                                      <p:to>
                                        <p:strVal val="visible"/>
                                      </p:to>
                                    </p:set>
                                    <p:animEffect transition="in" filter="fade">
                                      <p:cBhvr>
                                        <p:cTn id="74" dur="1000"/>
                                        <p:tgtEl>
                                          <p:spTgt spid="11">
                                            <p:txEl>
                                              <p:pRg st="2" end="2"/>
                                            </p:txEl>
                                          </p:spTgt>
                                        </p:tgtEl>
                                      </p:cBhvr>
                                    </p:animEffect>
                                    <p:anim calcmode="lin" valueType="num">
                                      <p:cBhvr>
                                        <p:cTn id="7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1">
                                            <p:txEl>
                                              <p:pRg st="3" end="3"/>
                                            </p:txEl>
                                          </p:spTgt>
                                        </p:tgtEl>
                                        <p:attrNameLst>
                                          <p:attrName>style.visibility</p:attrName>
                                        </p:attrNameLst>
                                      </p:cBhvr>
                                      <p:to>
                                        <p:strVal val="visible"/>
                                      </p:to>
                                    </p:set>
                                    <p:animEffect transition="in" filter="fade">
                                      <p:cBhvr>
                                        <p:cTn id="79" dur="1000"/>
                                        <p:tgtEl>
                                          <p:spTgt spid="11">
                                            <p:txEl>
                                              <p:pRg st="3" end="3"/>
                                            </p:txEl>
                                          </p:spTgt>
                                        </p:tgtEl>
                                      </p:cBhvr>
                                    </p:animEffect>
                                    <p:anim calcmode="lin" valueType="num">
                                      <p:cBhvr>
                                        <p:cTn id="8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down)">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xEl>
                                              <p:pRg st="2" end="2"/>
                                            </p:txEl>
                                          </p:spTgt>
                                        </p:tgtEl>
                                        <p:attrNameLst>
                                          <p:attrName>style.visibility</p:attrName>
                                        </p:attrNameLst>
                                      </p:cBhvr>
                                      <p:to>
                                        <p:strVal val="visible"/>
                                      </p:to>
                                    </p:set>
                                    <p:animEffect transition="in" filter="fade">
                                      <p:cBhvr>
                                        <p:cTn id="91" dur="1000"/>
                                        <p:tgtEl>
                                          <p:spTgt spid="13">
                                            <p:txEl>
                                              <p:pRg st="2" end="2"/>
                                            </p:txEl>
                                          </p:spTgt>
                                        </p:tgtEl>
                                      </p:cBhvr>
                                    </p:animEffect>
                                    <p:anim calcmode="lin" valueType="num">
                                      <p:cBhvr>
                                        <p:cTn id="9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3">
                                            <p:txEl>
                                              <p:pRg st="3" end="3"/>
                                            </p:txEl>
                                          </p:spTgt>
                                        </p:tgtEl>
                                        <p:attrNameLst>
                                          <p:attrName>style.visibility</p:attrName>
                                        </p:attrNameLst>
                                      </p:cBhvr>
                                      <p:to>
                                        <p:strVal val="visible"/>
                                      </p:to>
                                    </p:set>
                                    <p:animEffect transition="in" filter="fade">
                                      <p:cBhvr>
                                        <p:cTn id="96" dur="1000"/>
                                        <p:tgtEl>
                                          <p:spTgt spid="13">
                                            <p:txEl>
                                              <p:pRg st="3" end="3"/>
                                            </p:txEl>
                                          </p:spTgt>
                                        </p:tgtEl>
                                      </p:cBhvr>
                                    </p:animEffect>
                                    <p:anim calcmode="lin" valueType="num">
                                      <p:cBhvr>
                                        <p:cTn id="9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98"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3">
                                            <p:txEl>
                                              <p:pRg st="4" end="4"/>
                                            </p:txEl>
                                          </p:spTgt>
                                        </p:tgtEl>
                                        <p:attrNameLst>
                                          <p:attrName>style.visibility</p:attrName>
                                        </p:attrNameLst>
                                      </p:cBhvr>
                                      <p:to>
                                        <p:strVal val="visible"/>
                                      </p:to>
                                    </p:set>
                                    <p:animEffect transition="in" filter="fade">
                                      <p:cBhvr>
                                        <p:cTn id="101" dur="1000"/>
                                        <p:tgtEl>
                                          <p:spTgt spid="13">
                                            <p:txEl>
                                              <p:pRg st="4" end="4"/>
                                            </p:txEl>
                                          </p:spTgt>
                                        </p:tgtEl>
                                      </p:cBhvr>
                                    </p:animEffect>
                                    <p:anim calcmode="lin" valueType="num">
                                      <p:cBhvr>
                                        <p:cTn id="10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3"/>
            <a:ext cx="6965245" cy="875608"/>
          </a:xfrm>
        </p:spPr>
        <p:txBody>
          <a:bodyPr>
            <a:normAutofit fontScale="90000"/>
          </a:bodyPr>
          <a:lstStyle/>
          <a:p>
            <a:r>
              <a:rPr lang="en-US" sz="3200" dirty="0" smtClean="0"/>
              <a:t>Learning Progression: Road to HS Algebra</a:t>
            </a:r>
            <a:endParaRPr lang="en-US" sz="3200" dirty="0"/>
          </a:p>
        </p:txBody>
      </p:sp>
      <p:sp>
        <p:nvSpPr>
          <p:cNvPr id="11" name="TextBox 10"/>
          <p:cNvSpPr txBox="1"/>
          <p:nvPr/>
        </p:nvSpPr>
        <p:spPr>
          <a:xfrm>
            <a:off x="761997" y="1183957"/>
            <a:ext cx="7620001" cy="276999"/>
          </a:xfrm>
          <a:prstGeom prst="rect">
            <a:avLst/>
          </a:prstGeom>
          <a:noFill/>
        </p:spPr>
        <p:txBody>
          <a:bodyPr wrap="square" rtlCol="0">
            <a:spAutoFit/>
          </a:bodyPr>
          <a:lstStyle/>
          <a:p>
            <a:pPr algn="ctr"/>
            <a:r>
              <a:rPr lang="en-US" sz="1200" i="1" dirty="0">
                <a:hlinkClick r:id="rId3"/>
              </a:rPr>
              <a:t>http://</a:t>
            </a:r>
            <a:r>
              <a:rPr lang="en-US" sz="1200" i="1" dirty="0" smtClean="0">
                <a:hlinkClick r:id="rId3"/>
              </a:rPr>
              <a:t>commoncoretools.me/wp-content/uploads/2012/12/ccss_progression_algebra_2012_12_04.pdf</a:t>
            </a:r>
            <a:r>
              <a:rPr lang="en-US" sz="1200" i="1" dirty="0" smtClean="0"/>
              <a:t> </a:t>
            </a:r>
            <a:endParaRPr lang="en-US" sz="1200" i="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0" y="1590261"/>
            <a:ext cx="6429375" cy="91440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132" y="2743200"/>
            <a:ext cx="721973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62132" y="4381500"/>
            <a:ext cx="7219730" cy="9525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543800" cy="3209365"/>
          </a:xfrm>
        </p:spPr>
        <p:txBody>
          <a:bodyPr>
            <a:normAutofit/>
          </a:bodyPr>
          <a:lstStyle/>
          <a:p>
            <a:r>
              <a:rPr lang="en-US" sz="2800" dirty="0" smtClean="0"/>
              <a:t>Vocabulary</a:t>
            </a:r>
          </a:p>
          <a:p>
            <a:r>
              <a:rPr lang="en-US" sz="2800" dirty="0" smtClean="0"/>
              <a:t>Video: Recognize how an equation relates independent and dependent variables</a:t>
            </a:r>
          </a:p>
          <a:p>
            <a:r>
              <a:rPr lang="en-US" sz="2800" dirty="0" smtClean="0"/>
              <a:t>Lesson: Pancake Mix</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38901</TotalTime>
  <Words>1788</Words>
  <Application>Microsoft Office PowerPoint</Application>
  <PresentationFormat>On-screen Show (4:3)</PresentationFormat>
  <Paragraphs>368</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CC Math 6:   Expressions and Equations Unit 3</vt:lpstr>
      <vt:lpstr>Purpose </vt:lpstr>
      <vt:lpstr>Common Core Standards</vt:lpstr>
      <vt:lpstr>PowerPoint Presentation</vt:lpstr>
      <vt:lpstr>Math Practices</vt:lpstr>
      <vt:lpstr>Expressions &amp; Equat Prerequisite Skills: CC Math 6</vt:lpstr>
      <vt:lpstr>Progressions in Grade Level Standards</vt:lpstr>
      <vt:lpstr>Learning Progression: Road to HS Algebra</vt:lpstr>
      <vt:lpstr>Lesson Agenda</vt:lpstr>
      <vt:lpstr>Core Lesson</vt:lpstr>
      <vt:lpstr>Getting Ready</vt:lpstr>
      <vt:lpstr>Misconceptions and Anticipated Issues</vt:lpstr>
      <vt:lpstr>Required Resources</vt:lpstr>
      <vt:lpstr>Needed Vocabulary</vt:lpstr>
      <vt:lpstr>Learnzillion</vt:lpstr>
      <vt:lpstr>Understand and solve unit rate problems by using graphs of equivalent ratios </vt:lpstr>
      <vt:lpstr>Planning and Time</vt:lpstr>
      <vt:lpstr>Textbook Connection: California Math</vt:lpstr>
      <vt:lpstr>Additional Resources</vt:lpstr>
      <vt:lpstr>Textbook Connection: Go Math</vt:lpstr>
      <vt:lpstr>Textbook Connection CPM</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180</cp:revision>
  <cp:lastPrinted>2015-05-06T17:50:53Z</cp:lastPrinted>
  <dcterms:created xsi:type="dcterms:W3CDTF">2015-03-05T17:58:53Z</dcterms:created>
  <dcterms:modified xsi:type="dcterms:W3CDTF">2015-06-05T16:43:21Z</dcterms:modified>
</cp:coreProperties>
</file>