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7"/>
  </p:notesMasterIdLst>
  <p:sldIdLst>
    <p:sldId id="256" r:id="rId2"/>
    <p:sldId id="287" r:id="rId3"/>
    <p:sldId id="266" r:id="rId4"/>
    <p:sldId id="275" r:id="rId5"/>
    <p:sldId id="267" r:id="rId6"/>
    <p:sldId id="289" r:id="rId7"/>
    <p:sldId id="290" r:id="rId8"/>
    <p:sldId id="272" r:id="rId9"/>
    <p:sldId id="279" r:id="rId10"/>
    <p:sldId id="281" r:id="rId11"/>
    <p:sldId id="285" r:id="rId12"/>
    <p:sldId id="282" r:id="rId13"/>
    <p:sldId id="284" r:id="rId14"/>
    <p:sldId id="326" r:id="rId15"/>
    <p:sldId id="288" r:id="rId16"/>
    <p:sldId id="318" r:id="rId17"/>
    <p:sldId id="295" r:id="rId18"/>
    <p:sldId id="299" r:id="rId19"/>
    <p:sldId id="297" r:id="rId20"/>
    <p:sldId id="300" r:id="rId21"/>
    <p:sldId id="328" r:id="rId22"/>
    <p:sldId id="327" r:id="rId23"/>
    <p:sldId id="319" r:id="rId24"/>
    <p:sldId id="320" r:id="rId25"/>
    <p:sldId id="321" r:id="rId26"/>
    <p:sldId id="322" r:id="rId27"/>
    <p:sldId id="323" r:id="rId28"/>
    <p:sldId id="325" r:id="rId29"/>
    <p:sldId id="324" r:id="rId30"/>
    <p:sldId id="329" r:id="rId31"/>
    <p:sldId id="268" r:id="rId32"/>
    <p:sldId id="270" r:id="rId33"/>
    <p:sldId id="276" r:id="rId34"/>
    <p:sldId id="283" r:id="rId35"/>
    <p:sldId id="292" r:id="rId36"/>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17" autoAdjust="0"/>
    <p:restoredTop sz="61613" autoAdjust="0"/>
  </p:normalViewPr>
  <p:slideViewPr>
    <p:cSldViewPr>
      <p:cViewPr>
        <p:scale>
          <a:sx n="100" d="100"/>
          <a:sy n="100" d="100"/>
        </p:scale>
        <p:origin x="-58" y="768"/>
      </p:cViewPr>
      <p:guideLst>
        <p:guide orient="horz" pos="2160"/>
        <p:guide pos="2880"/>
      </p:guideLst>
    </p:cSldViewPr>
  </p:slideViewPr>
  <p:notesTextViewPr>
    <p:cViewPr>
      <p:scale>
        <a:sx n="1" d="1"/>
        <a:sy n="1" d="1"/>
      </p:scale>
      <p:origin x="0" y="0"/>
    </p:cViewPr>
  </p:notesTextViewPr>
  <p:sorterViewPr>
    <p:cViewPr>
      <p:scale>
        <a:sx n="100" d="100"/>
        <a:sy n="100" d="100"/>
      </p:scale>
      <p:origin x="0" y="2534"/>
    </p:cViewPr>
  </p:sorterViewPr>
  <p:notesViewPr>
    <p:cSldViewPr>
      <p:cViewPr>
        <p:scale>
          <a:sx n="110" d="100"/>
          <a:sy n="110" d="100"/>
        </p:scale>
        <p:origin x="-2141" y="-58"/>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7150C8-5300-4D7E-A94B-D85AAFE98F4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19EFFC3-03CC-4A58-8EBB-74DD3E090409}">
      <dgm:prSet phldrT="[Text]"/>
      <dgm:spPr/>
      <dgm:t>
        <a:bodyPr/>
        <a:lstStyle/>
        <a:p>
          <a:r>
            <a:rPr lang="en-US" dirty="0" smtClean="0"/>
            <a:t>Standards</a:t>
          </a:r>
          <a:endParaRPr lang="en-US" dirty="0"/>
        </a:p>
      </dgm:t>
    </dgm:pt>
    <dgm:pt modelId="{AD92F03D-99F7-43A3-8D3A-5006760826BE}" type="parTrans" cxnId="{98473300-DEFB-43A5-A3F3-3C4F6EB05027}">
      <dgm:prSet/>
      <dgm:spPr/>
      <dgm:t>
        <a:bodyPr/>
        <a:lstStyle/>
        <a:p>
          <a:endParaRPr lang="en-US"/>
        </a:p>
      </dgm:t>
    </dgm:pt>
    <dgm:pt modelId="{0E20F7CC-5626-4C6D-901B-DDA38413A0FA}" type="sibTrans" cxnId="{98473300-DEFB-43A5-A3F3-3C4F6EB05027}">
      <dgm:prSet/>
      <dgm:spPr/>
      <dgm:t>
        <a:bodyPr/>
        <a:lstStyle/>
        <a:p>
          <a:endParaRPr lang="en-US"/>
        </a:p>
      </dgm:t>
    </dgm:pt>
    <dgm:pt modelId="{EBEABE0A-0EF8-49E9-B5C7-C71E7AF5439F}">
      <dgm:prSet phldrT="[Text]"/>
      <dgm:spPr/>
      <dgm:t>
        <a:bodyPr/>
        <a:lstStyle/>
        <a:p>
          <a:r>
            <a:rPr lang="en-US" dirty="0" smtClean="0"/>
            <a:t> Learning Progression</a:t>
          </a:r>
          <a:endParaRPr lang="en-US" dirty="0"/>
        </a:p>
      </dgm:t>
    </dgm:pt>
    <dgm:pt modelId="{5599A24D-F869-4A1C-8444-4F003ECEA360}" type="parTrans" cxnId="{3B8A67BC-ACFE-42B8-9AAD-60E4C6F9F335}">
      <dgm:prSet/>
      <dgm:spPr/>
      <dgm:t>
        <a:bodyPr/>
        <a:lstStyle/>
        <a:p>
          <a:endParaRPr lang="en-US"/>
        </a:p>
      </dgm:t>
    </dgm:pt>
    <dgm:pt modelId="{D3438624-96B2-4A6A-8D17-53DC5AB31E6E}" type="sibTrans" cxnId="{3B8A67BC-ACFE-42B8-9AAD-60E4C6F9F335}">
      <dgm:prSet/>
      <dgm:spPr/>
      <dgm:t>
        <a:bodyPr/>
        <a:lstStyle/>
        <a:p>
          <a:endParaRPr lang="en-US"/>
        </a:p>
      </dgm:t>
    </dgm:pt>
    <dgm:pt modelId="{332B33B5-78B2-407D-9287-1FBF51F5EA71}">
      <dgm:prSet phldrT="[Text]"/>
      <dgm:spPr/>
      <dgm:t>
        <a:bodyPr/>
        <a:lstStyle/>
        <a:p>
          <a:r>
            <a:rPr lang="en-US" dirty="0" smtClean="0"/>
            <a:t>Lesson Agenda</a:t>
          </a:r>
          <a:endParaRPr lang="en-US" dirty="0"/>
        </a:p>
      </dgm:t>
    </dgm:pt>
    <dgm:pt modelId="{43585418-B451-4CB3-BACE-A824DF4EBB6A}" type="parTrans" cxnId="{8065E0CD-D0A5-4651-965D-C3F8A146976F}">
      <dgm:prSet/>
      <dgm:spPr/>
      <dgm:t>
        <a:bodyPr/>
        <a:lstStyle/>
        <a:p>
          <a:endParaRPr lang="en-US"/>
        </a:p>
      </dgm:t>
    </dgm:pt>
    <dgm:pt modelId="{08D0BC2C-2A4D-46E2-92B5-E7F532EEE8C3}" type="sibTrans" cxnId="{8065E0CD-D0A5-4651-965D-C3F8A146976F}">
      <dgm:prSet/>
      <dgm:spPr/>
      <dgm:t>
        <a:bodyPr/>
        <a:lstStyle/>
        <a:p>
          <a:endParaRPr lang="en-US"/>
        </a:p>
      </dgm:t>
    </dgm:pt>
    <dgm:pt modelId="{A5E5F941-13E0-4503-AE57-CBBAF1881176}">
      <dgm:prSet phldrT="[Text]"/>
      <dgm:spPr/>
      <dgm:t>
        <a:bodyPr/>
        <a:lstStyle/>
        <a:p>
          <a:r>
            <a:rPr lang="en-US" dirty="0" smtClean="0"/>
            <a:t>Getting  Ready for the Lesson (Resources and Tips)</a:t>
          </a:r>
          <a:endParaRPr lang="en-US" dirty="0"/>
        </a:p>
      </dgm:t>
    </dgm:pt>
    <dgm:pt modelId="{6BF2EE58-CE6A-4109-9DC1-95289C358F61}" type="parTrans" cxnId="{691A07AD-AE46-41E5-8D03-F0649D05FE01}">
      <dgm:prSet/>
      <dgm:spPr/>
      <dgm:t>
        <a:bodyPr/>
        <a:lstStyle/>
        <a:p>
          <a:endParaRPr lang="en-US"/>
        </a:p>
      </dgm:t>
    </dgm:pt>
    <dgm:pt modelId="{0544103C-A05F-458F-BA87-755AF5030212}" type="sibTrans" cxnId="{691A07AD-AE46-41E5-8D03-F0649D05FE01}">
      <dgm:prSet/>
      <dgm:spPr/>
      <dgm:t>
        <a:bodyPr/>
        <a:lstStyle/>
        <a:p>
          <a:endParaRPr lang="en-US"/>
        </a:p>
      </dgm:t>
    </dgm:pt>
    <dgm:pt modelId="{F2C7E573-13E5-4B1B-A39A-5AE0E31613CF}">
      <dgm:prSet phldrT="[Text]"/>
      <dgm:spPr/>
      <dgm:t>
        <a:bodyPr/>
        <a:lstStyle/>
        <a:p>
          <a:r>
            <a:rPr lang="en-US" dirty="0" smtClean="0"/>
            <a:t>Vocabulary Activities</a:t>
          </a:r>
          <a:endParaRPr lang="en-US" dirty="0"/>
        </a:p>
      </dgm:t>
    </dgm:pt>
    <dgm:pt modelId="{E6AA3C6C-7015-4BD3-9114-BFA206099BEB}" type="parTrans" cxnId="{D44135FF-2207-47AE-AD99-2DF3325788B7}">
      <dgm:prSet/>
      <dgm:spPr/>
      <dgm:t>
        <a:bodyPr/>
        <a:lstStyle/>
        <a:p>
          <a:endParaRPr lang="en-US"/>
        </a:p>
      </dgm:t>
    </dgm:pt>
    <dgm:pt modelId="{F82FABB3-ADA5-44F0-82C5-931F14C8B61E}" type="sibTrans" cxnId="{D44135FF-2207-47AE-AD99-2DF3325788B7}">
      <dgm:prSet/>
      <dgm:spPr/>
      <dgm:t>
        <a:bodyPr/>
        <a:lstStyle/>
        <a:p>
          <a:endParaRPr lang="en-US"/>
        </a:p>
      </dgm:t>
    </dgm:pt>
    <dgm:pt modelId="{5E03462A-02F8-484F-9576-FC36C730AD01}">
      <dgm:prSet phldrT="[Text]"/>
      <dgm:spPr/>
      <dgm:t>
        <a:bodyPr/>
        <a:lstStyle/>
        <a:p>
          <a:r>
            <a:rPr lang="en-US" dirty="0" smtClean="0"/>
            <a:t>Lesson</a:t>
          </a:r>
        </a:p>
        <a:p>
          <a:r>
            <a:rPr lang="en-US" dirty="0" smtClean="0"/>
            <a:t>(Presentation)</a:t>
          </a:r>
          <a:endParaRPr lang="en-US" dirty="0"/>
        </a:p>
      </dgm:t>
    </dgm:pt>
    <dgm:pt modelId="{A90038BE-8E8E-4096-8323-F05405A4332E}" type="parTrans" cxnId="{B0B350C2-A6A1-4B3C-9E92-5E6756DE8A19}">
      <dgm:prSet/>
      <dgm:spPr/>
      <dgm:t>
        <a:bodyPr/>
        <a:lstStyle/>
        <a:p>
          <a:endParaRPr lang="en-US"/>
        </a:p>
      </dgm:t>
    </dgm:pt>
    <dgm:pt modelId="{F9B207F0-8033-4074-87A8-4D7C91646EA6}" type="sibTrans" cxnId="{B0B350C2-A6A1-4B3C-9E92-5E6756DE8A19}">
      <dgm:prSet/>
      <dgm:spPr/>
      <dgm:t>
        <a:bodyPr/>
        <a:lstStyle/>
        <a:p>
          <a:endParaRPr lang="en-US"/>
        </a:p>
      </dgm:t>
    </dgm:pt>
    <dgm:pt modelId="{3FC06F45-5E41-4E19-AD31-63C22E9DB010}">
      <dgm:prSet phldrT="[Text]"/>
      <dgm:spPr/>
      <dgm:t>
        <a:bodyPr/>
        <a:lstStyle/>
        <a:p>
          <a:r>
            <a:rPr lang="en-US" dirty="0" smtClean="0"/>
            <a:t>Textbook Connections</a:t>
          </a:r>
          <a:endParaRPr lang="en-US" dirty="0"/>
        </a:p>
      </dgm:t>
    </dgm:pt>
    <dgm:pt modelId="{C219DEA1-2317-46ED-AE0F-4232D320E5D6}" type="parTrans" cxnId="{D8856B1F-B8EE-495F-BFE4-1D213A2DB694}">
      <dgm:prSet/>
      <dgm:spPr/>
      <dgm:t>
        <a:bodyPr/>
        <a:lstStyle/>
        <a:p>
          <a:endParaRPr lang="en-US"/>
        </a:p>
      </dgm:t>
    </dgm:pt>
    <dgm:pt modelId="{EBDB4365-DB26-4144-9A25-46945B24CCB7}" type="sibTrans" cxnId="{D8856B1F-B8EE-495F-BFE4-1D213A2DB694}">
      <dgm:prSet/>
      <dgm:spPr/>
      <dgm:t>
        <a:bodyPr/>
        <a:lstStyle/>
        <a:p>
          <a:endParaRPr lang="en-US"/>
        </a:p>
      </dgm:t>
    </dgm:pt>
    <dgm:pt modelId="{DCEED76E-0326-49B8-A36F-C685244E6643}">
      <dgm:prSet phldrT="[Text]"/>
      <dgm:spPr/>
      <dgm:t>
        <a:bodyPr/>
        <a:lstStyle/>
        <a:p>
          <a:r>
            <a:rPr lang="en-US" dirty="0" smtClean="0"/>
            <a:t>Additional Resources</a:t>
          </a:r>
          <a:endParaRPr lang="en-US" dirty="0"/>
        </a:p>
      </dgm:t>
    </dgm:pt>
    <dgm:pt modelId="{07E87CB1-8350-4F04-9955-1175A58FC6E0}" type="parTrans" cxnId="{EB75DB0F-2E1F-4F7E-B175-42C43D9B2640}">
      <dgm:prSet/>
      <dgm:spPr/>
      <dgm:t>
        <a:bodyPr/>
        <a:lstStyle/>
        <a:p>
          <a:endParaRPr lang="en-US"/>
        </a:p>
      </dgm:t>
    </dgm:pt>
    <dgm:pt modelId="{29DDD687-7B0F-4733-A43D-6E6091C713EF}" type="sibTrans" cxnId="{EB75DB0F-2E1F-4F7E-B175-42C43D9B2640}">
      <dgm:prSet/>
      <dgm:spPr/>
      <dgm:t>
        <a:bodyPr/>
        <a:lstStyle/>
        <a:p>
          <a:endParaRPr lang="en-US"/>
        </a:p>
      </dgm:t>
    </dgm:pt>
    <dgm:pt modelId="{DA7E3854-DB9D-4FF9-B025-FE4A76E2BA4B}" type="pres">
      <dgm:prSet presAssocID="{ED7150C8-5300-4D7E-A94B-D85AAFE98F4B}" presName="diagram" presStyleCnt="0">
        <dgm:presLayoutVars>
          <dgm:dir/>
          <dgm:resizeHandles val="exact"/>
        </dgm:presLayoutVars>
      </dgm:prSet>
      <dgm:spPr/>
      <dgm:t>
        <a:bodyPr/>
        <a:lstStyle/>
        <a:p>
          <a:endParaRPr lang="en-US"/>
        </a:p>
      </dgm:t>
    </dgm:pt>
    <dgm:pt modelId="{63128D83-543B-46B4-B951-52988282917A}" type="pres">
      <dgm:prSet presAssocID="{919EFFC3-03CC-4A58-8EBB-74DD3E090409}" presName="node" presStyleLbl="node1" presStyleIdx="0" presStyleCnt="8">
        <dgm:presLayoutVars>
          <dgm:bulletEnabled val="1"/>
        </dgm:presLayoutVars>
      </dgm:prSet>
      <dgm:spPr/>
      <dgm:t>
        <a:bodyPr/>
        <a:lstStyle/>
        <a:p>
          <a:endParaRPr lang="en-US"/>
        </a:p>
      </dgm:t>
    </dgm:pt>
    <dgm:pt modelId="{5DA4E088-5B27-4DBD-A431-4E030E8F0F93}" type="pres">
      <dgm:prSet presAssocID="{0E20F7CC-5626-4C6D-901B-DDA38413A0FA}" presName="sibTrans" presStyleCnt="0"/>
      <dgm:spPr/>
    </dgm:pt>
    <dgm:pt modelId="{3E4BE58C-3442-40F6-A751-4FE1819BF935}" type="pres">
      <dgm:prSet presAssocID="{EBEABE0A-0EF8-49E9-B5C7-C71E7AF5439F}" presName="node" presStyleLbl="node1" presStyleIdx="1" presStyleCnt="8">
        <dgm:presLayoutVars>
          <dgm:bulletEnabled val="1"/>
        </dgm:presLayoutVars>
      </dgm:prSet>
      <dgm:spPr/>
      <dgm:t>
        <a:bodyPr/>
        <a:lstStyle/>
        <a:p>
          <a:endParaRPr lang="en-US"/>
        </a:p>
      </dgm:t>
    </dgm:pt>
    <dgm:pt modelId="{712769CB-8DBF-4C98-B47C-F3E147DD9F77}" type="pres">
      <dgm:prSet presAssocID="{D3438624-96B2-4A6A-8D17-53DC5AB31E6E}" presName="sibTrans" presStyleCnt="0"/>
      <dgm:spPr/>
    </dgm:pt>
    <dgm:pt modelId="{01763078-438F-47F4-B933-AE7A470A8EDE}" type="pres">
      <dgm:prSet presAssocID="{332B33B5-78B2-407D-9287-1FBF51F5EA71}" presName="node" presStyleLbl="node1" presStyleIdx="2" presStyleCnt="8" custLinFactNeighborX="-4397" custLinFactNeighborY="1165">
        <dgm:presLayoutVars>
          <dgm:bulletEnabled val="1"/>
        </dgm:presLayoutVars>
      </dgm:prSet>
      <dgm:spPr/>
      <dgm:t>
        <a:bodyPr/>
        <a:lstStyle/>
        <a:p>
          <a:endParaRPr lang="en-US"/>
        </a:p>
      </dgm:t>
    </dgm:pt>
    <dgm:pt modelId="{C9A22E56-2223-41BF-9562-85AF09DA5B00}" type="pres">
      <dgm:prSet presAssocID="{08D0BC2C-2A4D-46E2-92B5-E7F532EEE8C3}" presName="sibTrans" presStyleCnt="0"/>
      <dgm:spPr/>
    </dgm:pt>
    <dgm:pt modelId="{91B6F8ED-4351-4F96-8D7B-EFCA6BAE4614}" type="pres">
      <dgm:prSet presAssocID="{A5E5F941-13E0-4503-AE57-CBBAF1881176}" presName="node" presStyleLbl="node1" presStyleIdx="3" presStyleCnt="8">
        <dgm:presLayoutVars>
          <dgm:bulletEnabled val="1"/>
        </dgm:presLayoutVars>
      </dgm:prSet>
      <dgm:spPr/>
      <dgm:t>
        <a:bodyPr/>
        <a:lstStyle/>
        <a:p>
          <a:endParaRPr lang="en-US"/>
        </a:p>
      </dgm:t>
    </dgm:pt>
    <dgm:pt modelId="{ADD449B2-1E8C-4593-AECA-7DB4A9C1730E}" type="pres">
      <dgm:prSet presAssocID="{0544103C-A05F-458F-BA87-755AF5030212}" presName="sibTrans" presStyleCnt="0"/>
      <dgm:spPr/>
    </dgm:pt>
    <dgm:pt modelId="{9C78D8E6-2627-4786-91CC-BAF294ED1B16}" type="pres">
      <dgm:prSet presAssocID="{F2C7E573-13E5-4B1B-A39A-5AE0E31613CF}" presName="node" presStyleLbl="node1" presStyleIdx="4" presStyleCnt="8">
        <dgm:presLayoutVars>
          <dgm:bulletEnabled val="1"/>
        </dgm:presLayoutVars>
      </dgm:prSet>
      <dgm:spPr/>
      <dgm:t>
        <a:bodyPr/>
        <a:lstStyle/>
        <a:p>
          <a:endParaRPr lang="en-US"/>
        </a:p>
      </dgm:t>
    </dgm:pt>
    <dgm:pt modelId="{52278844-A7F3-4779-A4A6-C0621C2DE109}" type="pres">
      <dgm:prSet presAssocID="{F82FABB3-ADA5-44F0-82C5-931F14C8B61E}" presName="sibTrans" presStyleCnt="0"/>
      <dgm:spPr/>
    </dgm:pt>
    <dgm:pt modelId="{FAFB506F-11F2-402F-B391-83BDEDFDA3F7}" type="pres">
      <dgm:prSet presAssocID="{5E03462A-02F8-484F-9576-FC36C730AD01}" presName="node" presStyleLbl="node1" presStyleIdx="5" presStyleCnt="8">
        <dgm:presLayoutVars>
          <dgm:bulletEnabled val="1"/>
        </dgm:presLayoutVars>
      </dgm:prSet>
      <dgm:spPr/>
      <dgm:t>
        <a:bodyPr/>
        <a:lstStyle/>
        <a:p>
          <a:endParaRPr lang="en-US"/>
        </a:p>
      </dgm:t>
    </dgm:pt>
    <dgm:pt modelId="{A3B1CCDB-22FF-4D83-917C-AF1A8A0D32B0}" type="pres">
      <dgm:prSet presAssocID="{F9B207F0-8033-4074-87A8-4D7C91646EA6}" presName="sibTrans" presStyleCnt="0"/>
      <dgm:spPr/>
    </dgm:pt>
    <dgm:pt modelId="{ADA9DF16-ADAF-4F5D-8E04-121F288C203E}" type="pres">
      <dgm:prSet presAssocID="{3FC06F45-5E41-4E19-AD31-63C22E9DB010}" presName="node" presStyleLbl="node1" presStyleIdx="6" presStyleCnt="8">
        <dgm:presLayoutVars>
          <dgm:bulletEnabled val="1"/>
        </dgm:presLayoutVars>
      </dgm:prSet>
      <dgm:spPr/>
      <dgm:t>
        <a:bodyPr/>
        <a:lstStyle/>
        <a:p>
          <a:endParaRPr lang="en-US"/>
        </a:p>
      </dgm:t>
    </dgm:pt>
    <dgm:pt modelId="{B8149738-2E22-4414-B5B9-0F236DD40F6B}" type="pres">
      <dgm:prSet presAssocID="{EBDB4365-DB26-4144-9A25-46945B24CCB7}" presName="sibTrans" presStyleCnt="0"/>
      <dgm:spPr/>
    </dgm:pt>
    <dgm:pt modelId="{8B61FCA8-924F-42A1-A51F-25BED0880D40}" type="pres">
      <dgm:prSet presAssocID="{DCEED76E-0326-49B8-A36F-C685244E6643}" presName="node" presStyleLbl="node1" presStyleIdx="7" presStyleCnt="8">
        <dgm:presLayoutVars>
          <dgm:bulletEnabled val="1"/>
        </dgm:presLayoutVars>
      </dgm:prSet>
      <dgm:spPr/>
      <dgm:t>
        <a:bodyPr/>
        <a:lstStyle/>
        <a:p>
          <a:endParaRPr lang="en-US"/>
        </a:p>
      </dgm:t>
    </dgm:pt>
  </dgm:ptLst>
  <dgm:cxnLst>
    <dgm:cxn modelId="{F90D52A2-FB8C-41B4-BE1D-6203B22849B2}" type="presOf" srcId="{332B33B5-78B2-407D-9287-1FBF51F5EA71}" destId="{01763078-438F-47F4-B933-AE7A470A8EDE}" srcOrd="0" destOrd="0" presId="urn:microsoft.com/office/officeart/2005/8/layout/default"/>
    <dgm:cxn modelId="{98473300-DEFB-43A5-A3F3-3C4F6EB05027}" srcId="{ED7150C8-5300-4D7E-A94B-D85AAFE98F4B}" destId="{919EFFC3-03CC-4A58-8EBB-74DD3E090409}" srcOrd="0" destOrd="0" parTransId="{AD92F03D-99F7-43A3-8D3A-5006760826BE}" sibTransId="{0E20F7CC-5626-4C6D-901B-DDA38413A0FA}"/>
    <dgm:cxn modelId="{D44135FF-2207-47AE-AD99-2DF3325788B7}" srcId="{ED7150C8-5300-4D7E-A94B-D85AAFE98F4B}" destId="{F2C7E573-13E5-4B1B-A39A-5AE0E31613CF}" srcOrd="4" destOrd="0" parTransId="{E6AA3C6C-7015-4BD3-9114-BFA206099BEB}" sibTransId="{F82FABB3-ADA5-44F0-82C5-931F14C8B61E}"/>
    <dgm:cxn modelId="{F787B749-00D4-499A-A9DE-5B5CD4F56509}" type="presOf" srcId="{A5E5F941-13E0-4503-AE57-CBBAF1881176}" destId="{91B6F8ED-4351-4F96-8D7B-EFCA6BAE4614}" srcOrd="0" destOrd="0" presId="urn:microsoft.com/office/officeart/2005/8/layout/default"/>
    <dgm:cxn modelId="{7351C02D-D0D9-4890-9D64-69FCBBCA5180}" type="presOf" srcId="{DCEED76E-0326-49B8-A36F-C685244E6643}" destId="{8B61FCA8-924F-42A1-A51F-25BED0880D40}" srcOrd="0" destOrd="0" presId="urn:microsoft.com/office/officeart/2005/8/layout/default"/>
    <dgm:cxn modelId="{0E63F572-0DC5-4A33-9DD6-278D2BD7885D}" type="presOf" srcId="{ED7150C8-5300-4D7E-A94B-D85AAFE98F4B}" destId="{DA7E3854-DB9D-4FF9-B025-FE4A76E2BA4B}" srcOrd="0" destOrd="0" presId="urn:microsoft.com/office/officeart/2005/8/layout/default"/>
    <dgm:cxn modelId="{3B8A67BC-ACFE-42B8-9AAD-60E4C6F9F335}" srcId="{ED7150C8-5300-4D7E-A94B-D85AAFE98F4B}" destId="{EBEABE0A-0EF8-49E9-B5C7-C71E7AF5439F}" srcOrd="1" destOrd="0" parTransId="{5599A24D-F869-4A1C-8444-4F003ECEA360}" sibTransId="{D3438624-96B2-4A6A-8D17-53DC5AB31E6E}"/>
    <dgm:cxn modelId="{EB75DB0F-2E1F-4F7E-B175-42C43D9B2640}" srcId="{ED7150C8-5300-4D7E-A94B-D85AAFE98F4B}" destId="{DCEED76E-0326-49B8-A36F-C685244E6643}" srcOrd="7" destOrd="0" parTransId="{07E87CB1-8350-4F04-9955-1175A58FC6E0}" sibTransId="{29DDD687-7B0F-4733-A43D-6E6091C713EF}"/>
    <dgm:cxn modelId="{691A07AD-AE46-41E5-8D03-F0649D05FE01}" srcId="{ED7150C8-5300-4D7E-A94B-D85AAFE98F4B}" destId="{A5E5F941-13E0-4503-AE57-CBBAF1881176}" srcOrd="3" destOrd="0" parTransId="{6BF2EE58-CE6A-4109-9DC1-95289C358F61}" sibTransId="{0544103C-A05F-458F-BA87-755AF5030212}"/>
    <dgm:cxn modelId="{8065E0CD-D0A5-4651-965D-C3F8A146976F}" srcId="{ED7150C8-5300-4D7E-A94B-D85AAFE98F4B}" destId="{332B33B5-78B2-407D-9287-1FBF51F5EA71}" srcOrd="2" destOrd="0" parTransId="{43585418-B451-4CB3-BACE-A824DF4EBB6A}" sibTransId="{08D0BC2C-2A4D-46E2-92B5-E7F532EEE8C3}"/>
    <dgm:cxn modelId="{3978C698-B946-4105-96D1-91097CDEAAD2}" type="presOf" srcId="{3FC06F45-5E41-4E19-AD31-63C22E9DB010}" destId="{ADA9DF16-ADAF-4F5D-8E04-121F288C203E}" srcOrd="0" destOrd="0" presId="urn:microsoft.com/office/officeart/2005/8/layout/default"/>
    <dgm:cxn modelId="{A8DCE74C-0AAF-4BD9-8159-604A1A7279B5}" type="presOf" srcId="{919EFFC3-03CC-4A58-8EBB-74DD3E090409}" destId="{63128D83-543B-46B4-B951-52988282917A}" srcOrd="0" destOrd="0" presId="urn:microsoft.com/office/officeart/2005/8/layout/default"/>
    <dgm:cxn modelId="{963B5C11-3918-496B-AFB3-27C2FAD6DD8A}" type="presOf" srcId="{EBEABE0A-0EF8-49E9-B5C7-C71E7AF5439F}" destId="{3E4BE58C-3442-40F6-A751-4FE1819BF935}" srcOrd="0" destOrd="0" presId="urn:microsoft.com/office/officeart/2005/8/layout/default"/>
    <dgm:cxn modelId="{D8856B1F-B8EE-495F-BFE4-1D213A2DB694}" srcId="{ED7150C8-5300-4D7E-A94B-D85AAFE98F4B}" destId="{3FC06F45-5E41-4E19-AD31-63C22E9DB010}" srcOrd="6" destOrd="0" parTransId="{C219DEA1-2317-46ED-AE0F-4232D320E5D6}" sibTransId="{EBDB4365-DB26-4144-9A25-46945B24CCB7}"/>
    <dgm:cxn modelId="{B0B350C2-A6A1-4B3C-9E92-5E6756DE8A19}" srcId="{ED7150C8-5300-4D7E-A94B-D85AAFE98F4B}" destId="{5E03462A-02F8-484F-9576-FC36C730AD01}" srcOrd="5" destOrd="0" parTransId="{A90038BE-8E8E-4096-8323-F05405A4332E}" sibTransId="{F9B207F0-8033-4074-87A8-4D7C91646EA6}"/>
    <dgm:cxn modelId="{3DE331E4-1C76-4C96-8A5C-49B1859E780B}" type="presOf" srcId="{5E03462A-02F8-484F-9576-FC36C730AD01}" destId="{FAFB506F-11F2-402F-B391-83BDEDFDA3F7}" srcOrd="0" destOrd="0" presId="urn:microsoft.com/office/officeart/2005/8/layout/default"/>
    <dgm:cxn modelId="{3B0CFE0A-2A03-4CEC-847A-AF6F4C8F8D8B}" type="presOf" srcId="{F2C7E573-13E5-4B1B-A39A-5AE0E31613CF}" destId="{9C78D8E6-2627-4786-91CC-BAF294ED1B16}" srcOrd="0" destOrd="0" presId="urn:microsoft.com/office/officeart/2005/8/layout/default"/>
    <dgm:cxn modelId="{DB577A1C-4233-488F-95F1-6E9281292F6C}" type="presParOf" srcId="{DA7E3854-DB9D-4FF9-B025-FE4A76E2BA4B}" destId="{63128D83-543B-46B4-B951-52988282917A}" srcOrd="0" destOrd="0" presId="urn:microsoft.com/office/officeart/2005/8/layout/default"/>
    <dgm:cxn modelId="{080F6F4A-A53A-4EC9-9D33-9342A5A6F8F4}" type="presParOf" srcId="{DA7E3854-DB9D-4FF9-B025-FE4A76E2BA4B}" destId="{5DA4E088-5B27-4DBD-A431-4E030E8F0F93}" srcOrd="1" destOrd="0" presId="urn:microsoft.com/office/officeart/2005/8/layout/default"/>
    <dgm:cxn modelId="{5EFABBE0-059F-4D17-AFF1-15EBAC6556F2}" type="presParOf" srcId="{DA7E3854-DB9D-4FF9-B025-FE4A76E2BA4B}" destId="{3E4BE58C-3442-40F6-A751-4FE1819BF935}" srcOrd="2" destOrd="0" presId="urn:microsoft.com/office/officeart/2005/8/layout/default"/>
    <dgm:cxn modelId="{1FB4465A-CFCC-47BF-B1E2-F82FAEC9380B}" type="presParOf" srcId="{DA7E3854-DB9D-4FF9-B025-FE4A76E2BA4B}" destId="{712769CB-8DBF-4C98-B47C-F3E147DD9F77}" srcOrd="3" destOrd="0" presId="urn:microsoft.com/office/officeart/2005/8/layout/default"/>
    <dgm:cxn modelId="{678D71F8-C194-47DC-ABAB-BE3820F86A9E}" type="presParOf" srcId="{DA7E3854-DB9D-4FF9-B025-FE4A76E2BA4B}" destId="{01763078-438F-47F4-B933-AE7A470A8EDE}" srcOrd="4" destOrd="0" presId="urn:microsoft.com/office/officeart/2005/8/layout/default"/>
    <dgm:cxn modelId="{1CD6E3E0-DC44-47DA-8914-3DC3D52A3DF4}" type="presParOf" srcId="{DA7E3854-DB9D-4FF9-B025-FE4A76E2BA4B}" destId="{C9A22E56-2223-41BF-9562-85AF09DA5B00}" srcOrd="5" destOrd="0" presId="urn:microsoft.com/office/officeart/2005/8/layout/default"/>
    <dgm:cxn modelId="{683B79E1-281E-40DE-8481-BD0B1D40C58B}" type="presParOf" srcId="{DA7E3854-DB9D-4FF9-B025-FE4A76E2BA4B}" destId="{91B6F8ED-4351-4F96-8D7B-EFCA6BAE4614}" srcOrd="6" destOrd="0" presId="urn:microsoft.com/office/officeart/2005/8/layout/default"/>
    <dgm:cxn modelId="{6C842124-3907-4C88-86BE-E99D68DB5704}" type="presParOf" srcId="{DA7E3854-DB9D-4FF9-B025-FE4A76E2BA4B}" destId="{ADD449B2-1E8C-4593-AECA-7DB4A9C1730E}" srcOrd="7" destOrd="0" presId="urn:microsoft.com/office/officeart/2005/8/layout/default"/>
    <dgm:cxn modelId="{8F8EFB54-828E-471F-86CD-A9F983133252}" type="presParOf" srcId="{DA7E3854-DB9D-4FF9-B025-FE4A76E2BA4B}" destId="{9C78D8E6-2627-4786-91CC-BAF294ED1B16}" srcOrd="8" destOrd="0" presId="urn:microsoft.com/office/officeart/2005/8/layout/default"/>
    <dgm:cxn modelId="{D583895A-CE9F-4911-B89B-35E5A9B59E4E}" type="presParOf" srcId="{DA7E3854-DB9D-4FF9-B025-FE4A76E2BA4B}" destId="{52278844-A7F3-4779-A4A6-C0621C2DE109}" srcOrd="9" destOrd="0" presId="urn:microsoft.com/office/officeart/2005/8/layout/default"/>
    <dgm:cxn modelId="{1A9EFF2C-AA79-4063-9425-1A02E2F7AEE0}" type="presParOf" srcId="{DA7E3854-DB9D-4FF9-B025-FE4A76E2BA4B}" destId="{FAFB506F-11F2-402F-B391-83BDEDFDA3F7}" srcOrd="10" destOrd="0" presId="urn:microsoft.com/office/officeart/2005/8/layout/default"/>
    <dgm:cxn modelId="{405505FD-E10F-4B26-80E1-F071BA3BFC3B}" type="presParOf" srcId="{DA7E3854-DB9D-4FF9-B025-FE4A76E2BA4B}" destId="{A3B1CCDB-22FF-4D83-917C-AF1A8A0D32B0}" srcOrd="11" destOrd="0" presId="urn:microsoft.com/office/officeart/2005/8/layout/default"/>
    <dgm:cxn modelId="{945028B0-D53A-45FD-B257-7EC95C1C63D9}" type="presParOf" srcId="{DA7E3854-DB9D-4FF9-B025-FE4A76E2BA4B}" destId="{ADA9DF16-ADAF-4F5D-8E04-121F288C203E}" srcOrd="12" destOrd="0" presId="urn:microsoft.com/office/officeart/2005/8/layout/default"/>
    <dgm:cxn modelId="{8AC471B1-C383-4AEA-875B-76D978A563F8}" type="presParOf" srcId="{DA7E3854-DB9D-4FF9-B025-FE4A76E2BA4B}" destId="{B8149738-2E22-4414-B5B9-0F236DD40F6B}" srcOrd="13" destOrd="0" presId="urn:microsoft.com/office/officeart/2005/8/layout/default"/>
    <dgm:cxn modelId="{D1FB0D0F-1039-40E8-9F7A-C3F62CB5DCB6}" type="presParOf" srcId="{DA7E3854-DB9D-4FF9-B025-FE4A76E2BA4B}" destId="{8B61FCA8-924F-42A1-A51F-25BED0880D40}"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405BF4-8BEB-415A-B069-976C8F8E0BD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A54AE3E-1383-4FCC-93B6-BB8B7B5B3186}">
      <dgm:prSet phldrT="[Text]"/>
      <dgm:spPr/>
      <dgm:t>
        <a:bodyPr/>
        <a:lstStyle/>
        <a:p>
          <a:r>
            <a:rPr lang="en-US" dirty="0" smtClean="0"/>
            <a:t>MP1</a:t>
          </a:r>
          <a:endParaRPr lang="en-US" dirty="0"/>
        </a:p>
      </dgm:t>
    </dgm:pt>
    <dgm:pt modelId="{4EC8C5B8-EEC2-4F9A-B930-713B9FC132DE}" type="parTrans" cxnId="{A797CBA0-B600-45B0-8E54-5B5E86928791}">
      <dgm:prSet/>
      <dgm:spPr/>
      <dgm:t>
        <a:bodyPr/>
        <a:lstStyle/>
        <a:p>
          <a:endParaRPr lang="en-US"/>
        </a:p>
      </dgm:t>
    </dgm:pt>
    <dgm:pt modelId="{E8B72630-6D83-40C2-B67F-9F19FBD5B69A}" type="sibTrans" cxnId="{A797CBA0-B600-45B0-8E54-5B5E86928791}">
      <dgm:prSet/>
      <dgm:spPr/>
      <dgm:t>
        <a:bodyPr/>
        <a:lstStyle/>
        <a:p>
          <a:endParaRPr lang="en-US"/>
        </a:p>
      </dgm:t>
    </dgm:pt>
    <dgm:pt modelId="{21E6EDDE-DE0E-4D04-BDCD-EF6C511EFCF0}">
      <dgm:prSet phldrT="[Text]"/>
      <dgm:spPr/>
      <dgm:t>
        <a:bodyPr/>
        <a:lstStyle/>
        <a:p>
          <a:r>
            <a:rPr lang="en-US" dirty="0" smtClean="0"/>
            <a:t>Make sense of problems and persevere in solving them.</a:t>
          </a:r>
          <a:endParaRPr lang="en-US" dirty="0"/>
        </a:p>
      </dgm:t>
    </dgm:pt>
    <dgm:pt modelId="{E856D2B7-E3DD-4206-A24B-8B28950D8840}" type="parTrans" cxnId="{93F3BACC-D8CA-4491-AE59-DD730C739C8E}">
      <dgm:prSet/>
      <dgm:spPr/>
      <dgm:t>
        <a:bodyPr/>
        <a:lstStyle/>
        <a:p>
          <a:endParaRPr lang="en-US"/>
        </a:p>
      </dgm:t>
    </dgm:pt>
    <dgm:pt modelId="{4B2F80F8-7F84-454F-A629-4790864DF8F7}" type="sibTrans" cxnId="{93F3BACC-D8CA-4491-AE59-DD730C739C8E}">
      <dgm:prSet/>
      <dgm:spPr/>
      <dgm:t>
        <a:bodyPr/>
        <a:lstStyle/>
        <a:p>
          <a:endParaRPr lang="en-US"/>
        </a:p>
      </dgm:t>
    </dgm:pt>
    <dgm:pt modelId="{4111135A-E459-46F7-850B-2758C796B762}">
      <dgm:prSet phldrT="[Text]"/>
      <dgm:spPr/>
      <dgm:t>
        <a:bodyPr/>
        <a:lstStyle/>
        <a:p>
          <a:r>
            <a:rPr lang="en-US" dirty="0" smtClean="0"/>
            <a:t>MP2</a:t>
          </a:r>
          <a:endParaRPr lang="en-US" dirty="0"/>
        </a:p>
      </dgm:t>
    </dgm:pt>
    <dgm:pt modelId="{08BB5A70-FC9C-4276-BA2E-1E365D42E138}" type="parTrans" cxnId="{7C9C88AD-C914-4387-BA7A-8D67EA72BA9E}">
      <dgm:prSet/>
      <dgm:spPr/>
      <dgm:t>
        <a:bodyPr/>
        <a:lstStyle/>
        <a:p>
          <a:endParaRPr lang="en-US"/>
        </a:p>
      </dgm:t>
    </dgm:pt>
    <dgm:pt modelId="{B2FB51BD-42D9-4AE0-BD14-5D27F9ADC9BA}" type="sibTrans" cxnId="{7C9C88AD-C914-4387-BA7A-8D67EA72BA9E}">
      <dgm:prSet/>
      <dgm:spPr/>
      <dgm:t>
        <a:bodyPr/>
        <a:lstStyle/>
        <a:p>
          <a:endParaRPr lang="en-US"/>
        </a:p>
      </dgm:t>
    </dgm:pt>
    <dgm:pt modelId="{A830787E-3A21-47AD-A2FF-42B6B40EE910}">
      <dgm:prSet phldrT="[Text]"/>
      <dgm:spPr/>
      <dgm:t>
        <a:bodyPr/>
        <a:lstStyle/>
        <a:p>
          <a:r>
            <a:rPr lang="en-US" dirty="0" smtClean="0"/>
            <a:t>Reason abstractly and quantitatively.</a:t>
          </a:r>
          <a:endParaRPr lang="en-US" dirty="0"/>
        </a:p>
      </dgm:t>
    </dgm:pt>
    <dgm:pt modelId="{4D6F7C62-A191-4741-A420-8D8A12C11494}" type="parTrans" cxnId="{6CE1C71C-06AC-4E4C-9DD1-2088D8714C63}">
      <dgm:prSet/>
      <dgm:spPr/>
      <dgm:t>
        <a:bodyPr/>
        <a:lstStyle/>
        <a:p>
          <a:endParaRPr lang="en-US"/>
        </a:p>
      </dgm:t>
    </dgm:pt>
    <dgm:pt modelId="{CD387828-225F-405A-82E0-53FC663FE04C}" type="sibTrans" cxnId="{6CE1C71C-06AC-4E4C-9DD1-2088D8714C63}">
      <dgm:prSet/>
      <dgm:spPr/>
      <dgm:t>
        <a:bodyPr/>
        <a:lstStyle/>
        <a:p>
          <a:endParaRPr lang="en-US"/>
        </a:p>
      </dgm:t>
    </dgm:pt>
    <dgm:pt modelId="{DED65082-F666-48BF-B26A-9E28F7111814}" type="pres">
      <dgm:prSet presAssocID="{CF405BF4-8BEB-415A-B069-976C8F8E0BD2}" presName="linear" presStyleCnt="0">
        <dgm:presLayoutVars>
          <dgm:animLvl val="lvl"/>
          <dgm:resizeHandles val="exact"/>
        </dgm:presLayoutVars>
      </dgm:prSet>
      <dgm:spPr/>
      <dgm:t>
        <a:bodyPr/>
        <a:lstStyle/>
        <a:p>
          <a:endParaRPr lang="en-US"/>
        </a:p>
      </dgm:t>
    </dgm:pt>
    <dgm:pt modelId="{051A51DA-6F1C-424F-BDE6-EFBF42C6E047}" type="pres">
      <dgm:prSet presAssocID="{AA54AE3E-1383-4FCC-93B6-BB8B7B5B3186}" presName="parentText" presStyleLbl="node1" presStyleIdx="0" presStyleCnt="2">
        <dgm:presLayoutVars>
          <dgm:chMax val="0"/>
          <dgm:bulletEnabled val="1"/>
        </dgm:presLayoutVars>
      </dgm:prSet>
      <dgm:spPr/>
      <dgm:t>
        <a:bodyPr/>
        <a:lstStyle/>
        <a:p>
          <a:endParaRPr lang="en-US"/>
        </a:p>
      </dgm:t>
    </dgm:pt>
    <dgm:pt modelId="{0C874B8A-78F2-43A6-9A27-19B6821C33D8}" type="pres">
      <dgm:prSet presAssocID="{AA54AE3E-1383-4FCC-93B6-BB8B7B5B3186}" presName="childText" presStyleLbl="revTx" presStyleIdx="0" presStyleCnt="2">
        <dgm:presLayoutVars>
          <dgm:bulletEnabled val="1"/>
        </dgm:presLayoutVars>
      </dgm:prSet>
      <dgm:spPr/>
      <dgm:t>
        <a:bodyPr/>
        <a:lstStyle/>
        <a:p>
          <a:endParaRPr lang="en-US"/>
        </a:p>
      </dgm:t>
    </dgm:pt>
    <dgm:pt modelId="{F108927F-65E5-4C9A-9F92-62CE6806B1E1}" type="pres">
      <dgm:prSet presAssocID="{4111135A-E459-46F7-850B-2758C796B762}" presName="parentText" presStyleLbl="node1" presStyleIdx="1" presStyleCnt="2">
        <dgm:presLayoutVars>
          <dgm:chMax val="0"/>
          <dgm:bulletEnabled val="1"/>
        </dgm:presLayoutVars>
      </dgm:prSet>
      <dgm:spPr/>
      <dgm:t>
        <a:bodyPr/>
        <a:lstStyle/>
        <a:p>
          <a:endParaRPr lang="en-US"/>
        </a:p>
      </dgm:t>
    </dgm:pt>
    <dgm:pt modelId="{E66B5219-7370-4FE4-9FFD-C1AB0BBAA9D7}" type="pres">
      <dgm:prSet presAssocID="{4111135A-E459-46F7-850B-2758C796B762}" presName="childText" presStyleLbl="revTx" presStyleIdx="1" presStyleCnt="2">
        <dgm:presLayoutVars>
          <dgm:bulletEnabled val="1"/>
        </dgm:presLayoutVars>
      </dgm:prSet>
      <dgm:spPr/>
      <dgm:t>
        <a:bodyPr/>
        <a:lstStyle/>
        <a:p>
          <a:endParaRPr lang="en-US"/>
        </a:p>
      </dgm:t>
    </dgm:pt>
  </dgm:ptLst>
  <dgm:cxnLst>
    <dgm:cxn modelId="{6CE1C71C-06AC-4E4C-9DD1-2088D8714C63}" srcId="{4111135A-E459-46F7-850B-2758C796B762}" destId="{A830787E-3A21-47AD-A2FF-42B6B40EE910}" srcOrd="0" destOrd="0" parTransId="{4D6F7C62-A191-4741-A420-8D8A12C11494}" sibTransId="{CD387828-225F-405A-82E0-53FC663FE04C}"/>
    <dgm:cxn modelId="{BC5E5AEF-820A-441B-988E-A1F3EC1FA6F5}" type="presOf" srcId="{4111135A-E459-46F7-850B-2758C796B762}" destId="{F108927F-65E5-4C9A-9F92-62CE6806B1E1}" srcOrd="0" destOrd="0" presId="urn:microsoft.com/office/officeart/2005/8/layout/vList2"/>
    <dgm:cxn modelId="{7C9C88AD-C914-4387-BA7A-8D67EA72BA9E}" srcId="{CF405BF4-8BEB-415A-B069-976C8F8E0BD2}" destId="{4111135A-E459-46F7-850B-2758C796B762}" srcOrd="1" destOrd="0" parTransId="{08BB5A70-FC9C-4276-BA2E-1E365D42E138}" sibTransId="{B2FB51BD-42D9-4AE0-BD14-5D27F9ADC9BA}"/>
    <dgm:cxn modelId="{7CFDDC8F-DFC0-4404-9BD2-E8EE617B86CA}" type="presOf" srcId="{CF405BF4-8BEB-415A-B069-976C8F8E0BD2}" destId="{DED65082-F666-48BF-B26A-9E28F7111814}" srcOrd="0" destOrd="0" presId="urn:microsoft.com/office/officeart/2005/8/layout/vList2"/>
    <dgm:cxn modelId="{BECDF60C-C544-424F-BCAC-97F8D16141D3}" type="presOf" srcId="{AA54AE3E-1383-4FCC-93B6-BB8B7B5B3186}" destId="{051A51DA-6F1C-424F-BDE6-EFBF42C6E047}" srcOrd="0" destOrd="0" presId="urn:microsoft.com/office/officeart/2005/8/layout/vList2"/>
    <dgm:cxn modelId="{82802F8E-6010-45CB-9610-63F8F2482BDA}" type="presOf" srcId="{A830787E-3A21-47AD-A2FF-42B6B40EE910}" destId="{E66B5219-7370-4FE4-9FFD-C1AB0BBAA9D7}" srcOrd="0" destOrd="0" presId="urn:microsoft.com/office/officeart/2005/8/layout/vList2"/>
    <dgm:cxn modelId="{93F3BACC-D8CA-4491-AE59-DD730C739C8E}" srcId="{AA54AE3E-1383-4FCC-93B6-BB8B7B5B3186}" destId="{21E6EDDE-DE0E-4D04-BDCD-EF6C511EFCF0}" srcOrd="0" destOrd="0" parTransId="{E856D2B7-E3DD-4206-A24B-8B28950D8840}" sibTransId="{4B2F80F8-7F84-454F-A629-4790864DF8F7}"/>
    <dgm:cxn modelId="{A797CBA0-B600-45B0-8E54-5B5E86928791}" srcId="{CF405BF4-8BEB-415A-B069-976C8F8E0BD2}" destId="{AA54AE3E-1383-4FCC-93B6-BB8B7B5B3186}" srcOrd="0" destOrd="0" parTransId="{4EC8C5B8-EEC2-4F9A-B930-713B9FC132DE}" sibTransId="{E8B72630-6D83-40C2-B67F-9F19FBD5B69A}"/>
    <dgm:cxn modelId="{4BF2DB28-4972-443D-891E-8BB70F1A9987}" type="presOf" srcId="{21E6EDDE-DE0E-4D04-BDCD-EF6C511EFCF0}" destId="{0C874B8A-78F2-43A6-9A27-19B6821C33D8}" srcOrd="0" destOrd="0" presId="urn:microsoft.com/office/officeart/2005/8/layout/vList2"/>
    <dgm:cxn modelId="{B9A4DFCE-9AE6-4331-8A4F-CA0F622D34E8}" type="presParOf" srcId="{DED65082-F666-48BF-B26A-9E28F7111814}" destId="{051A51DA-6F1C-424F-BDE6-EFBF42C6E047}" srcOrd="0" destOrd="0" presId="urn:microsoft.com/office/officeart/2005/8/layout/vList2"/>
    <dgm:cxn modelId="{0A44BC6D-56AC-4E03-A1AE-2E4CB5F0DCEC}" type="presParOf" srcId="{DED65082-F666-48BF-B26A-9E28F7111814}" destId="{0C874B8A-78F2-43A6-9A27-19B6821C33D8}" srcOrd="1" destOrd="0" presId="urn:microsoft.com/office/officeart/2005/8/layout/vList2"/>
    <dgm:cxn modelId="{901E370A-3711-4CDA-9F4F-4FD69F75A504}" type="presParOf" srcId="{DED65082-F666-48BF-B26A-9E28F7111814}" destId="{F108927F-65E5-4C9A-9F92-62CE6806B1E1}" srcOrd="2" destOrd="0" presId="urn:microsoft.com/office/officeart/2005/8/layout/vList2"/>
    <dgm:cxn modelId="{30B538FB-8A49-465A-83C8-2AF207E1269E}" type="presParOf" srcId="{DED65082-F666-48BF-B26A-9E28F7111814}" destId="{E66B5219-7370-4FE4-9FFD-C1AB0BBAA9D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28D83-543B-46B4-B951-52988282917A}">
      <dsp:nvSpPr>
        <dsp:cNvPr id="0" name=""/>
        <dsp:cNvSpPr/>
      </dsp:nvSpPr>
      <dsp:spPr>
        <a:xfrm>
          <a:off x="217828" y="1701"/>
          <a:ext cx="1800111" cy="108006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Standards</a:t>
          </a:r>
          <a:endParaRPr lang="en-US" sz="1800" kern="1200" dirty="0"/>
        </a:p>
      </dsp:txBody>
      <dsp:txXfrm>
        <a:off x="217828" y="1701"/>
        <a:ext cx="1800111" cy="1080066"/>
      </dsp:txXfrm>
    </dsp:sp>
    <dsp:sp modelId="{3E4BE58C-3442-40F6-A751-4FE1819BF935}">
      <dsp:nvSpPr>
        <dsp:cNvPr id="0" name=""/>
        <dsp:cNvSpPr/>
      </dsp:nvSpPr>
      <dsp:spPr>
        <a:xfrm>
          <a:off x="2197950" y="1701"/>
          <a:ext cx="1800111" cy="108006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 Learning Progression</a:t>
          </a:r>
          <a:endParaRPr lang="en-US" sz="1800" kern="1200" dirty="0"/>
        </a:p>
      </dsp:txBody>
      <dsp:txXfrm>
        <a:off x="2197950" y="1701"/>
        <a:ext cx="1800111" cy="1080066"/>
      </dsp:txXfrm>
    </dsp:sp>
    <dsp:sp modelId="{01763078-438F-47F4-B933-AE7A470A8EDE}">
      <dsp:nvSpPr>
        <dsp:cNvPr id="0" name=""/>
        <dsp:cNvSpPr/>
      </dsp:nvSpPr>
      <dsp:spPr>
        <a:xfrm>
          <a:off x="4098922" y="14284"/>
          <a:ext cx="1800111" cy="1080066"/>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Lesson Agenda</a:t>
          </a:r>
          <a:endParaRPr lang="en-US" sz="1800" kern="1200" dirty="0"/>
        </a:p>
      </dsp:txBody>
      <dsp:txXfrm>
        <a:off x="4098922" y="14284"/>
        <a:ext cx="1800111" cy="1080066"/>
      </dsp:txXfrm>
    </dsp:sp>
    <dsp:sp modelId="{91B6F8ED-4351-4F96-8D7B-EFCA6BAE4614}">
      <dsp:nvSpPr>
        <dsp:cNvPr id="0" name=""/>
        <dsp:cNvSpPr/>
      </dsp:nvSpPr>
      <dsp:spPr>
        <a:xfrm>
          <a:off x="217828" y="1261779"/>
          <a:ext cx="1800111" cy="1080066"/>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Getting  Ready for the Lesson (Resources and Tips)</a:t>
          </a:r>
          <a:endParaRPr lang="en-US" sz="1800" kern="1200" dirty="0"/>
        </a:p>
      </dsp:txBody>
      <dsp:txXfrm>
        <a:off x="217828" y="1261779"/>
        <a:ext cx="1800111" cy="1080066"/>
      </dsp:txXfrm>
    </dsp:sp>
    <dsp:sp modelId="{9C78D8E6-2627-4786-91CC-BAF294ED1B16}">
      <dsp:nvSpPr>
        <dsp:cNvPr id="0" name=""/>
        <dsp:cNvSpPr/>
      </dsp:nvSpPr>
      <dsp:spPr>
        <a:xfrm>
          <a:off x="2197950" y="1261779"/>
          <a:ext cx="1800111" cy="108006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Vocabulary Activities</a:t>
          </a:r>
          <a:endParaRPr lang="en-US" sz="1800" kern="1200" dirty="0"/>
        </a:p>
      </dsp:txBody>
      <dsp:txXfrm>
        <a:off x="2197950" y="1261779"/>
        <a:ext cx="1800111" cy="1080066"/>
      </dsp:txXfrm>
    </dsp:sp>
    <dsp:sp modelId="{FAFB506F-11F2-402F-B391-83BDEDFDA3F7}">
      <dsp:nvSpPr>
        <dsp:cNvPr id="0" name=""/>
        <dsp:cNvSpPr/>
      </dsp:nvSpPr>
      <dsp:spPr>
        <a:xfrm>
          <a:off x="4178073" y="1261779"/>
          <a:ext cx="1800111" cy="108006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Lesson</a:t>
          </a:r>
        </a:p>
        <a:p>
          <a:pPr lvl="0" algn="ctr" defTabSz="800100">
            <a:lnSpc>
              <a:spcPct val="90000"/>
            </a:lnSpc>
            <a:spcBef>
              <a:spcPct val="0"/>
            </a:spcBef>
            <a:spcAft>
              <a:spcPct val="35000"/>
            </a:spcAft>
          </a:pPr>
          <a:r>
            <a:rPr lang="en-US" sz="1800" kern="1200" dirty="0" smtClean="0"/>
            <a:t>(Presentation)</a:t>
          </a:r>
          <a:endParaRPr lang="en-US" sz="1800" kern="1200" dirty="0"/>
        </a:p>
      </dsp:txBody>
      <dsp:txXfrm>
        <a:off x="4178073" y="1261779"/>
        <a:ext cx="1800111" cy="1080066"/>
      </dsp:txXfrm>
    </dsp:sp>
    <dsp:sp modelId="{ADA9DF16-ADAF-4F5D-8E04-121F288C203E}">
      <dsp:nvSpPr>
        <dsp:cNvPr id="0" name=""/>
        <dsp:cNvSpPr/>
      </dsp:nvSpPr>
      <dsp:spPr>
        <a:xfrm>
          <a:off x="1207889" y="2521856"/>
          <a:ext cx="1800111" cy="108006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Textbook Connections</a:t>
          </a:r>
          <a:endParaRPr lang="en-US" sz="1800" kern="1200" dirty="0"/>
        </a:p>
      </dsp:txBody>
      <dsp:txXfrm>
        <a:off x="1207889" y="2521856"/>
        <a:ext cx="1800111" cy="1080066"/>
      </dsp:txXfrm>
    </dsp:sp>
    <dsp:sp modelId="{8B61FCA8-924F-42A1-A51F-25BED0880D40}">
      <dsp:nvSpPr>
        <dsp:cNvPr id="0" name=""/>
        <dsp:cNvSpPr/>
      </dsp:nvSpPr>
      <dsp:spPr>
        <a:xfrm>
          <a:off x="3188012" y="2521856"/>
          <a:ext cx="1800111" cy="1080066"/>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Additional Resources</a:t>
          </a:r>
          <a:endParaRPr lang="en-US" sz="1800" kern="1200" dirty="0"/>
        </a:p>
      </dsp:txBody>
      <dsp:txXfrm>
        <a:off x="3188012" y="2521856"/>
        <a:ext cx="1800111" cy="10800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A51DA-6F1C-424F-BDE6-EFBF42C6E047}">
      <dsp:nvSpPr>
        <dsp:cNvPr id="0" name=""/>
        <dsp:cNvSpPr/>
      </dsp:nvSpPr>
      <dsp:spPr>
        <a:xfrm>
          <a:off x="0" y="23997"/>
          <a:ext cx="6196013" cy="88978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en-US" sz="3900" kern="1200" dirty="0" smtClean="0"/>
            <a:t>MP1</a:t>
          </a:r>
          <a:endParaRPr lang="en-US" sz="3900" kern="1200" dirty="0"/>
        </a:p>
      </dsp:txBody>
      <dsp:txXfrm>
        <a:off x="43436" y="67433"/>
        <a:ext cx="6109141" cy="802913"/>
      </dsp:txXfrm>
    </dsp:sp>
    <dsp:sp modelId="{0C874B8A-78F2-43A6-9A27-19B6821C33D8}">
      <dsp:nvSpPr>
        <dsp:cNvPr id="0" name=""/>
        <dsp:cNvSpPr/>
      </dsp:nvSpPr>
      <dsp:spPr>
        <a:xfrm>
          <a:off x="0" y="913782"/>
          <a:ext cx="6196013" cy="88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723"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3000" kern="1200" dirty="0" smtClean="0"/>
            <a:t>Make sense of problems and persevere in solving them.</a:t>
          </a:r>
          <a:endParaRPr lang="en-US" sz="3000" kern="1200" dirty="0"/>
        </a:p>
      </dsp:txBody>
      <dsp:txXfrm>
        <a:off x="0" y="913782"/>
        <a:ext cx="6196013" cy="888030"/>
      </dsp:txXfrm>
    </dsp:sp>
    <dsp:sp modelId="{F108927F-65E5-4C9A-9F92-62CE6806B1E1}">
      <dsp:nvSpPr>
        <dsp:cNvPr id="0" name=""/>
        <dsp:cNvSpPr/>
      </dsp:nvSpPr>
      <dsp:spPr>
        <a:xfrm>
          <a:off x="0" y="1801812"/>
          <a:ext cx="6196013" cy="889785"/>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en-US" sz="3900" kern="1200" dirty="0" smtClean="0"/>
            <a:t>MP2</a:t>
          </a:r>
          <a:endParaRPr lang="en-US" sz="3900" kern="1200" dirty="0"/>
        </a:p>
      </dsp:txBody>
      <dsp:txXfrm>
        <a:off x="43436" y="1845248"/>
        <a:ext cx="6109141" cy="802913"/>
      </dsp:txXfrm>
    </dsp:sp>
    <dsp:sp modelId="{E66B5219-7370-4FE4-9FFD-C1AB0BBAA9D7}">
      <dsp:nvSpPr>
        <dsp:cNvPr id="0" name=""/>
        <dsp:cNvSpPr/>
      </dsp:nvSpPr>
      <dsp:spPr>
        <a:xfrm>
          <a:off x="0" y="2691597"/>
          <a:ext cx="6196013" cy="88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723"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3000" kern="1200" dirty="0" smtClean="0"/>
            <a:t>Reason abstractly and quantitatively.</a:t>
          </a:r>
          <a:endParaRPr lang="en-US" sz="3000" kern="1200" dirty="0"/>
        </a:p>
      </dsp:txBody>
      <dsp:txXfrm>
        <a:off x="0" y="2691597"/>
        <a:ext cx="6196013" cy="88803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1A48A879-27BE-8040-94C0-D45957121A5A}" type="datetimeFigureOut">
              <a:rPr lang="en-US" smtClean="0"/>
              <a:t>6/15/2015</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F6497B09-B7B4-4348-9F13-9A527DF2CD20}" type="slidenum">
              <a:rPr lang="en-US" smtClean="0"/>
              <a:t>‹#›</a:t>
            </a:fld>
            <a:endParaRPr lang="en-US"/>
          </a:p>
        </p:txBody>
      </p:sp>
    </p:spTree>
    <p:extLst>
      <p:ext uri="{BB962C8B-B14F-4D97-AF65-F5344CB8AC3E}">
        <p14:creationId xmlns:p14="http://schemas.microsoft.com/office/powerpoint/2010/main" val="22954401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n/a</a:t>
            </a:r>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t>Focus</a:t>
            </a:r>
            <a:r>
              <a:rPr lang="en-US" b="1" baseline="0" dirty="0" smtClean="0"/>
              <a:t> points:</a:t>
            </a:r>
          </a:p>
          <a:p>
            <a:endParaRPr lang="en-US" b="0" baseline="0" dirty="0" smtClean="0"/>
          </a:p>
          <a:p>
            <a:r>
              <a:rPr lang="en-US" b="0" baseline="0" dirty="0" smtClean="0"/>
              <a:t>Title Page</a:t>
            </a:r>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a:t>
            </a:fld>
            <a:endParaRPr lang="en-US" dirty="0"/>
          </a:p>
        </p:txBody>
      </p:sp>
    </p:spTree>
    <p:extLst>
      <p:ext uri="{BB962C8B-B14F-4D97-AF65-F5344CB8AC3E}">
        <p14:creationId xmlns:p14="http://schemas.microsoft.com/office/powerpoint/2010/main" val="46289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endParaRPr lang="en-US" dirty="0" smtClean="0"/>
          </a:p>
          <a:p>
            <a:r>
              <a:rPr lang="en-US" dirty="0" smtClean="0"/>
              <a:t>Review what standards should be covered in a pre-assessment</a:t>
            </a:r>
            <a:r>
              <a:rPr lang="en-US" baseline="0" dirty="0" smtClean="0"/>
              <a:t> activity.  This shows what students should have already learned prior to and during your course before teaching the standard for this lesson.  Using a pre-assessment activity will assist </a:t>
            </a:r>
            <a:r>
              <a:rPr lang="en-US" dirty="0" smtClean="0"/>
              <a:t>teacher</a:t>
            </a:r>
            <a:r>
              <a:rPr lang="en-US" baseline="0" dirty="0" smtClean="0"/>
              <a:t>s in frontloading prior knowledge before beginning new learning.</a:t>
            </a:r>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10</a:t>
            </a:fld>
            <a:endParaRPr lang="en-US" dirty="0"/>
          </a:p>
        </p:txBody>
      </p:sp>
    </p:spTree>
    <p:extLst>
      <p:ext uri="{BB962C8B-B14F-4D97-AF65-F5344CB8AC3E}">
        <p14:creationId xmlns:p14="http://schemas.microsoft.com/office/powerpoint/2010/main" val="2143911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endParaRPr lang="en-US" altLang="en-US" dirty="0" smtClean="0"/>
          </a:p>
          <a:p>
            <a:r>
              <a:rPr lang="en-US" altLang="en-US" dirty="0" smtClean="0"/>
              <a:t>These are guided questions to improve our students’ learning</a:t>
            </a:r>
            <a:r>
              <a:rPr lang="en-US" altLang="en-US" baseline="0" dirty="0" smtClean="0"/>
              <a:t> when misconceptions may occur.</a:t>
            </a:r>
            <a:endParaRPr lang="en-US" altLang="en-US"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55283" indent="-290493" eaLnBrk="0" hangingPunct="0">
              <a:defRPr>
                <a:solidFill>
                  <a:schemeClr val="tx1"/>
                </a:solidFill>
                <a:latin typeface="Arial" pitchFamily="34" charset="0"/>
                <a:cs typeface="Arial" pitchFamily="34" charset="0"/>
              </a:defRPr>
            </a:lvl2pPr>
            <a:lvl3pPr marL="1161974" indent="-232395" eaLnBrk="0" hangingPunct="0">
              <a:defRPr>
                <a:solidFill>
                  <a:schemeClr val="tx1"/>
                </a:solidFill>
                <a:latin typeface="Arial" pitchFamily="34" charset="0"/>
                <a:cs typeface="Arial" pitchFamily="34" charset="0"/>
              </a:defRPr>
            </a:lvl3pPr>
            <a:lvl4pPr marL="1626763" indent="-232395" eaLnBrk="0" hangingPunct="0">
              <a:defRPr>
                <a:solidFill>
                  <a:schemeClr val="tx1"/>
                </a:solidFill>
                <a:latin typeface="Arial" pitchFamily="34" charset="0"/>
                <a:cs typeface="Arial" pitchFamily="34" charset="0"/>
              </a:defRPr>
            </a:lvl4pPr>
            <a:lvl5pPr marL="2091553" indent="-232395" eaLnBrk="0" hangingPunct="0">
              <a:defRPr>
                <a:solidFill>
                  <a:schemeClr val="tx1"/>
                </a:solidFill>
                <a:latin typeface="Arial" pitchFamily="34" charset="0"/>
                <a:cs typeface="Arial" pitchFamily="34" charset="0"/>
              </a:defRPr>
            </a:lvl5pPr>
            <a:lvl6pPr marL="2556342" indent="-232395" eaLnBrk="0" fontAlgn="base" hangingPunct="0">
              <a:spcBef>
                <a:spcPct val="0"/>
              </a:spcBef>
              <a:spcAft>
                <a:spcPct val="0"/>
              </a:spcAft>
              <a:defRPr>
                <a:solidFill>
                  <a:schemeClr val="tx1"/>
                </a:solidFill>
                <a:latin typeface="Arial" pitchFamily="34" charset="0"/>
                <a:cs typeface="Arial" pitchFamily="34" charset="0"/>
              </a:defRPr>
            </a:lvl6pPr>
            <a:lvl7pPr marL="3021132" indent="-232395" eaLnBrk="0" fontAlgn="base" hangingPunct="0">
              <a:spcBef>
                <a:spcPct val="0"/>
              </a:spcBef>
              <a:spcAft>
                <a:spcPct val="0"/>
              </a:spcAft>
              <a:defRPr>
                <a:solidFill>
                  <a:schemeClr val="tx1"/>
                </a:solidFill>
                <a:latin typeface="Arial" pitchFamily="34" charset="0"/>
                <a:cs typeface="Arial" pitchFamily="34" charset="0"/>
              </a:defRPr>
            </a:lvl7pPr>
            <a:lvl8pPr marL="3485921" indent="-232395" eaLnBrk="0" fontAlgn="base" hangingPunct="0">
              <a:spcBef>
                <a:spcPct val="0"/>
              </a:spcBef>
              <a:spcAft>
                <a:spcPct val="0"/>
              </a:spcAft>
              <a:defRPr>
                <a:solidFill>
                  <a:schemeClr val="tx1"/>
                </a:solidFill>
                <a:latin typeface="Arial" pitchFamily="34" charset="0"/>
                <a:cs typeface="Arial" pitchFamily="34" charset="0"/>
              </a:defRPr>
            </a:lvl8pPr>
            <a:lvl9pPr marL="3950711" indent="-23239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288A54D-A010-4F7C-9094-4AFD1D8D766A}" type="slidenum">
              <a:rPr lang="en-US" altLang="en-US" smtClean="0"/>
              <a:pPr eaLnBrk="1" hangingPunct="1"/>
              <a:t>11</a:t>
            </a:fld>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endParaRPr lang="en-US" dirty="0" smtClean="0"/>
          </a:p>
          <a:p>
            <a:r>
              <a:rPr lang="en-US" dirty="0" smtClean="0"/>
              <a:t>Review</a:t>
            </a:r>
            <a:r>
              <a:rPr lang="en-US" baseline="0" dirty="0" smtClean="0"/>
              <a:t> the list of resources needed for the lesson and where to find materials online.</a:t>
            </a:r>
          </a:p>
        </p:txBody>
      </p:sp>
      <p:sp>
        <p:nvSpPr>
          <p:cNvPr id="4" name="Slide Number Placeholder 3"/>
          <p:cNvSpPr>
            <a:spLocks noGrp="1"/>
          </p:cNvSpPr>
          <p:nvPr>
            <p:ph type="sldNum" sz="quarter" idx="10"/>
          </p:nvPr>
        </p:nvSpPr>
        <p:spPr/>
        <p:txBody>
          <a:bodyPr/>
          <a:lstStyle/>
          <a:p>
            <a:fld id="{F6497B09-B7B4-4348-9F13-9A527DF2CD20}" type="slidenum">
              <a:rPr lang="en-US" smtClean="0"/>
              <a:t>12</a:t>
            </a:fld>
            <a:endParaRPr lang="en-US"/>
          </a:p>
        </p:txBody>
      </p:sp>
    </p:spTree>
    <p:extLst>
      <p:ext uri="{BB962C8B-B14F-4D97-AF65-F5344CB8AC3E}">
        <p14:creationId xmlns:p14="http://schemas.microsoft.com/office/powerpoint/2010/main" val="3351236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1 - 2</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endParaRPr lang="en-US" b="0" dirty="0" smtClean="0">
              <a:latin typeface="Tw Cen MT" panose="020B0602020104020603" pitchFamily="34" charset="0"/>
            </a:endParaRPr>
          </a:p>
          <a:p>
            <a:r>
              <a:rPr lang="en-US" b="0" dirty="0" smtClean="0">
                <a:latin typeface="Tw Cen MT" panose="020B0602020104020603" pitchFamily="34" charset="0"/>
              </a:rPr>
              <a:t>Suggested</a:t>
            </a:r>
            <a:r>
              <a:rPr lang="en-US" b="0" baseline="0" dirty="0" smtClean="0">
                <a:latin typeface="Tw Cen MT" panose="020B0602020104020603" pitchFamily="34" charset="0"/>
              </a:rPr>
              <a:t> pacing for this lesson</a:t>
            </a:r>
            <a:endParaRPr lang="en-US" b="0" dirty="0" smtClean="0">
              <a:latin typeface="Tw Cen MT" panose="020B0602020104020603" pitchFamily="34" charset="0"/>
            </a:endParaRPr>
          </a:p>
        </p:txBody>
      </p:sp>
      <p:sp>
        <p:nvSpPr>
          <p:cNvPr id="4" name="Slide Number Placeholder 3"/>
          <p:cNvSpPr>
            <a:spLocks noGrp="1"/>
          </p:cNvSpPr>
          <p:nvPr>
            <p:ph type="sldNum" sz="quarter" idx="10"/>
          </p:nvPr>
        </p:nvSpPr>
        <p:spPr/>
        <p:txBody>
          <a:bodyPr/>
          <a:lstStyle/>
          <a:p>
            <a:fld id="{F6497B09-B7B4-4348-9F13-9A527DF2CD20}" type="slidenum">
              <a:rPr lang="en-US" smtClean="0"/>
              <a:t>13</a:t>
            </a:fld>
            <a:endParaRPr lang="en-US"/>
          </a:p>
        </p:txBody>
      </p:sp>
    </p:spTree>
    <p:extLst>
      <p:ext uri="{BB962C8B-B14F-4D97-AF65-F5344CB8AC3E}">
        <p14:creationId xmlns:p14="http://schemas.microsoft.com/office/powerpoint/2010/main" val="1063636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n/a</a:t>
            </a:r>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t>Focus</a:t>
            </a:r>
            <a:r>
              <a:rPr lang="en-US" b="1" baseline="0" dirty="0" smtClean="0"/>
              <a:t> points:</a:t>
            </a:r>
          </a:p>
          <a:p>
            <a:endParaRPr lang="en-US" b="0" baseline="0" dirty="0" smtClean="0"/>
          </a:p>
          <a:p>
            <a:r>
              <a:rPr lang="en-US" b="0" baseline="0" dirty="0" smtClean="0"/>
              <a:t>Title Page- for the first part of the standard</a:t>
            </a:r>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14</a:t>
            </a:fld>
            <a:endParaRPr lang="en-US"/>
          </a:p>
        </p:txBody>
      </p:sp>
    </p:spTree>
    <p:extLst>
      <p:ext uri="{BB962C8B-B14F-4D97-AF65-F5344CB8AC3E}">
        <p14:creationId xmlns:p14="http://schemas.microsoft.com/office/powerpoint/2010/main" val="2943046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4-5</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r>
              <a:rPr lang="en-US" dirty="0" smtClean="0"/>
              <a:t>This</a:t>
            </a:r>
            <a:r>
              <a:rPr lang="en-US" baseline="0" dirty="0" smtClean="0"/>
              <a:t> shows a list of required academic language vocabulary that is needed for the lesson.  In addition, a strategy, “</a:t>
            </a:r>
            <a:r>
              <a:rPr lang="en-US" baseline="0" dirty="0" err="1" smtClean="0"/>
              <a:t>Frayer’s</a:t>
            </a:r>
            <a:r>
              <a:rPr lang="en-US" baseline="0" dirty="0" smtClean="0"/>
              <a:t> Model” is shown with the suggestion that there are alternative strategies that can be used as well.</a:t>
            </a:r>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15</a:t>
            </a:fld>
            <a:endParaRPr lang="en-US"/>
          </a:p>
        </p:txBody>
      </p:sp>
    </p:spTree>
    <p:extLst>
      <p:ext uri="{BB962C8B-B14F-4D97-AF65-F5344CB8AC3E}">
        <p14:creationId xmlns:p14="http://schemas.microsoft.com/office/powerpoint/2010/main" val="1867144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4-5</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r>
              <a:rPr lang="en-US" baseline="0" dirty="0" smtClean="0"/>
              <a:t>Go to the </a:t>
            </a:r>
            <a:r>
              <a:rPr lang="en-US" baseline="0" dirty="0" err="1" smtClean="0"/>
              <a:t>LearnZillion</a:t>
            </a:r>
            <a:r>
              <a:rPr lang="en-US" baseline="0" dirty="0" smtClean="0"/>
              <a:t> website and access the associated lesson.  Download worksheet and access the presentation and video. </a:t>
            </a:r>
            <a:endParaRPr lang="en-US" dirty="0" smtClean="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16</a:t>
            </a:fld>
            <a:endParaRPr lang="en-US"/>
          </a:p>
        </p:txBody>
      </p:sp>
    </p:spTree>
    <p:extLst>
      <p:ext uri="{BB962C8B-B14F-4D97-AF65-F5344CB8AC3E}">
        <p14:creationId xmlns:p14="http://schemas.microsoft.com/office/powerpoint/2010/main" val="2520749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 notes</a:t>
            </a:r>
          </a:p>
          <a:p>
            <a:endParaRPr lang="en-US" dirty="0"/>
          </a:p>
          <a:p>
            <a:r>
              <a:rPr lang="en-US" dirty="0"/>
              <a:t>Time: </a:t>
            </a:r>
            <a:r>
              <a:rPr lang="en-US" dirty="0" smtClean="0"/>
              <a:t>10</a:t>
            </a:r>
            <a:r>
              <a:rPr lang="en-US" baseline="0" dirty="0" smtClean="0"/>
              <a:t> </a:t>
            </a:r>
            <a:r>
              <a:rPr lang="en-US" dirty="0" smtClean="0"/>
              <a:t>minutes</a:t>
            </a:r>
            <a:endParaRPr lang="en-US" dirty="0"/>
          </a:p>
          <a:p>
            <a:endParaRPr lang="en-US" dirty="0"/>
          </a:p>
          <a:p>
            <a:r>
              <a:rPr lang="en-US" b="1" dirty="0"/>
              <a:t>Handouts/participant activity: </a:t>
            </a:r>
            <a:r>
              <a:rPr lang="en-US" dirty="0"/>
              <a:t>n/a</a:t>
            </a:r>
          </a:p>
          <a:p>
            <a:endParaRPr lang="en-US" b="1" dirty="0">
              <a:latin typeface="Tw Cen MT" panose="020B0602020104020603" pitchFamily="34" charset="0"/>
            </a:endParaRPr>
          </a:p>
          <a:p>
            <a:r>
              <a:rPr lang="en-US" b="1" dirty="0">
                <a:latin typeface="Tw Cen MT" panose="020B0602020104020603" pitchFamily="34" charset="0"/>
              </a:rPr>
              <a:t>Focus points:</a:t>
            </a:r>
          </a:p>
          <a:p>
            <a:r>
              <a:rPr lang="en-US" dirty="0" smtClean="0"/>
              <a:t>Provide</a:t>
            </a:r>
            <a:r>
              <a:rPr lang="en-US" baseline="0" dirty="0" smtClean="0"/>
              <a:t> the task and have students work on the task and assist with the following guided questions</a:t>
            </a:r>
          </a:p>
          <a:p>
            <a:r>
              <a:rPr lang="en-US" dirty="0" smtClean="0">
                <a:effectLst/>
              </a:rPr>
              <a:t>What do you notice about the diagram?</a:t>
            </a:r>
          </a:p>
          <a:p>
            <a:r>
              <a:rPr lang="en-US" dirty="0" smtClean="0">
                <a:effectLst/>
              </a:rPr>
              <a:t>What kind of technique can we use to find the distance?</a:t>
            </a:r>
          </a:p>
          <a:p>
            <a:r>
              <a:rPr lang="en-US" dirty="0" smtClean="0">
                <a:effectLst/>
              </a:rPr>
              <a:t>Would it be the same distance if Jessica’s house was 8 blocks west instead of east? What if the school was 6 blocks south instead of north?</a:t>
            </a:r>
          </a:p>
          <a:p>
            <a:r>
              <a:rPr lang="en-US" dirty="0" smtClean="0">
                <a:effectLst/>
              </a:rPr>
              <a:t>What kind of triangle could help us solve this problem?</a:t>
            </a:r>
          </a:p>
          <a:p>
            <a:r>
              <a:rPr lang="en-US" dirty="0" smtClean="0">
                <a:effectLst/>
              </a:rPr>
              <a:t>How can the triangle help us solve the problem?</a:t>
            </a:r>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17</a:t>
            </a:fld>
            <a:endParaRPr lang="en-US"/>
          </a:p>
        </p:txBody>
      </p:sp>
    </p:spTree>
    <p:extLst>
      <p:ext uri="{BB962C8B-B14F-4D97-AF65-F5344CB8AC3E}">
        <p14:creationId xmlns:p14="http://schemas.microsoft.com/office/powerpoint/2010/main" val="1312717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 notes</a:t>
            </a:r>
          </a:p>
          <a:p>
            <a:endParaRPr lang="en-US" dirty="0"/>
          </a:p>
          <a:p>
            <a:r>
              <a:rPr lang="en-US" dirty="0"/>
              <a:t>Time: </a:t>
            </a:r>
            <a:r>
              <a:rPr lang="en-US" dirty="0" smtClean="0"/>
              <a:t>5</a:t>
            </a:r>
            <a:r>
              <a:rPr lang="en-US" baseline="0" dirty="0" smtClean="0"/>
              <a:t> - 10</a:t>
            </a:r>
            <a:r>
              <a:rPr lang="en-US" dirty="0" smtClean="0"/>
              <a:t> minutes</a:t>
            </a:r>
          </a:p>
          <a:p>
            <a:endParaRPr lang="en-US" dirty="0" smtClean="0"/>
          </a:p>
          <a:p>
            <a:r>
              <a:rPr lang="en-US" dirty="0" smtClean="0"/>
              <a:t>Have</a:t>
            </a:r>
            <a:r>
              <a:rPr lang="en-US" baseline="0" dirty="0" smtClean="0"/>
              <a:t> students complete this related task and use the following questions:</a:t>
            </a:r>
          </a:p>
          <a:p>
            <a:r>
              <a:rPr lang="en-US" dirty="0" smtClean="0">
                <a:effectLst/>
              </a:rPr>
              <a:t>What do you think the equation of a circle would look like?  Have we seen it before?</a:t>
            </a:r>
          </a:p>
          <a:p>
            <a:r>
              <a:rPr lang="en-US" dirty="0" smtClean="0">
                <a:effectLst/>
              </a:rPr>
              <a:t>What types of different equations have we learned?</a:t>
            </a:r>
          </a:p>
          <a:p>
            <a:r>
              <a:rPr lang="en-US" dirty="0" smtClean="0">
                <a:effectLst/>
              </a:rPr>
              <a:t>What are the coordinates of the center of the circle?</a:t>
            </a:r>
          </a:p>
          <a:p>
            <a:r>
              <a:rPr lang="en-US" dirty="0" smtClean="0">
                <a:effectLst/>
              </a:rPr>
              <a:t>Could we draw anything that would help us create an equation?</a:t>
            </a:r>
          </a:p>
          <a:p>
            <a:r>
              <a:rPr lang="en-US" dirty="0" smtClean="0">
                <a:effectLst/>
              </a:rPr>
              <a:t>How can I find the distance between two points on a graph?</a:t>
            </a:r>
          </a:p>
          <a:p>
            <a:endParaRPr lang="en-US" dirty="0"/>
          </a:p>
          <a:p>
            <a:endParaRPr lang="en-US" dirty="0"/>
          </a:p>
          <a:p>
            <a:r>
              <a:rPr lang="en-US" b="1" dirty="0"/>
              <a:t>Handouts/participant activity: </a:t>
            </a:r>
            <a:r>
              <a:rPr lang="en-US" dirty="0"/>
              <a:t>n/a</a:t>
            </a:r>
          </a:p>
          <a:p>
            <a:endParaRPr lang="en-US" b="1" dirty="0">
              <a:latin typeface="Tw Cen MT" panose="020B0602020104020603" pitchFamily="34" charset="0"/>
            </a:endParaRPr>
          </a:p>
          <a:p>
            <a:r>
              <a:rPr lang="en-US" b="1" dirty="0">
                <a:latin typeface="Tw Cen MT" panose="020B0602020104020603" pitchFamily="34" charset="0"/>
              </a:rPr>
              <a:t>Focus points:</a:t>
            </a:r>
          </a:p>
          <a:p>
            <a:r>
              <a:rPr lang="en-US" dirty="0" smtClean="0"/>
              <a:t>The first step in the lesson is to have students work towards formulating the question that goes with the situation they will eventually explore with candy.  Following the steps listed the teacher will engage students in a discussion that would help them relate proportions to a mixture. </a:t>
            </a:r>
            <a:endParaRPr lang="en-US" dirty="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18</a:t>
            </a:fld>
            <a:endParaRPr lang="en-US"/>
          </a:p>
        </p:txBody>
      </p:sp>
    </p:spTree>
    <p:extLst>
      <p:ext uri="{BB962C8B-B14F-4D97-AF65-F5344CB8AC3E}">
        <p14:creationId xmlns:p14="http://schemas.microsoft.com/office/powerpoint/2010/main" val="3348898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 notes</a:t>
            </a:r>
          </a:p>
          <a:p>
            <a:endParaRPr lang="en-US" dirty="0"/>
          </a:p>
          <a:p>
            <a:r>
              <a:rPr lang="en-US" dirty="0"/>
              <a:t>Time: </a:t>
            </a:r>
            <a:r>
              <a:rPr lang="en-US" dirty="0" smtClean="0"/>
              <a:t>5</a:t>
            </a:r>
            <a:r>
              <a:rPr lang="en-US" baseline="0" dirty="0" smtClean="0"/>
              <a:t> - 10</a:t>
            </a:r>
            <a:r>
              <a:rPr lang="en-US" dirty="0" smtClean="0"/>
              <a:t> </a:t>
            </a:r>
            <a:r>
              <a:rPr lang="en-US" dirty="0"/>
              <a:t>minutes</a:t>
            </a:r>
          </a:p>
          <a:p>
            <a:endParaRPr lang="en-US" dirty="0"/>
          </a:p>
          <a:p>
            <a:r>
              <a:rPr lang="en-US" b="1" dirty="0"/>
              <a:t>Handouts/participant activity: </a:t>
            </a:r>
            <a:r>
              <a:rPr lang="en-US" dirty="0"/>
              <a:t>n/a</a:t>
            </a:r>
          </a:p>
          <a:p>
            <a:endParaRPr lang="en-US" b="1" dirty="0">
              <a:latin typeface="Tw Cen MT" panose="020B0602020104020603" pitchFamily="34" charset="0"/>
            </a:endParaRPr>
          </a:p>
          <a:p>
            <a:r>
              <a:rPr lang="en-US" b="1" dirty="0">
                <a:latin typeface="Tw Cen MT" panose="020B0602020104020603" pitchFamily="34" charset="0"/>
              </a:rPr>
              <a:t>Focus points:</a:t>
            </a:r>
          </a:p>
          <a:p>
            <a:r>
              <a:rPr lang="en-US" dirty="0" smtClean="0"/>
              <a:t>As</a:t>
            </a:r>
            <a:r>
              <a:rPr lang="en-US" baseline="0" dirty="0" smtClean="0"/>
              <a:t> a whole class ask the students the debrief questions and use the following guiding questions to help the students formulate their answers:</a:t>
            </a:r>
          </a:p>
          <a:p>
            <a:r>
              <a:rPr lang="en-US" dirty="0" smtClean="0">
                <a:effectLst/>
              </a:rPr>
              <a:t>What is the vertical distance between point M and D?</a:t>
            </a:r>
          </a:p>
          <a:p>
            <a:r>
              <a:rPr lang="en-US" dirty="0" smtClean="0">
                <a:effectLst/>
              </a:rPr>
              <a:t>What is the horizontal distance between point C and D?</a:t>
            </a:r>
          </a:p>
          <a:p>
            <a:r>
              <a:rPr lang="en-US" dirty="0" smtClean="0">
                <a:effectLst/>
              </a:rPr>
              <a:t>How can this triangle help in creating an equation for this circle?</a:t>
            </a:r>
          </a:p>
          <a:p>
            <a:r>
              <a:rPr lang="en-US" dirty="0" smtClean="0">
                <a:effectLst/>
              </a:rPr>
              <a:t>What is the formula for the Pythagorean Theorem?</a:t>
            </a:r>
          </a:p>
          <a:p>
            <a:r>
              <a:rPr lang="en-US" dirty="0" smtClean="0"/>
              <a:t>  </a:t>
            </a:r>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19</a:t>
            </a:fld>
            <a:endParaRPr lang="en-US"/>
          </a:p>
        </p:txBody>
      </p:sp>
    </p:spTree>
    <p:extLst>
      <p:ext uri="{BB962C8B-B14F-4D97-AF65-F5344CB8AC3E}">
        <p14:creationId xmlns:p14="http://schemas.microsoft.com/office/powerpoint/2010/main" val="410337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t>Focus</a:t>
            </a:r>
            <a:r>
              <a:rPr lang="en-US" b="1" baseline="0" dirty="0" smtClean="0"/>
              <a:t> points:</a:t>
            </a:r>
          </a:p>
          <a:p>
            <a:endParaRPr lang="en-US" b="0" baseline="0" dirty="0" smtClean="0"/>
          </a:p>
          <a:p>
            <a:r>
              <a:rPr lang="en-US" b="0" baseline="0" dirty="0" smtClean="0"/>
              <a:t>Review the components that this PD provides:</a:t>
            </a:r>
          </a:p>
          <a:p>
            <a:pPr marL="171450" indent="-171450">
              <a:buFont typeface="Arial" panose="020B0604020202020204" pitchFamily="34" charset="0"/>
              <a:buChar char="•"/>
            </a:pPr>
            <a:r>
              <a:rPr lang="en-US" b="0" baseline="0" dirty="0" smtClean="0"/>
              <a:t>Standards</a:t>
            </a:r>
          </a:p>
          <a:p>
            <a:pPr marL="171450" indent="-171450">
              <a:buFont typeface="Arial" panose="020B0604020202020204" pitchFamily="34" charset="0"/>
              <a:buChar char="•"/>
            </a:pPr>
            <a:r>
              <a:rPr lang="en-US" b="0" baseline="0" dirty="0" smtClean="0"/>
              <a:t>Learning Progressions</a:t>
            </a:r>
          </a:p>
          <a:p>
            <a:pPr marL="171450" indent="-171450">
              <a:buFont typeface="Arial" panose="020B0604020202020204" pitchFamily="34" charset="0"/>
              <a:buChar char="•"/>
            </a:pPr>
            <a:r>
              <a:rPr lang="en-US" b="0" baseline="0" dirty="0" smtClean="0"/>
              <a:t>Lesson Agenda</a:t>
            </a:r>
          </a:p>
          <a:p>
            <a:pPr marL="171450" indent="-171450">
              <a:buFont typeface="Arial" panose="020B0604020202020204" pitchFamily="34" charset="0"/>
              <a:buChar char="•"/>
            </a:pPr>
            <a:r>
              <a:rPr lang="en-US" b="0" baseline="0" dirty="0" smtClean="0"/>
              <a:t>Resources &amp; Tips</a:t>
            </a:r>
          </a:p>
          <a:p>
            <a:pPr marL="171450" indent="-171450">
              <a:buFont typeface="Arial" panose="020B0604020202020204" pitchFamily="34" charset="0"/>
              <a:buChar char="•"/>
            </a:pPr>
            <a:r>
              <a:rPr lang="en-US" b="0" baseline="0" dirty="0" smtClean="0"/>
              <a:t>Vocabulary Activities</a:t>
            </a:r>
          </a:p>
          <a:p>
            <a:pPr marL="171450" indent="-171450">
              <a:buFont typeface="Arial" panose="020B0604020202020204" pitchFamily="34" charset="0"/>
              <a:buChar char="•"/>
            </a:pPr>
            <a:r>
              <a:rPr lang="en-US" b="0" baseline="0" dirty="0" smtClean="0"/>
              <a:t>Lesson</a:t>
            </a:r>
          </a:p>
          <a:p>
            <a:pPr marL="171450" indent="-171450">
              <a:buFont typeface="Arial" panose="020B0604020202020204" pitchFamily="34" charset="0"/>
              <a:buChar char="•"/>
            </a:pPr>
            <a:r>
              <a:rPr lang="en-US" b="0" baseline="0" dirty="0" smtClean="0"/>
              <a:t>Textbook Connections</a:t>
            </a:r>
          </a:p>
          <a:p>
            <a:pPr marL="171450" indent="-171450">
              <a:buFont typeface="Arial" panose="020B0604020202020204" pitchFamily="34" charset="0"/>
              <a:buChar char="•"/>
            </a:pPr>
            <a:r>
              <a:rPr lang="en-US" b="0" baseline="0" dirty="0" smtClean="0"/>
              <a:t>Additional Resources</a:t>
            </a:r>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2</a:t>
            </a:fld>
            <a:endParaRPr lang="en-US" dirty="0"/>
          </a:p>
        </p:txBody>
      </p:sp>
    </p:spTree>
    <p:extLst>
      <p:ext uri="{BB962C8B-B14F-4D97-AF65-F5344CB8AC3E}">
        <p14:creationId xmlns:p14="http://schemas.microsoft.com/office/powerpoint/2010/main" val="944453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 notes</a:t>
            </a:r>
          </a:p>
          <a:p>
            <a:endParaRPr lang="en-US" dirty="0"/>
          </a:p>
          <a:p>
            <a:r>
              <a:rPr lang="en-US" dirty="0"/>
              <a:t>Time: 4-5 minutes</a:t>
            </a:r>
          </a:p>
          <a:p>
            <a:endParaRPr lang="en-US" dirty="0"/>
          </a:p>
          <a:p>
            <a:r>
              <a:rPr lang="en-US" b="1" dirty="0"/>
              <a:t>Handouts/participant activity: </a:t>
            </a:r>
            <a:r>
              <a:rPr lang="en-US" dirty="0"/>
              <a:t>n/a</a:t>
            </a:r>
          </a:p>
          <a:p>
            <a:endParaRPr lang="en-US" b="1" dirty="0">
              <a:latin typeface="Tw Cen MT" panose="020B0602020104020603" pitchFamily="34" charset="0"/>
            </a:endParaRPr>
          </a:p>
          <a:p>
            <a:r>
              <a:rPr lang="en-US" b="1" dirty="0">
                <a:latin typeface="Tw Cen MT" panose="020B0602020104020603" pitchFamily="34" charset="0"/>
              </a:rPr>
              <a:t>Focus points:</a:t>
            </a:r>
          </a:p>
          <a:p>
            <a:r>
              <a:rPr lang="en-US" dirty="0" smtClean="0"/>
              <a:t>Have students work in pairs or</a:t>
            </a:r>
            <a:r>
              <a:rPr lang="en-US" baseline="0" dirty="0" smtClean="0"/>
              <a:t> individually to complete the closing problem.  You can use this problem to determine if students need additional explanation.</a:t>
            </a:r>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20</a:t>
            </a:fld>
            <a:endParaRPr lang="en-US"/>
          </a:p>
        </p:txBody>
      </p:sp>
    </p:spTree>
    <p:extLst>
      <p:ext uri="{BB962C8B-B14F-4D97-AF65-F5344CB8AC3E}">
        <p14:creationId xmlns:p14="http://schemas.microsoft.com/office/powerpoint/2010/main" val="33341237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10</a:t>
            </a:r>
            <a:r>
              <a:rPr lang="en-US" baseline="0" dirty="0" smtClean="0"/>
              <a:t> - 15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Exercises Set A, B and/or C</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r>
              <a:rPr lang="en-US" dirty="0" smtClean="0"/>
              <a:t>Teachers</a:t>
            </a:r>
            <a:r>
              <a:rPr lang="en-US" baseline="0" dirty="0" smtClean="0"/>
              <a:t> will need to complete the formative assessment with the students to determine the next path.  Do they have them complete the exercises or do they have them watch the video.  Have participants actually view the video and complete 1 or more of the exercises and the assessments.  Teachers may or may not use all of the options in their classroom. </a:t>
            </a:r>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21</a:t>
            </a:fld>
            <a:endParaRPr lang="en-US"/>
          </a:p>
        </p:txBody>
      </p:sp>
    </p:spTree>
    <p:extLst>
      <p:ext uri="{BB962C8B-B14F-4D97-AF65-F5344CB8AC3E}">
        <p14:creationId xmlns:p14="http://schemas.microsoft.com/office/powerpoint/2010/main" val="933459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n/a</a:t>
            </a:r>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t>Focus</a:t>
            </a:r>
            <a:r>
              <a:rPr lang="en-US" b="1" baseline="0" dirty="0" smtClean="0"/>
              <a:t> points:</a:t>
            </a:r>
          </a:p>
          <a:p>
            <a:endParaRPr lang="en-US" b="0" baseline="0" dirty="0" smtClean="0"/>
          </a:p>
          <a:p>
            <a:r>
              <a:rPr lang="en-US" b="0" baseline="0" dirty="0" smtClean="0"/>
              <a:t>Title Page- for the second part of the standard</a:t>
            </a:r>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22</a:t>
            </a:fld>
            <a:endParaRPr lang="en-US"/>
          </a:p>
        </p:txBody>
      </p:sp>
    </p:spTree>
    <p:extLst>
      <p:ext uri="{BB962C8B-B14F-4D97-AF65-F5344CB8AC3E}">
        <p14:creationId xmlns:p14="http://schemas.microsoft.com/office/powerpoint/2010/main" val="2709193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4-5</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r>
              <a:rPr lang="en-US" dirty="0" smtClean="0"/>
              <a:t>This</a:t>
            </a:r>
            <a:r>
              <a:rPr lang="en-US" baseline="0" dirty="0" smtClean="0"/>
              <a:t> shows a list of required academic language vocabulary that is needed for the lesson.  In addition, a strategy, “</a:t>
            </a:r>
            <a:r>
              <a:rPr lang="en-US" baseline="0" dirty="0" err="1" smtClean="0"/>
              <a:t>Frayer’s</a:t>
            </a:r>
            <a:r>
              <a:rPr lang="en-US" baseline="0" dirty="0" smtClean="0"/>
              <a:t> Model” is shown with the suggestion that there are alternative strategies that can  be used as well.</a:t>
            </a:r>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23</a:t>
            </a:fld>
            <a:endParaRPr lang="en-US"/>
          </a:p>
        </p:txBody>
      </p:sp>
    </p:spTree>
    <p:extLst>
      <p:ext uri="{BB962C8B-B14F-4D97-AF65-F5344CB8AC3E}">
        <p14:creationId xmlns:p14="http://schemas.microsoft.com/office/powerpoint/2010/main" val="18671444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4-5</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r>
              <a:rPr lang="en-US" baseline="0" dirty="0" smtClean="0"/>
              <a:t>Go to the </a:t>
            </a:r>
            <a:r>
              <a:rPr lang="en-US" baseline="0" dirty="0" err="1" smtClean="0"/>
              <a:t>LearnZillion</a:t>
            </a:r>
            <a:r>
              <a:rPr lang="en-US" baseline="0" dirty="0" smtClean="0"/>
              <a:t> website and access the associated lesson.  Download worksheet and access the presentation and video. </a:t>
            </a:r>
            <a:endParaRPr lang="en-US" dirty="0" smtClean="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24</a:t>
            </a:fld>
            <a:endParaRPr lang="en-US"/>
          </a:p>
        </p:txBody>
      </p:sp>
    </p:spTree>
    <p:extLst>
      <p:ext uri="{BB962C8B-B14F-4D97-AF65-F5344CB8AC3E}">
        <p14:creationId xmlns:p14="http://schemas.microsoft.com/office/powerpoint/2010/main" val="7769770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 notes</a:t>
            </a:r>
          </a:p>
          <a:p>
            <a:endParaRPr lang="en-US" dirty="0"/>
          </a:p>
          <a:p>
            <a:r>
              <a:rPr lang="en-US" dirty="0"/>
              <a:t>Time: </a:t>
            </a:r>
            <a:r>
              <a:rPr lang="en-US" dirty="0" smtClean="0"/>
              <a:t>5 - 10</a:t>
            </a:r>
            <a:r>
              <a:rPr lang="en-US" baseline="0" dirty="0" smtClean="0"/>
              <a:t> </a:t>
            </a:r>
            <a:r>
              <a:rPr lang="en-US" dirty="0" smtClean="0"/>
              <a:t>minutes</a:t>
            </a:r>
            <a:endParaRPr lang="en-US" dirty="0"/>
          </a:p>
          <a:p>
            <a:endParaRPr lang="en-US" dirty="0"/>
          </a:p>
          <a:p>
            <a:r>
              <a:rPr lang="en-US" b="1" dirty="0"/>
              <a:t>Handouts/participant activity: </a:t>
            </a:r>
            <a:r>
              <a:rPr lang="en-US" dirty="0"/>
              <a:t>n/a</a:t>
            </a:r>
          </a:p>
          <a:p>
            <a:endParaRPr lang="en-US" b="1" dirty="0">
              <a:latin typeface="Tw Cen MT" panose="020B0602020104020603" pitchFamily="34" charset="0"/>
            </a:endParaRPr>
          </a:p>
          <a:p>
            <a:r>
              <a:rPr lang="en-US" b="1" dirty="0">
                <a:latin typeface="Tw Cen MT" panose="020B0602020104020603" pitchFamily="34" charset="0"/>
              </a:rPr>
              <a:t>Focus points:</a:t>
            </a:r>
          </a:p>
          <a:p>
            <a:r>
              <a:rPr lang="en-US" dirty="0" smtClean="0"/>
              <a:t>Provide</a:t>
            </a:r>
            <a:r>
              <a:rPr lang="en-US" baseline="0" dirty="0" smtClean="0"/>
              <a:t> the task and have students work on the task and assist with the following guided questions</a:t>
            </a:r>
          </a:p>
          <a:p>
            <a:r>
              <a:rPr lang="en-US" dirty="0" smtClean="0">
                <a:effectLst/>
              </a:rPr>
              <a:t>What is the first step in completing the square?</a:t>
            </a:r>
          </a:p>
          <a:p>
            <a:r>
              <a:rPr lang="en-US" dirty="0" smtClean="0">
                <a:effectLst/>
              </a:rPr>
              <a:t>Why are there boxes are both sides?</a:t>
            </a:r>
          </a:p>
          <a:p>
            <a:r>
              <a:rPr lang="en-US" dirty="0" smtClean="0">
                <a:effectLst/>
              </a:rPr>
              <a:t>How do I factor a trinomial?</a:t>
            </a:r>
          </a:p>
          <a:p>
            <a:r>
              <a:rPr lang="en-US" dirty="0" smtClean="0">
                <a:effectLst/>
              </a:rPr>
              <a:t>How can I check my answer?</a:t>
            </a:r>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25</a:t>
            </a:fld>
            <a:endParaRPr lang="en-US"/>
          </a:p>
        </p:txBody>
      </p:sp>
    </p:spTree>
    <p:extLst>
      <p:ext uri="{BB962C8B-B14F-4D97-AF65-F5344CB8AC3E}">
        <p14:creationId xmlns:p14="http://schemas.microsoft.com/office/powerpoint/2010/main" val="13127173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 notes</a:t>
            </a:r>
          </a:p>
          <a:p>
            <a:endParaRPr lang="en-US" dirty="0"/>
          </a:p>
          <a:p>
            <a:r>
              <a:rPr lang="en-US" dirty="0"/>
              <a:t>Time: </a:t>
            </a:r>
            <a:r>
              <a:rPr lang="en-US" dirty="0" smtClean="0"/>
              <a:t>5</a:t>
            </a:r>
            <a:r>
              <a:rPr lang="en-US" baseline="0" dirty="0" smtClean="0"/>
              <a:t> - 10</a:t>
            </a:r>
            <a:r>
              <a:rPr lang="en-US" dirty="0" smtClean="0"/>
              <a:t> minutes</a:t>
            </a:r>
          </a:p>
          <a:p>
            <a:endParaRPr lang="en-US" dirty="0" smtClean="0"/>
          </a:p>
          <a:p>
            <a:r>
              <a:rPr lang="en-US" dirty="0" smtClean="0"/>
              <a:t>Have</a:t>
            </a:r>
            <a:r>
              <a:rPr lang="en-US" baseline="0" dirty="0" smtClean="0"/>
              <a:t> students complete this related task and use the following questions:</a:t>
            </a:r>
          </a:p>
          <a:p>
            <a:r>
              <a:rPr lang="en-US" dirty="0" smtClean="0">
                <a:effectLst/>
              </a:rPr>
              <a:t>What is the standard form of the equation of a circle?</a:t>
            </a:r>
          </a:p>
          <a:p>
            <a:r>
              <a:rPr lang="en-US" dirty="0" smtClean="0">
                <a:effectLst/>
              </a:rPr>
              <a:t>What are some possible values of </a:t>
            </a:r>
            <a:r>
              <a:rPr lang="en-US" i="1" dirty="0" smtClean="0">
                <a:effectLst/>
              </a:rPr>
              <a:t>k</a:t>
            </a:r>
            <a:r>
              <a:rPr lang="en-US" dirty="0" smtClean="0">
                <a:effectLst/>
              </a:rPr>
              <a:t>?</a:t>
            </a:r>
          </a:p>
          <a:p>
            <a:r>
              <a:rPr lang="en-US" dirty="0" smtClean="0">
                <a:effectLst/>
              </a:rPr>
              <a:t>Is it possible to have a circle with a radius of 0?</a:t>
            </a:r>
          </a:p>
          <a:p>
            <a:endParaRPr lang="en-US" dirty="0"/>
          </a:p>
          <a:p>
            <a:endParaRPr lang="en-US" dirty="0"/>
          </a:p>
          <a:p>
            <a:r>
              <a:rPr lang="en-US" b="1" dirty="0"/>
              <a:t>Handouts/participant activity: </a:t>
            </a:r>
            <a:r>
              <a:rPr lang="en-US" dirty="0"/>
              <a:t>n/a</a:t>
            </a:r>
          </a:p>
          <a:p>
            <a:endParaRPr lang="en-US" b="1" dirty="0">
              <a:latin typeface="Tw Cen MT" panose="020B0602020104020603" pitchFamily="34" charset="0"/>
            </a:endParaRPr>
          </a:p>
          <a:p>
            <a:r>
              <a:rPr lang="en-US" b="1" dirty="0">
                <a:latin typeface="Tw Cen MT" panose="020B0602020104020603" pitchFamily="34" charset="0"/>
              </a:rPr>
              <a:t>Focus points:</a:t>
            </a:r>
          </a:p>
          <a:p>
            <a:r>
              <a:rPr lang="en-US" dirty="0" smtClean="0"/>
              <a:t>The first step in the lesson is to have students work towards formulating the question that goes with the situation they will eventually explore with candy.  Following the steps listed the teacher will engage students in a discussion that would help them relate proportions to a mixture. </a:t>
            </a:r>
            <a:endParaRPr lang="en-US" dirty="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26</a:t>
            </a:fld>
            <a:endParaRPr lang="en-US"/>
          </a:p>
        </p:txBody>
      </p:sp>
    </p:spTree>
    <p:extLst>
      <p:ext uri="{BB962C8B-B14F-4D97-AF65-F5344CB8AC3E}">
        <p14:creationId xmlns:p14="http://schemas.microsoft.com/office/powerpoint/2010/main" val="3348898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 notes</a:t>
            </a:r>
          </a:p>
          <a:p>
            <a:endParaRPr lang="en-US" dirty="0"/>
          </a:p>
          <a:p>
            <a:r>
              <a:rPr lang="en-US" dirty="0"/>
              <a:t>Time: </a:t>
            </a:r>
            <a:r>
              <a:rPr lang="en-US" dirty="0" smtClean="0"/>
              <a:t>5</a:t>
            </a:r>
            <a:r>
              <a:rPr lang="en-US" baseline="0" dirty="0" smtClean="0"/>
              <a:t> - 10</a:t>
            </a:r>
            <a:r>
              <a:rPr lang="en-US" dirty="0" smtClean="0"/>
              <a:t> </a:t>
            </a:r>
            <a:r>
              <a:rPr lang="en-US" dirty="0"/>
              <a:t>minutes</a:t>
            </a:r>
          </a:p>
          <a:p>
            <a:endParaRPr lang="en-US" dirty="0"/>
          </a:p>
          <a:p>
            <a:r>
              <a:rPr lang="en-US" b="1" dirty="0"/>
              <a:t>Handouts/participant activity: </a:t>
            </a:r>
            <a:r>
              <a:rPr lang="en-US" dirty="0"/>
              <a:t>n/a</a:t>
            </a:r>
          </a:p>
          <a:p>
            <a:endParaRPr lang="en-US" b="1" dirty="0">
              <a:latin typeface="Tw Cen MT" panose="020B0602020104020603" pitchFamily="34" charset="0"/>
            </a:endParaRPr>
          </a:p>
          <a:p>
            <a:r>
              <a:rPr lang="en-US" b="1" dirty="0">
                <a:latin typeface="Tw Cen MT" panose="020B0602020104020603" pitchFamily="34" charset="0"/>
              </a:rPr>
              <a:t>Focus points:</a:t>
            </a:r>
          </a:p>
          <a:p>
            <a:r>
              <a:rPr lang="en-US" dirty="0" smtClean="0"/>
              <a:t>As</a:t>
            </a:r>
            <a:r>
              <a:rPr lang="en-US" baseline="0" dirty="0" smtClean="0"/>
              <a:t> a whole class ask the students the debrief questions</a:t>
            </a:r>
          </a:p>
          <a:p>
            <a:r>
              <a:rPr lang="en-US" dirty="0" smtClean="0"/>
              <a:t>  </a:t>
            </a:r>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27</a:t>
            </a:fld>
            <a:endParaRPr lang="en-US"/>
          </a:p>
        </p:txBody>
      </p:sp>
    </p:spTree>
    <p:extLst>
      <p:ext uri="{BB962C8B-B14F-4D97-AF65-F5344CB8AC3E}">
        <p14:creationId xmlns:p14="http://schemas.microsoft.com/office/powerpoint/2010/main" val="4103379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 notes</a:t>
            </a:r>
          </a:p>
          <a:p>
            <a:endParaRPr lang="en-US" dirty="0"/>
          </a:p>
          <a:p>
            <a:r>
              <a:rPr lang="en-US" dirty="0"/>
              <a:t>Time: </a:t>
            </a:r>
            <a:r>
              <a:rPr lang="en-US" dirty="0" smtClean="0"/>
              <a:t>5</a:t>
            </a:r>
            <a:r>
              <a:rPr lang="en-US" baseline="0" dirty="0" smtClean="0"/>
              <a:t> - 10</a:t>
            </a:r>
            <a:r>
              <a:rPr lang="en-US" dirty="0" smtClean="0"/>
              <a:t> </a:t>
            </a:r>
            <a:r>
              <a:rPr lang="en-US" dirty="0"/>
              <a:t>minutes</a:t>
            </a:r>
          </a:p>
          <a:p>
            <a:endParaRPr lang="en-US" dirty="0"/>
          </a:p>
          <a:p>
            <a:r>
              <a:rPr lang="en-US" b="1" dirty="0"/>
              <a:t>Handouts/participant activity: </a:t>
            </a:r>
            <a:r>
              <a:rPr lang="en-US" dirty="0"/>
              <a:t>n/a</a:t>
            </a:r>
          </a:p>
          <a:p>
            <a:endParaRPr lang="en-US" b="1" dirty="0">
              <a:latin typeface="Tw Cen MT" panose="020B0602020104020603" pitchFamily="34" charset="0"/>
            </a:endParaRPr>
          </a:p>
          <a:p>
            <a:r>
              <a:rPr lang="en-US" b="1" dirty="0">
                <a:latin typeface="Tw Cen MT" panose="020B0602020104020603" pitchFamily="34" charset="0"/>
              </a:rPr>
              <a:t>Focus points:</a:t>
            </a:r>
          </a:p>
          <a:p>
            <a:r>
              <a:rPr lang="en-US" dirty="0" smtClean="0"/>
              <a:t>As</a:t>
            </a:r>
            <a:r>
              <a:rPr lang="en-US" baseline="0" dirty="0" smtClean="0"/>
              <a:t> a whole class ask the students the debrief question in the task and use the following guiding questions for to assist students:</a:t>
            </a:r>
          </a:p>
          <a:p>
            <a:r>
              <a:rPr lang="en-US" dirty="0" smtClean="0">
                <a:effectLst/>
              </a:rPr>
              <a:t>How can the equation be solved by completing the square?</a:t>
            </a:r>
          </a:p>
          <a:p>
            <a:r>
              <a:rPr lang="en-US" dirty="0" smtClean="0">
                <a:effectLst/>
              </a:rPr>
              <a:t>What kind of expression can we set up to solve part a?</a:t>
            </a:r>
          </a:p>
          <a:p>
            <a:r>
              <a:rPr lang="en-US" dirty="0" smtClean="0">
                <a:effectLst/>
              </a:rPr>
              <a:t>Why would we set the inequality greater 0?</a:t>
            </a:r>
          </a:p>
          <a:p>
            <a:endParaRPr lang="en-US" baseline="0"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28</a:t>
            </a:fld>
            <a:endParaRPr lang="en-US"/>
          </a:p>
        </p:txBody>
      </p:sp>
    </p:spTree>
    <p:extLst>
      <p:ext uri="{BB962C8B-B14F-4D97-AF65-F5344CB8AC3E}">
        <p14:creationId xmlns:p14="http://schemas.microsoft.com/office/powerpoint/2010/main" val="4103379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 notes</a:t>
            </a:r>
          </a:p>
          <a:p>
            <a:endParaRPr lang="en-US" dirty="0"/>
          </a:p>
          <a:p>
            <a:r>
              <a:rPr lang="en-US" dirty="0"/>
              <a:t>Time: 4-5 minutes</a:t>
            </a:r>
          </a:p>
          <a:p>
            <a:endParaRPr lang="en-US" dirty="0"/>
          </a:p>
          <a:p>
            <a:r>
              <a:rPr lang="en-US" b="1" dirty="0"/>
              <a:t>Handouts/participant activity: </a:t>
            </a:r>
            <a:r>
              <a:rPr lang="en-US" dirty="0"/>
              <a:t>n/a</a:t>
            </a:r>
          </a:p>
          <a:p>
            <a:endParaRPr lang="en-US" b="1" dirty="0">
              <a:latin typeface="Tw Cen MT" panose="020B0602020104020603" pitchFamily="34" charset="0"/>
            </a:endParaRPr>
          </a:p>
          <a:p>
            <a:r>
              <a:rPr lang="en-US" b="1" dirty="0">
                <a:latin typeface="Tw Cen MT" panose="020B0602020104020603" pitchFamily="34" charset="0"/>
              </a:rPr>
              <a:t>Focus points: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Provide the solution to the previous the</a:t>
            </a:r>
            <a:r>
              <a:rPr lang="en-US" baseline="0" dirty="0" smtClean="0"/>
              <a:t> question on the previous slide. </a:t>
            </a:r>
            <a:r>
              <a:rPr lang="en-US" dirty="0" smtClean="0">
                <a:effectLst/>
              </a:rPr>
              <a:t>The intent of the Big Idea is to summarize the important mathematical concepts the task is meant to elicit. Consider asking students to explain the concepts on each slide in their own words and to connect each to the relevant part of the task.</a:t>
            </a:r>
          </a:p>
          <a:p>
            <a:endParaRPr lang="en-US" dirty="0" smtClean="0"/>
          </a:p>
        </p:txBody>
      </p:sp>
      <p:sp>
        <p:nvSpPr>
          <p:cNvPr id="4" name="Slide Number Placeholder 3"/>
          <p:cNvSpPr>
            <a:spLocks noGrp="1"/>
          </p:cNvSpPr>
          <p:nvPr>
            <p:ph type="sldNum" sz="quarter" idx="10"/>
          </p:nvPr>
        </p:nvSpPr>
        <p:spPr/>
        <p:txBody>
          <a:bodyPr/>
          <a:lstStyle/>
          <a:p>
            <a:fld id="{F6497B09-B7B4-4348-9F13-9A527DF2CD20}" type="slidenum">
              <a:rPr lang="en-US" smtClean="0"/>
              <a:t>29</a:t>
            </a:fld>
            <a:endParaRPr lang="en-US"/>
          </a:p>
        </p:txBody>
      </p:sp>
    </p:spTree>
    <p:extLst>
      <p:ext uri="{BB962C8B-B14F-4D97-AF65-F5344CB8AC3E}">
        <p14:creationId xmlns:p14="http://schemas.microsoft.com/office/powerpoint/2010/main" val="3334123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t>Focus</a:t>
            </a:r>
            <a:r>
              <a:rPr lang="en-US" b="1" baseline="0" dirty="0" smtClean="0"/>
              <a:t> points:</a:t>
            </a:r>
          </a:p>
          <a:p>
            <a:endParaRPr lang="en-US" b="0" baseline="0" dirty="0" smtClean="0"/>
          </a:p>
          <a:p>
            <a:r>
              <a:rPr lang="en-US" b="0" baseline="0" dirty="0" smtClean="0"/>
              <a:t>Identifying the standards for lesson and  unwrapping them.</a:t>
            </a:r>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3</a:t>
            </a:fld>
            <a:endParaRPr lang="en-US" dirty="0"/>
          </a:p>
        </p:txBody>
      </p:sp>
    </p:spTree>
    <p:extLst>
      <p:ext uri="{BB962C8B-B14F-4D97-AF65-F5344CB8AC3E}">
        <p14:creationId xmlns:p14="http://schemas.microsoft.com/office/powerpoint/2010/main" val="15243787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10</a:t>
            </a:r>
            <a:r>
              <a:rPr lang="en-US" baseline="0" dirty="0" smtClean="0"/>
              <a:t> - 15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Exercises Set A, B and/or C</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r>
              <a:rPr lang="en-US" dirty="0" smtClean="0"/>
              <a:t>Teachers</a:t>
            </a:r>
            <a:r>
              <a:rPr lang="en-US" baseline="0" dirty="0" smtClean="0"/>
              <a:t> will need to complete the formative assessment with the students to determine the next path.  Do they have them complete the exercises or do they have them watch the video.  Have participants actually view the video and complete 1 or more of the exercises and the assessments.  Teachers may or may not use all of the options in </a:t>
            </a:r>
            <a:r>
              <a:rPr lang="en-US" baseline="0" smtClean="0"/>
              <a:t>their classroom. </a:t>
            </a:r>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30</a:t>
            </a:fld>
            <a:endParaRPr lang="en-US"/>
          </a:p>
        </p:txBody>
      </p:sp>
    </p:spTree>
    <p:extLst>
      <p:ext uri="{BB962C8B-B14F-4D97-AF65-F5344CB8AC3E}">
        <p14:creationId xmlns:p14="http://schemas.microsoft.com/office/powerpoint/2010/main" val="9334598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1-2</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r>
              <a:rPr lang="en-US" dirty="0" smtClean="0"/>
              <a:t>Connections</a:t>
            </a:r>
            <a:r>
              <a:rPr lang="en-US" baseline="0" dirty="0" smtClean="0"/>
              <a:t> to the Big Ideas textbook for this specific standard / concept.  As a department we may want to review this as well to compare to the </a:t>
            </a:r>
            <a:r>
              <a:rPr lang="en-US" baseline="0" dirty="0" err="1" smtClean="0"/>
              <a:t>LearnZillion</a:t>
            </a:r>
            <a:r>
              <a:rPr lang="en-US" baseline="0" dirty="0" smtClean="0"/>
              <a:t> lesson.</a:t>
            </a:r>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31</a:t>
            </a:fld>
            <a:endParaRPr lang="en-US"/>
          </a:p>
        </p:txBody>
      </p:sp>
    </p:spTree>
    <p:extLst>
      <p:ext uri="{BB962C8B-B14F-4D97-AF65-F5344CB8AC3E}">
        <p14:creationId xmlns:p14="http://schemas.microsoft.com/office/powerpoint/2010/main" val="29981166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1-2</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r>
              <a:rPr lang="en-US" dirty="0" smtClean="0"/>
              <a:t>Connections</a:t>
            </a:r>
            <a:r>
              <a:rPr lang="en-US" baseline="0" dirty="0" smtClean="0"/>
              <a:t> to the </a:t>
            </a:r>
            <a:r>
              <a:rPr lang="en-US" baseline="0" dirty="0" err="1" smtClean="0"/>
              <a:t>SpringBoard</a:t>
            </a:r>
            <a:r>
              <a:rPr lang="en-US" baseline="0" dirty="0" smtClean="0"/>
              <a:t> textbook for this specific standard/concept.  As a department we may want to review this as well to compare to the </a:t>
            </a:r>
            <a:r>
              <a:rPr lang="en-US" baseline="0" dirty="0" err="1" smtClean="0"/>
              <a:t>LearnZillion</a:t>
            </a:r>
            <a:r>
              <a:rPr lang="en-US" baseline="0" dirty="0" smtClean="0"/>
              <a:t> lesson.</a:t>
            </a:r>
            <a:endParaRPr lang="en-US" dirty="0" smtClean="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32</a:t>
            </a:fld>
            <a:endParaRPr lang="en-US"/>
          </a:p>
        </p:txBody>
      </p:sp>
    </p:spTree>
    <p:extLst>
      <p:ext uri="{BB962C8B-B14F-4D97-AF65-F5344CB8AC3E}">
        <p14:creationId xmlns:p14="http://schemas.microsoft.com/office/powerpoint/2010/main" val="38324367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1-2</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Connections</a:t>
            </a:r>
            <a:r>
              <a:rPr lang="en-US" baseline="0" dirty="0" smtClean="0"/>
              <a:t> to the CPM textbook for this specific standard/concept</a:t>
            </a:r>
            <a:r>
              <a:rPr lang="en-US" dirty="0"/>
              <a:t>. </a:t>
            </a:r>
            <a:r>
              <a:rPr lang="en-US" baseline="0" dirty="0" smtClean="0"/>
              <a:t>As a department we may want to review this as well to compare to the </a:t>
            </a:r>
            <a:r>
              <a:rPr lang="en-US" baseline="0" dirty="0" err="1" smtClean="0"/>
              <a:t>LearnZillion</a:t>
            </a:r>
            <a:r>
              <a:rPr lang="en-US" baseline="0" dirty="0" smtClean="0"/>
              <a:t> lesson.</a:t>
            </a:r>
            <a:endParaRPr lang="en-US" dirty="0" smtClean="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33</a:t>
            </a:fld>
            <a:endParaRPr lang="en-US"/>
          </a:p>
        </p:txBody>
      </p:sp>
    </p:spTree>
    <p:extLst>
      <p:ext uri="{BB962C8B-B14F-4D97-AF65-F5344CB8AC3E}">
        <p14:creationId xmlns:p14="http://schemas.microsoft.com/office/powerpoint/2010/main" val="36800646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3 - 4</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r>
              <a:rPr lang="en-US" dirty="0" smtClean="0"/>
              <a:t>This is a list</a:t>
            </a:r>
            <a:r>
              <a:rPr lang="en-US" baseline="0" dirty="0" smtClean="0"/>
              <a:t> of additional resources surrounding the standards that may be used.  If time permits, as a  department, explore these sites.</a:t>
            </a:r>
            <a:endParaRPr lang="en-US" dirty="0" smtClean="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34</a:t>
            </a:fld>
            <a:endParaRPr lang="en-US"/>
          </a:p>
        </p:txBody>
      </p:sp>
    </p:spTree>
    <p:extLst>
      <p:ext uri="{BB962C8B-B14F-4D97-AF65-F5344CB8AC3E}">
        <p14:creationId xmlns:p14="http://schemas.microsoft.com/office/powerpoint/2010/main" val="37461627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97B09-B7B4-4348-9F13-9A527DF2CD20}" type="slidenum">
              <a:rPr lang="en-US" smtClean="0"/>
              <a:t>35</a:t>
            </a:fld>
            <a:endParaRPr lang="en-US"/>
          </a:p>
        </p:txBody>
      </p:sp>
    </p:spTree>
    <p:extLst>
      <p:ext uri="{BB962C8B-B14F-4D97-AF65-F5344CB8AC3E}">
        <p14:creationId xmlns:p14="http://schemas.microsoft.com/office/powerpoint/2010/main" val="679129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t>Focus</a:t>
            </a:r>
            <a:r>
              <a:rPr lang="en-US" b="1" baseline="0" dirty="0" smtClean="0"/>
              <a:t> points:</a:t>
            </a:r>
          </a:p>
          <a:p>
            <a:endParaRPr lang="en-US" b="0" baseline="0" dirty="0" smtClean="0"/>
          </a:p>
          <a:p>
            <a:r>
              <a:rPr lang="en-US" dirty="0" smtClean="0"/>
              <a:t>Orange</a:t>
            </a:r>
            <a:r>
              <a:rPr lang="en-US" b="0" baseline="0" dirty="0" smtClean="0"/>
              <a:t> &amp; </a:t>
            </a:r>
            <a:r>
              <a:rPr lang="en-US" dirty="0" smtClean="0"/>
              <a:t>Purple</a:t>
            </a:r>
            <a:r>
              <a:rPr lang="en-US" b="0" baseline="0" dirty="0" smtClean="0"/>
              <a:t> circles indicate the appropriate levels of DOK as required by the standards</a:t>
            </a:r>
          </a:p>
          <a:p>
            <a:r>
              <a:rPr lang="en-US" b="0" baseline="0" dirty="0" smtClean="0"/>
              <a:t>The </a:t>
            </a:r>
            <a:r>
              <a:rPr lang="en-US" dirty="0" smtClean="0"/>
              <a:t>arrows</a:t>
            </a:r>
            <a:r>
              <a:rPr lang="en-US" b="0" baseline="0" dirty="0" smtClean="0"/>
              <a:t>  fill in the instructional paths needed to assist students in reaching those DOK levels.</a:t>
            </a:r>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4</a:t>
            </a:fld>
            <a:endParaRPr lang="en-US" dirty="0"/>
          </a:p>
        </p:txBody>
      </p:sp>
    </p:spTree>
    <p:extLst>
      <p:ext uri="{BB962C8B-B14F-4D97-AF65-F5344CB8AC3E}">
        <p14:creationId xmlns:p14="http://schemas.microsoft.com/office/powerpoint/2010/main" val="1389912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1-2</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t>Focus</a:t>
            </a:r>
            <a:r>
              <a:rPr lang="en-US" b="1" baseline="0" dirty="0" smtClean="0"/>
              <a:t> points:</a:t>
            </a:r>
          </a:p>
          <a:p>
            <a:endParaRPr lang="en-US" b="0" baseline="0" dirty="0" smtClean="0"/>
          </a:p>
          <a:p>
            <a:r>
              <a:rPr lang="en-US" b="0" baseline="0" dirty="0" smtClean="0"/>
              <a:t>Review the math practices associated  with the lesson being presented.</a:t>
            </a:r>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5</a:t>
            </a:fld>
            <a:endParaRPr lang="en-US" dirty="0"/>
          </a:p>
        </p:txBody>
      </p:sp>
    </p:spTree>
    <p:extLst>
      <p:ext uri="{BB962C8B-B14F-4D97-AF65-F5344CB8AC3E}">
        <p14:creationId xmlns:p14="http://schemas.microsoft.com/office/powerpoint/2010/main" val="3376937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t>Focus</a:t>
            </a:r>
            <a:r>
              <a:rPr lang="en-US" b="1" baseline="0" dirty="0" smtClean="0"/>
              <a:t> points:</a:t>
            </a:r>
          </a:p>
          <a:p>
            <a:pPr eaLnBrk="1" hangingPunct="1">
              <a:spcBef>
                <a:spcPct val="0"/>
              </a:spcBef>
            </a:pPr>
            <a:r>
              <a:rPr lang="en-US" altLang="en-US" dirty="0" smtClean="0"/>
              <a:t>What are  those standards that you must focus on and which ones are not part of your course with the new shifts in standard under common core?</a:t>
            </a:r>
          </a:p>
          <a:p>
            <a:pPr eaLnBrk="1" hangingPunct="1">
              <a:spcBef>
                <a:spcPct val="0"/>
              </a:spcBef>
            </a:pPr>
            <a:endParaRPr lang="en-US" altLang="en-US" b="1" u="sng" dirty="0" smtClean="0"/>
          </a:p>
          <a:p>
            <a:pPr eaLnBrk="1" hangingPunct="1">
              <a:spcBef>
                <a:spcPct val="0"/>
              </a:spcBef>
            </a:pPr>
            <a:endParaRPr lang="en-US" altLang="en-US" b="1" u="sng" dirty="0" smtClean="0">
              <a:solidFill>
                <a:srgbClr val="FF0000"/>
              </a:solidFill>
            </a:endParaRPr>
          </a:p>
          <a:p>
            <a:pPr eaLnBrk="1" hangingPunct="1">
              <a:spcBef>
                <a:spcPct val="0"/>
              </a:spcBef>
            </a:pPr>
            <a:endParaRPr lang="en-US" altLang="en-US"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69633" indent="-296013">
              <a:spcBef>
                <a:spcPct val="30000"/>
              </a:spcBef>
              <a:defRPr sz="1200">
                <a:solidFill>
                  <a:schemeClr val="tx1"/>
                </a:solidFill>
                <a:latin typeface="Calibri" pitchFamily="34" charset="0"/>
              </a:defRPr>
            </a:lvl2pPr>
            <a:lvl3pPr marL="1184051" indent="-236810">
              <a:spcBef>
                <a:spcPct val="30000"/>
              </a:spcBef>
              <a:defRPr sz="1200">
                <a:solidFill>
                  <a:schemeClr val="tx1"/>
                </a:solidFill>
                <a:latin typeface="Calibri" pitchFamily="34" charset="0"/>
              </a:defRPr>
            </a:lvl3pPr>
            <a:lvl4pPr marL="1657672" indent="-236810">
              <a:spcBef>
                <a:spcPct val="30000"/>
              </a:spcBef>
              <a:defRPr sz="1200">
                <a:solidFill>
                  <a:schemeClr val="tx1"/>
                </a:solidFill>
                <a:latin typeface="Calibri" pitchFamily="34" charset="0"/>
              </a:defRPr>
            </a:lvl4pPr>
            <a:lvl5pPr marL="2131293" indent="-236810">
              <a:spcBef>
                <a:spcPct val="30000"/>
              </a:spcBef>
              <a:defRPr sz="1200">
                <a:solidFill>
                  <a:schemeClr val="tx1"/>
                </a:solidFill>
                <a:latin typeface="Calibri" pitchFamily="34" charset="0"/>
              </a:defRPr>
            </a:lvl5pPr>
            <a:lvl6pPr marL="2604912" indent="-236810" eaLnBrk="0" fontAlgn="base" hangingPunct="0">
              <a:spcBef>
                <a:spcPct val="30000"/>
              </a:spcBef>
              <a:spcAft>
                <a:spcPct val="0"/>
              </a:spcAft>
              <a:defRPr sz="1200">
                <a:solidFill>
                  <a:schemeClr val="tx1"/>
                </a:solidFill>
                <a:latin typeface="Calibri" pitchFamily="34" charset="0"/>
              </a:defRPr>
            </a:lvl6pPr>
            <a:lvl7pPr marL="3078533" indent="-236810" eaLnBrk="0" fontAlgn="base" hangingPunct="0">
              <a:spcBef>
                <a:spcPct val="30000"/>
              </a:spcBef>
              <a:spcAft>
                <a:spcPct val="0"/>
              </a:spcAft>
              <a:defRPr sz="1200">
                <a:solidFill>
                  <a:schemeClr val="tx1"/>
                </a:solidFill>
                <a:latin typeface="Calibri" pitchFamily="34" charset="0"/>
              </a:defRPr>
            </a:lvl7pPr>
            <a:lvl8pPr marL="3552154" indent="-236810" eaLnBrk="0" fontAlgn="base" hangingPunct="0">
              <a:spcBef>
                <a:spcPct val="30000"/>
              </a:spcBef>
              <a:spcAft>
                <a:spcPct val="0"/>
              </a:spcAft>
              <a:defRPr sz="1200">
                <a:solidFill>
                  <a:schemeClr val="tx1"/>
                </a:solidFill>
                <a:latin typeface="Calibri" pitchFamily="34" charset="0"/>
              </a:defRPr>
            </a:lvl8pPr>
            <a:lvl9pPr marL="4025775" indent="-236810" eaLnBrk="0" fontAlgn="base" hangingPunct="0">
              <a:spcBef>
                <a:spcPct val="30000"/>
              </a:spcBef>
              <a:spcAft>
                <a:spcPct val="0"/>
              </a:spcAft>
              <a:defRPr sz="1200">
                <a:solidFill>
                  <a:schemeClr val="tx1"/>
                </a:solidFill>
                <a:latin typeface="Calibri" pitchFamily="34" charset="0"/>
              </a:defRPr>
            </a:lvl9pPr>
          </a:lstStyle>
          <a:p>
            <a:pPr>
              <a:spcBef>
                <a:spcPct val="0"/>
              </a:spcBef>
            </a:pPr>
            <a:fld id="{F0C17D5F-449F-4041-992D-0C2D63C4C950}" type="slidenum">
              <a:rPr lang="en-US" altLang="en-US">
                <a:latin typeface="Arial" charset="0"/>
              </a:rPr>
              <a:pPr>
                <a:spcBef>
                  <a:spcPct val="0"/>
                </a:spcBef>
              </a:pPr>
              <a:t>6</a:t>
            </a:fld>
            <a:endParaRPr lang="en-US" altLang="en-US" dirty="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000" b="1" u="sng" dirty="0" smtClean="0"/>
              <a:t>Facilitator notes</a:t>
            </a:r>
          </a:p>
          <a:p>
            <a:endParaRPr lang="en-US" sz="1000" dirty="0" smtClean="0"/>
          </a:p>
          <a:p>
            <a:r>
              <a:rPr lang="en-US" sz="1000" dirty="0" smtClean="0"/>
              <a:t>Time: 2-3</a:t>
            </a:r>
            <a:r>
              <a:rPr lang="en-US" sz="1000" baseline="0" dirty="0" smtClean="0"/>
              <a:t> minutes</a:t>
            </a:r>
            <a:endParaRPr lang="en-US" sz="1000" dirty="0" smtClean="0"/>
          </a:p>
          <a:p>
            <a:endParaRPr lang="en-US" sz="1000" dirty="0" smtClean="0"/>
          </a:p>
          <a:p>
            <a:r>
              <a:rPr lang="en-US" sz="1000" b="1" dirty="0" smtClean="0"/>
              <a:t>Handouts/participant activity:</a:t>
            </a:r>
            <a:r>
              <a:rPr lang="en-US" sz="1000" b="1" baseline="0" dirty="0" smtClean="0"/>
              <a:t> </a:t>
            </a:r>
            <a:r>
              <a:rPr lang="en-US" sz="1000" b="0" baseline="0" dirty="0" smtClean="0"/>
              <a:t>n/a</a:t>
            </a:r>
            <a:endParaRPr lang="en-US" sz="1000" b="0" dirty="0" smtClean="0"/>
          </a:p>
          <a:p>
            <a:endParaRPr lang="en-US" sz="1000" b="0" dirty="0" smtClean="0"/>
          </a:p>
          <a:p>
            <a:r>
              <a:rPr lang="en-US" sz="1000" b="1" dirty="0" smtClean="0"/>
              <a:t>Focus</a:t>
            </a:r>
            <a:r>
              <a:rPr lang="en-US" sz="1000" b="1" baseline="0" dirty="0" smtClean="0"/>
              <a:t> points:</a:t>
            </a:r>
          </a:p>
          <a:p>
            <a:pPr eaLnBrk="1" hangingPunct="1">
              <a:spcBef>
                <a:spcPct val="0"/>
              </a:spcBef>
              <a:defRPr/>
            </a:pPr>
            <a:r>
              <a:rPr lang="en-US" altLang="en-US" sz="1000" dirty="0" smtClean="0"/>
              <a:t>What </a:t>
            </a:r>
            <a:r>
              <a:rPr lang="en-US" altLang="en-US" sz="1000" dirty="0"/>
              <a:t>are  those standards that you must focus on and which ones are not part of your course with the new shifts in standard under common core?</a:t>
            </a:r>
          </a:p>
          <a:p>
            <a:pPr eaLnBrk="1" hangingPunct="1">
              <a:buFont typeface="Wingdings" pitchFamily="2" charset="2"/>
              <a:buNone/>
              <a:defRPr/>
            </a:pPr>
            <a:endParaRPr lang="en-US" sz="1000" b="1" u="sng" dirty="0"/>
          </a:p>
          <a:p>
            <a:pPr eaLnBrk="1" hangingPunct="1">
              <a:buFont typeface="Wingdings" pitchFamily="2" charset="2"/>
              <a:buChar char="Ø"/>
              <a:defRPr/>
            </a:pPr>
            <a:endParaRPr lang="en-US" sz="1000" b="1" u="sng" dirty="0"/>
          </a:p>
          <a:p>
            <a:pPr eaLnBrk="1" hangingPunct="1">
              <a:spcBef>
                <a:spcPct val="0"/>
              </a:spcBef>
              <a:defRPr/>
            </a:pPr>
            <a:endParaRPr lang="en-US" altLang="en-US" sz="1000"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69633" indent="-296013">
              <a:spcBef>
                <a:spcPct val="30000"/>
              </a:spcBef>
              <a:defRPr sz="1200">
                <a:solidFill>
                  <a:schemeClr val="tx1"/>
                </a:solidFill>
                <a:latin typeface="Calibri" pitchFamily="34" charset="0"/>
              </a:defRPr>
            </a:lvl2pPr>
            <a:lvl3pPr marL="1184051" indent="-236810">
              <a:spcBef>
                <a:spcPct val="30000"/>
              </a:spcBef>
              <a:defRPr sz="1200">
                <a:solidFill>
                  <a:schemeClr val="tx1"/>
                </a:solidFill>
                <a:latin typeface="Calibri" pitchFamily="34" charset="0"/>
              </a:defRPr>
            </a:lvl3pPr>
            <a:lvl4pPr marL="1657672" indent="-236810">
              <a:spcBef>
                <a:spcPct val="30000"/>
              </a:spcBef>
              <a:defRPr sz="1200">
                <a:solidFill>
                  <a:schemeClr val="tx1"/>
                </a:solidFill>
                <a:latin typeface="Calibri" pitchFamily="34" charset="0"/>
              </a:defRPr>
            </a:lvl4pPr>
            <a:lvl5pPr marL="2131293" indent="-236810">
              <a:spcBef>
                <a:spcPct val="30000"/>
              </a:spcBef>
              <a:defRPr sz="1200">
                <a:solidFill>
                  <a:schemeClr val="tx1"/>
                </a:solidFill>
                <a:latin typeface="Calibri" pitchFamily="34" charset="0"/>
              </a:defRPr>
            </a:lvl5pPr>
            <a:lvl6pPr marL="2604912" indent="-236810" eaLnBrk="0" fontAlgn="base" hangingPunct="0">
              <a:spcBef>
                <a:spcPct val="30000"/>
              </a:spcBef>
              <a:spcAft>
                <a:spcPct val="0"/>
              </a:spcAft>
              <a:defRPr sz="1200">
                <a:solidFill>
                  <a:schemeClr val="tx1"/>
                </a:solidFill>
                <a:latin typeface="Calibri" pitchFamily="34" charset="0"/>
              </a:defRPr>
            </a:lvl6pPr>
            <a:lvl7pPr marL="3078533" indent="-236810" eaLnBrk="0" fontAlgn="base" hangingPunct="0">
              <a:spcBef>
                <a:spcPct val="30000"/>
              </a:spcBef>
              <a:spcAft>
                <a:spcPct val="0"/>
              </a:spcAft>
              <a:defRPr sz="1200">
                <a:solidFill>
                  <a:schemeClr val="tx1"/>
                </a:solidFill>
                <a:latin typeface="Calibri" pitchFamily="34" charset="0"/>
              </a:defRPr>
            </a:lvl7pPr>
            <a:lvl8pPr marL="3552154" indent="-236810" eaLnBrk="0" fontAlgn="base" hangingPunct="0">
              <a:spcBef>
                <a:spcPct val="30000"/>
              </a:spcBef>
              <a:spcAft>
                <a:spcPct val="0"/>
              </a:spcAft>
              <a:defRPr sz="1200">
                <a:solidFill>
                  <a:schemeClr val="tx1"/>
                </a:solidFill>
                <a:latin typeface="Calibri" pitchFamily="34" charset="0"/>
              </a:defRPr>
            </a:lvl8pPr>
            <a:lvl9pPr marL="4025775" indent="-236810" eaLnBrk="0" fontAlgn="base" hangingPunct="0">
              <a:spcBef>
                <a:spcPct val="30000"/>
              </a:spcBef>
              <a:spcAft>
                <a:spcPct val="0"/>
              </a:spcAft>
              <a:defRPr sz="1200">
                <a:solidFill>
                  <a:schemeClr val="tx1"/>
                </a:solidFill>
                <a:latin typeface="Calibri" pitchFamily="34" charset="0"/>
              </a:defRPr>
            </a:lvl9pPr>
          </a:lstStyle>
          <a:p>
            <a:pPr>
              <a:spcBef>
                <a:spcPct val="0"/>
              </a:spcBef>
            </a:pPr>
            <a:fld id="{0869DF61-33EF-4087-AFA7-6F973C602404}" type="slidenum">
              <a:rPr lang="en-US" altLang="en-US">
                <a:latin typeface="Arial" charset="0"/>
              </a:rPr>
              <a:pPr>
                <a:spcBef>
                  <a:spcPct val="0"/>
                </a:spcBef>
              </a:pPr>
              <a:t>7</a:t>
            </a:fld>
            <a:endParaRPr lang="en-US" altLang="en-US" dirty="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u="sng" dirty="0" smtClean="0"/>
              <a:t>Facilitator notes</a:t>
            </a:r>
          </a:p>
          <a:p>
            <a:endParaRPr lang="en-US" sz="2800" dirty="0" smtClean="0"/>
          </a:p>
          <a:p>
            <a:r>
              <a:rPr lang="en-US" sz="2800" dirty="0" smtClean="0"/>
              <a:t>Time: 2-3</a:t>
            </a:r>
            <a:r>
              <a:rPr lang="en-US" sz="2800" baseline="0" dirty="0" smtClean="0"/>
              <a:t> minutes</a:t>
            </a:r>
            <a:endParaRPr lang="en-US" sz="2800" dirty="0" smtClean="0"/>
          </a:p>
          <a:p>
            <a:endParaRPr lang="en-US" sz="2800" dirty="0" smtClean="0"/>
          </a:p>
          <a:p>
            <a:r>
              <a:rPr lang="en-US" sz="2800" b="1" dirty="0" smtClean="0"/>
              <a:t>Handouts/participant activity:</a:t>
            </a:r>
            <a:r>
              <a:rPr lang="en-US" sz="2800" b="1" baseline="0" dirty="0" smtClean="0"/>
              <a:t> </a:t>
            </a:r>
            <a:r>
              <a:rPr lang="en-US" sz="2800" b="0" baseline="0" dirty="0" smtClean="0"/>
              <a:t>n/a</a:t>
            </a:r>
            <a:endParaRPr lang="en-US" sz="2800" b="0" dirty="0" smtClean="0"/>
          </a:p>
          <a:p>
            <a:endParaRPr lang="en-US" sz="2800" b="1" dirty="0" smtClean="0">
              <a:latin typeface="Tw Cen MT" panose="020B0602020104020603" pitchFamily="34" charset="0"/>
            </a:endParaRPr>
          </a:p>
          <a:p>
            <a:r>
              <a:rPr lang="en-US" sz="2800" b="1" dirty="0" smtClean="0">
                <a:latin typeface="Tw Cen MT" panose="020B0602020104020603" pitchFamily="34" charset="0"/>
              </a:rPr>
              <a:t>Focus points:</a:t>
            </a:r>
          </a:p>
          <a:p>
            <a:endParaRPr lang="en-US" sz="2800" b="0" dirty="0" smtClean="0">
              <a:latin typeface="Tw Cen MT" panose="020B0602020104020603" pitchFamily="34" charset="0"/>
            </a:endParaRPr>
          </a:p>
          <a:p>
            <a:r>
              <a:rPr lang="en-US" sz="2800" b="0" dirty="0" smtClean="0">
                <a:latin typeface="Tw Cen MT" panose="020B0602020104020603" pitchFamily="34" charset="0"/>
              </a:rPr>
              <a:t>Review</a:t>
            </a:r>
            <a:r>
              <a:rPr lang="en-US" sz="2800" b="0" baseline="0" dirty="0" smtClean="0">
                <a:latin typeface="Tw Cen MT" panose="020B0602020104020603" pitchFamily="34" charset="0"/>
              </a:rPr>
              <a:t> the lesson agenda prior to implementation</a:t>
            </a:r>
            <a:endParaRPr lang="en-US" sz="2800" b="0" dirty="0">
              <a:latin typeface="Tw Cen MT" panose="020B0602020104020603" pitchFamily="34" charset="0"/>
            </a:endParaRPr>
          </a:p>
        </p:txBody>
      </p:sp>
      <p:sp>
        <p:nvSpPr>
          <p:cNvPr id="4" name="Slide Number Placeholder 3"/>
          <p:cNvSpPr>
            <a:spLocks noGrp="1"/>
          </p:cNvSpPr>
          <p:nvPr>
            <p:ph type="sldNum" sz="quarter" idx="10"/>
          </p:nvPr>
        </p:nvSpPr>
        <p:spPr/>
        <p:txBody>
          <a:bodyPr/>
          <a:lstStyle/>
          <a:p>
            <a:fld id="{542672E2-7583-4F4D-8B7F-35AAAC760CF2}" type="slidenum">
              <a:rPr lang="en-US" smtClean="0"/>
              <a:t>8</a:t>
            </a:fld>
            <a:endParaRPr lang="en-US" dirty="0"/>
          </a:p>
        </p:txBody>
      </p:sp>
    </p:spTree>
    <p:extLst>
      <p:ext uri="{BB962C8B-B14F-4D97-AF65-F5344CB8AC3E}">
        <p14:creationId xmlns:p14="http://schemas.microsoft.com/office/powerpoint/2010/main" val="2246648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1</a:t>
            </a:r>
            <a:r>
              <a:rPr lang="en-US" baseline="0" dirty="0" smtClean="0"/>
              <a:t> minute</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endParaRPr lang="en-US" dirty="0" smtClean="0"/>
          </a:p>
          <a:p>
            <a:r>
              <a:rPr lang="en-US" dirty="0" smtClean="0"/>
              <a:t>What</a:t>
            </a:r>
            <a:r>
              <a:rPr lang="en-US" baseline="0" dirty="0" smtClean="0"/>
              <a:t> you will need and need to know to be successful when implementing this lesson. </a:t>
            </a:r>
            <a:endParaRPr lang="en-US" dirty="0" smtClean="0"/>
          </a:p>
        </p:txBody>
      </p:sp>
      <p:sp>
        <p:nvSpPr>
          <p:cNvPr id="4" name="Slide Number Placeholder 3"/>
          <p:cNvSpPr>
            <a:spLocks noGrp="1"/>
          </p:cNvSpPr>
          <p:nvPr>
            <p:ph type="sldNum" sz="quarter" idx="10"/>
          </p:nvPr>
        </p:nvSpPr>
        <p:spPr/>
        <p:txBody>
          <a:bodyPr/>
          <a:lstStyle/>
          <a:p>
            <a:fld id="{F6497B09-B7B4-4348-9F13-9A527DF2CD20}" type="slidenum">
              <a:rPr lang="en-US" smtClean="0"/>
              <a:t>9</a:t>
            </a:fld>
            <a:endParaRPr lang="en-US" dirty="0"/>
          </a:p>
        </p:txBody>
      </p:sp>
    </p:spTree>
    <p:extLst>
      <p:ext uri="{BB962C8B-B14F-4D97-AF65-F5344CB8AC3E}">
        <p14:creationId xmlns:p14="http://schemas.microsoft.com/office/powerpoint/2010/main" val="33446995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49D1DBD2-8DD2-4F0D-85A5-8AC1DA7CF0E4}" type="datetimeFigureOut">
              <a:rPr lang="en-US" smtClean="0"/>
              <a:t>6/15/2015</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1DBD2-8DD2-4F0D-85A5-8AC1DA7CF0E4}" type="datetimeFigureOut">
              <a:rPr lang="en-US" smtClean="0"/>
              <a:t>6/15/2015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1DBD2-8DD2-4F0D-85A5-8AC1DA7CF0E4}" type="datetimeFigureOut">
              <a:rPr lang="en-US" smtClean="0"/>
              <a:t>6/15/2015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1DBD2-8DD2-4F0D-85A5-8AC1DA7CF0E4}" type="datetimeFigureOut">
              <a:rPr lang="en-US" smtClean="0"/>
              <a:t>6/15/2015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D1DBD2-8DD2-4F0D-85A5-8AC1DA7CF0E4}" type="datetimeFigureOut">
              <a:rPr lang="en-US" smtClean="0"/>
              <a:t>6/15/2015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9D1DBD2-8DD2-4F0D-85A5-8AC1DA7CF0E4}" type="datetimeFigureOut">
              <a:rPr lang="en-US" smtClean="0"/>
              <a:t>6/15/2015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7163C-D051-44DD-846F-BCA63857E859}"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9D1DBD2-8DD2-4F0D-85A5-8AC1DA7CF0E4}" type="datetimeFigureOut">
              <a:rPr lang="en-US" smtClean="0"/>
              <a:t>6/15/2015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A7163C-D051-44DD-846F-BCA63857E859}"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D1DBD2-8DD2-4F0D-85A5-8AC1DA7CF0E4}" type="datetimeFigureOut">
              <a:rPr lang="en-US" smtClean="0"/>
              <a:t>6/15/2015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D1DBD2-8DD2-4F0D-85A5-8AC1DA7CF0E4}" type="datetimeFigureOut">
              <a:rPr lang="en-US" smtClean="0"/>
              <a:t>6/15/2015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49D1DBD2-8DD2-4F0D-85A5-8AC1DA7CF0E4}" type="datetimeFigureOut">
              <a:rPr lang="en-US" smtClean="0"/>
              <a:t>6/15/2015</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49D1DBD2-8DD2-4F0D-85A5-8AC1DA7CF0E4}" type="datetimeFigureOut">
              <a:rPr lang="en-US" smtClean="0"/>
              <a:t>6/15/2015</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49D1DBD2-8DD2-4F0D-85A5-8AC1DA7CF0E4}" type="datetimeFigureOut">
              <a:rPr lang="en-US" smtClean="0"/>
              <a:t>6/15/2015</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9FA7163C-D051-44DD-846F-BCA63857E85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hyperlink" Target="https://learnzillion.com/lessons/280-derive-the-equation-of-a-circle-using-the-pythagorean-theore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hyperlink" Target="https://learnzillion.com/lessons/280-derive-the-equation-of-a-circle-using-the-pythagorean-theore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learnzillion.com/lesson_plans/1428"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khanacademy.or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www.khanacademy.org/math/algebra2/conics_precalc/circles-tutorial-precalc/e/pythagorean-theorem-and-the-equation-of-a-circle"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590800"/>
            <a:ext cx="6934200" cy="1828090"/>
          </a:xfrm>
        </p:spPr>
        <p:txBody>
          <a:bodyPr>
            <a:normAutofit fontScale="90000"/>
          </a:bodyPr>
          <a:lstStyle/>
          <a:p>
            <a:r>
              <a:rPr lang="en-US" dirty="0" smtClean="0"/>
              <a:t>Geometry -  </a:t>
            </a:r>
            <a:br>
              <a:rPr lang="en-US" dirty="0" smtClean="0"/>
            </a:br>
            <a:r>
              <a:rPr lang="en-US" dirty="0" smtClean="0"/>
              <a:t>Conic Section</a:t>
            </a:r>
            <a:br>
              <a:rPr lang="en-US" dirty="0" smtClean="0"/>
            </a:br>
            <a:r>
              <a:rPr lang="en-US" dirty="0" smtClean="0"/>
              <a:t>Unit 4</a:t>
            </a:r>
            <a:endParaRPr lang="en-US" dirty="0"/>
          </a:p>
        </p:txBody>
      </p:sp>
    </p:spTree>
    <p:extLst>
      <p:ext uri="{BB962C8B-B14F-4D97-AF65-F5344CB8AC3E}">
        <p14:creationId xmlns:p14="http://schemas.microsoft.com/office/powerpoint/2010/main" val="247498152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Ready</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Pre-assessment- used to determine understanding of prerequisite skills</a:t>
            </a:r>
          </a:p>
          <a:p>
            <a:pPr lvl="1"/>
            <a:r>
              <a:rPr lang="en-US" dirty="0" smtClean="0"/>
              <a:t>Prerequisite skills include</a:t>
            </a:r>
          </a:p>
          <a:p>
            <a:pPr lvl="2"/>
            <a:r>
              <a:rPr lang="en-US" dirty="0" smtClean="0"/>
              <a:t>7.G.4</a:t>
            </a:r>
          </a:p>
          <a:p>
            <a:pPr lvl="3"/>
            <a:r>
              <a:rPr lang="en-US" dirty="0" smtClean="0"/>
              <a:t>Know </a:t>
            </a:r>
            <a:r>
              <a:rPr lang="en-US" dirty="0"/>
              <a:t>the formulas for the area and circumference of a circle and use them to solve problems; give an informal derivation of the relationship between the circumference and area of a circle. </a:t>
            </a:r>
            <a:endParaRPr lang="en-US" dirty="0" smtClean="0"/>
          </a:p>
          <a:p>
            <a:pPr lvl="2"/>
            <a:r>
              <a:rPr lang="en-US" dirty="0" smtClean="0"/>
              <a:t>8.G.6 – 8</a:t>
            </a:r>
          </a:p>
          <a:p>
            <a:pPr lvl="3"/>
            <a:r>
              <a:rPr lang="en-US" dirty="0" smtClean="0"/>
              <a:t>Explain </a:t>
            </a:r>
            <a:r>
              <a:rPr lang="en-US" dirty="0"/>
              <a:t>a proof of the Pythagorean Theorem and its </a:t>
            </a:r>
            <a:r>
              <a:rPr lang="en-US" dirty="0" smtClean="0"/>
              <a:t>converse.</a:t>
            </a:r>
          </a:p>
          <a:p>
            <a:pPr lvl="3"/>
            <a:r>
              <a:rPr lang="en-US" dirty="0" smtClean="0"/>
              <a:t>Apply </a:t>
            </a:r>
            <a:r>
              <a:rPr lang="en-US" dirty="0"/>
              <a:t>the Pythagorean Theorem to determine unknown side lengths in right triangles in real-world and mathematical problems in two and three </a:t>
            </a:r>
            <a:r>
              <a:rPr lang="en-US" dirty="0" smtClean="0"/>
              <a:t>dimensions.</a:t>
            </a:r>
          </a:p>
          <a:p>
            <a:pPr lvl="3"/>
            <a:r>
              <a:rPr lang="en-US" dirty="0" smtClean="0"/>
              <a:t>Apply </a:t>
            </a:r>
            <a:r>
              <a:rPr lang="en-US" dirty="0"/>
              <a:t>the Pythagorean Theorem to find the distance between two points in a coordinate system. </a:t>
            </a:r>
            <a:endParaRPr lang="en-US" dirty="0" smtClean="0"/>
          </a:p>
          <a:p>
            <a:pPr lvl="2"/>
            <a:r>
              <a:rPr lang="en-US" dirty="0" smtClean="0"/>
              <a:t>Algebra-</a:t>
            </a:r>
            <a:r>
              <a:rPr lang="en-US" b="1" dirty="0" smtClean="0"/>
              <a:t>A.CED.2</a:t>
            </a:r>
            <a:endParaRPr lang="en-US" dirty="0"/>
          </a:p>
          <a:p>
            <a:pPr lvl="4"/>
            <a:r>
              <a:rPr lang="en-US" dirty="0"/>
              <a:t>Create equations in two or more variables to represent relationships between quantities; graph equations on coordinate axes with labels and scales. </a:t>
            </a:r>
            <a:endParaRPr lang="en-US" dirty="0" smtClean="0"/>
          </a:p>
          <a:p>
            <a:pPr lvl="2"/>
            <a:r>
              <a:rPr lang="en-US" dirty="0" smtClean="0"/>
              <a:t>Geometry-G.C.2</a:t>
            </a:r>
          </a:p>
          <a:p>
            <a:pPr lvl="3"/>
            <a:r>
              <a:rPr lang="en-US" dirty="0"/>
              <a:t>Identify and describe relationships among inscribed angles, radii, and chords. </a:t>
            </a:r>
            <a:r>
              <a:rPr lang="en-US" i="1" dirty="0"/>
              <a:t>Include the relationship between central, inscribed, and circumscribed angles; inscribed angles on a diameter are right angles; the radius of a circle is perpendicular to the tangent where the radius intersects the circle. </a:t>
            </a:r>
            <a:r>
              <a:rPr lang="en-US" dirty="0" smtClean="0"/>
              <a:t>1</a:t>
            </a:r>
            <a:endParaRPr lang="en-US" dirty="0"/>
          </a:p>
        </p:txBody>
      </p:sp>
      <p:pic>
        <p:nvPicPr>
          <p:cNvPr id="4098" name="Picture 2" descr="http://ts2.mm.bing.net/th?id=JN.HQLDq%2bn8DOz40y97%2bG12vA&amp;pid=15.1&amp;H=120&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25475"/>
            <a:ext cx="2047875"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0460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685800"/>
            <a:ext cx="7696200" cy="1296987"/>
          </a:xfrm>
        </p:spPr>
        <p:txBody>
          <a:bodyPr>
            <a:normAutofit fontScale="90000"/>
          </a:bodyPr>
          <a:lstStyle/>
          <a:p>
            <a:r>
              <a:rPr lang="en-US" sz="4000" dirty="0"/>
              <a:t>Misconceptions and Anticipated Issues</a:t>
            </a:r>
            <a:endParaRPr lang="en-US" altLang="en-US" sz="4000" b="1" dirty="0" smtClean="0"/>
          </a:p>
        </p:txBody>
      </p:sp>
      <p:sp>
        <p:nvSpPr>
          <p:cNvPr id="3" name="Text Placeholder 2"/>
          <p:cNvSpPr>
            <a:spLocks noGrp="1"/>
          </p:cNvSpPr>
          <p:nvPr>
            <p:ph type="body" idx="1"/>
          </p:nvPr>
        </p:nvSpPr>
        <p:spPr>
          <a:xfrm>
            <a:off x="468313" y="1844675"/>
            <a:ext cx="4040187" cy="565150"/>
          </a:xfrm>
          <a:blipFill>
            <a:blip r:embed="rId3"/>
            <a:tile tx="0" ty="0" sx="100000" sy="100000" flip="none" algn="tl"/>
          </a:blipFill>
          <a:ln w="38100">
            <a:solidFill>
              <a:srgbClr val="0070C0"/>
            </a:solidFill>
          </a:ln>
        </p:spPr>
        <p:txBody>
          <a:bodyPr>
            <a:normAutofit lnSpcReduction="10000"/>
          </a:bodyPr>
          <a:lstStyle/>
          <a:p>
            <a:pPr>
              <a:defRPr/>
            </a:pPr>
            <a:r>
              <a:rPr lang="en-US" sz="3200" dirty="0" smtClean="0">
                <a:solidFill>
                  <a:srgbClr val="FF0000"/>
                </a:solidFill>
              </a:rPr>
              <a:t>Common Issues</a:t>
            </a:r>
            <a:endParaRPr lang="en-US" sz="3200" dirty="0">
              <a:solidFill>
                <a:srgbClr val="FF0000"/>
              </a:solidFill>
            </a:endParaRPr>
          </a:p>
        </p:txBody>
      </p:sp>
      <p:sp>
        <p:nvSpPr>
          <p:cNvPr id="5" name="Text Placeholder 4"/>
          <p:cNvSpPr>
            <a:spLocks noGrp="1"/>
          </p:cNvSpPr>
          <p:nvPr>
            <p:ph type="body" sz="quarter" idx="3"/>
          </p:nvPr>
        </p:nvSpPr>
        <p:spPr>
          <a:xfrm>
            <a:off x="4716463" y="1844675"/>
            <a:ext cx="4006850" cy="557213"/>
          </a:xfrm>
          <a:blipFill>
            <a:blip r:embed="rId3"/>
            <a:tile tx="0" ty="0" sx="100000" sy="100000" flip="none" algn="tl"/>
          </a:blipFill>
          <a:ln w="38100">
            <a:solidFill>
              <a:srgbClr val="0070C0"/>
            </a:solidFill>
          </a:ln>
        </p:spPr>
        <p:txBody>
          <a:bodyPr>
            <a:normAutofit fontScale="62500" lnSpcReduction="20000"/>
          </a:bodyPr>
          <a:lstStyle/>
          <a:p>
            <a:pPr>
              <a:defRPr/>
            </a:pPr>
            <a:r>
              <a:rPr lang="en-US" sz="3200" dirty="0" smtClean="0">
                <a:solidFill>
                  <a:srgbClr val="FF0000"/>
                </a:solidFill>
              </a:rPr>
              <a:t>Suggested Strategies/Resources</a:t>
            </a:r>
            <a:endParaRPr lang="en-US" sz="3200" dirty="0">
              <a:solidFill>
                <a:srgbClr val="FF0000"/>
              </a:solidFill>
            </a:endParaRPr>
          </a:p>
        </p:txBody>
      </p:sp>
      <p:sp>
        <p:nvSpPr>
          <p:cNvPr id="4" name="Content Placeholder 3"/>
          <p:cNvSpPr>
            <a:spLocks noGrp="1"/>
          </p:cNvSpPr>
          <p:nvPr>
            <p:ph sz="quarter" idx="13"/>
          </p:nvPr>
        </p:nvSpPr>
        <p:spPr>
          <a:xfrm>
            <a:off x="468313" y="2492375"/>
            <a:ext cx="4040187" cy="3951288"/>
          </a:xfrm>
          <a:prstGeom prst="rect">
            <a:avLst/>
          </a:prstGeom>
          <a:solidFill>
            <a:schemeClr val="tx1">
              <a:lumMod val="95000"/>
            </a:schemeClr>
          </a:solidFill>
          <a:ln w="38100">
            <a:solidFill>
              <a:srgbClr val="00B0F0"/>
            </a:solidFill>
          </a:ln>
        </p:spPr>
        <p:txBody>
          <a:bodyPr>
            <a:normAutofit fontScale="85000" lnSpcReduction="20000"/>
          </a:bodyPr>
          <a:lstStyle/>
          <a:p>
            <a:pPr marL="457200" indent="-457200">
              <a:buClr>
                <a:schemeClr val="bg1"/>
              </a:buClr>
              <a:buFont typeface="+mj-lt"/>
              <a:buAutoNum type="alphaLcPeriod"/>
            </a:pPr>
            <a:r>
              <a:rPr lang="en-US" dirty="0">
                <a:solidFill>
                  <a:schemeClr val="bg1"/>
                </a:solidFill>
              </a:rPr>
              <a:t>Incorrectly identifies the center of the circle</a:t>
            </a:r>
          </a:p>
          <a:p>
            <a:pPr marL="457200" indent="-457200">
              <a:buClr>
                <a:schemeClr val="bg1"/>
              </a:buClr>
              <a:buFont typeface="+mj-lt"/>
              <a:buAutoNum type="alphaLcPeriod"/>
            </a:pPr>
            <a:r>
              <a:rPr lang="en-US" dirty="0">
                <a:solidFill>
                  <a:schemeClr val="bg1"/>
                </a:solidFill>
              </a:rPr>
              <a:t>Incorrectly identifies the equation of the </a:t>
            </a:r>
            <a:r>
              <a:rPr lang="en-US" dirty="0" smtClean="0">
                <a:solidFill>
                  <a:schemeClr val="bg1"/>
                </a:solidFill>
              </a:rPr>
              <a:t>circle</a:t>
            </a:r>
          </a:p>
          <a:p>
            <a:pPr marL="457200" indent="-457200">
              <a:buClr>
                <a:schemeClr val="bg1"/>
              </a:buClr>
              <a:buFont typeface="+mj-lt"/>
              <a:buAutoNum type="alphaLcPeriod"/>
            </a:pPr>
            <a:r>
              <a:rPr lang="en-US" dirty="0" smtClean="0">
                <a:solidFill>
                  <a:schemeClr val="bg1"/>
                </a:solidFill>
              </a:rPr>
              <a:t>Incorrectly </a:t>
            </a:r>
            <a:r>
              <a:rPr lang="en-US" dirty="0">
                <a:solidFill>
                  <a:schemeClr val="bg1"/>
                </a:solidFill>
              </a:rPr>
              <a:t>uses the Pythagorean theorem </a:t>
            </a:r>
            <a:r>
              <a:rPr lang="en-US" dirty="0" smtClean="0">
                <a:solidFill>
                  <a:schemeClr val="bg1"/>
                </a:solidFill>
              </a:rPr>
              <a:t>to figure </a:t>
            </a:r>
            <a:r>
              <a:rPr lang="en-US" dirty="0">
                <a:solidFill>
                  <a:schemeClr val="bg1"/>
                </a:solidFill>
              </a:rPr>
              <a:t>out the equation</a:t>
            </a:r>
          </a:p>
          <a:p>
            <a:pPr marL="457200" indent="-457200">
              <a:buClr>
                <a:schemeClr val="bg1"/>
              </a:buClr>
              <a:buFont typeface="+mj-lt"/>
              <a:buAutoNum type="alphaLcPeriod"/>
            </a:pPr>
            <a:r>
              <a:rPr lang="en-US" dirty="0" smtClean="0">
                <a:solidFill>
                  <a:schemeClr val="bg1"/>
                </a:solidFill>
              </a:rPr>
              <a:t>Places coordinates values incorrectly in the equation</a:t>
            </a:r>
          </a:p>
          <a:p>
            <a:pPr marL="457200" indent="-457200">
              <a:buClr>
                <a:schemeClr val="bg1"/>
              </a:buClr>
              <a:buFont typeface="+mj-lt"/>
              <a:buAutoNum type="alphaLcPeriod"/>
            </a:pPr>
            <a:r>
              <a:rPr lang="en-US" dirty="0" smtClean="0">
                <a:solidFill>
                  <a:schemeClr val="bg1"/>
                </a:solidFill>
              </a:rPr>
              <a:t>Errors when completing the square</a:t>
            </a:r>
          </a:p>
          <a:p>
            <a:pPr marL="457200" indent="-457200">
              <a:buClr>
                <a:schemeClr val="bg1"/>
              </a:buClr>
              <a:buFont typeface="+mj-lt"/>
              <a:buAutoNum type="alphaLcPeriod"/>
            </a:pPr>
            <a:r>
              <a:rPr lang="en-US" dirty="0" smtClean="0">
                <a:solidFill>
                  <a:schemeClr val="bg1"/>
                </a:solidFill>
              </a:rPr>
              <a:t>Not able to connect the process of completing the square and the equation of a circle</a:t>
            </a:r>
          </a:p>
          <a:p>
            <a:pPr marL="0" indent="0">
              <a:buClr>
                <a:schemeClr val="bg1"/>
              </a:buClr>
              <a:buNone/>
            </a:pPr>
            <a:endParaRPr lang="en-US" dirty="0">
              <a:solidFill>
                <a:schemeClr val="bg1"/>
              </a:solidFill>
            </a:endParaRPr>
          </a:p>
          <a:p>
            <a:pPr>
              <a:defRPr/>
            </a:pPr>
            <a:endParaRPr lang="en-US" dirty="0">
              <a:solidFill>
                <a:schemeClr val="bg1"/>
              </a:solidFill>
            </a:endParaRPr>
          </a:p>
        </p:txBody>
      </p:sp>
      <p:sp>
        <p:nvSpPr>
          <p:cNvPr id="6" name="Content Placeholder 5"/>
          <p:cNvSpPr>
            <a:spLocks noGrp="1"/>
          </p:cNvSpPr>
          <p:nvPr>
            <p:ph sz="quarter" idx="14"/>
          </p:nvPr>
        </p:nvSpPr>
        <p:spPr>
          <a:xfrm>
            <a:off x="4716463" y="2492375"/>
            <a:ext cx="4041775" cy="3951288"/>
          </a:xfrm>
          <a:prstGeom prst="rect">
            <a:avLst/>
          </a:prstGeom>
          <a:solidFill>
            <a:schemeClr val="tx1">
              <a:lumMod val="95000"/>
            </a:schemeClr>
          </a:solidFill>
          <a:ln w="38100">
            <a:solidFill>
              <a:srgbClr val="00B0F0"/>
            </a:solidFill>
          </a:ln>
        </p:spPr>
        <p:txBody>
          <a:bodyPr>
            <a:normAutofit fontScale="25000" lnSpcReduction="20000"/>
          </a:bodyPr>
          <a:lstStyle/>
          <a:p>
            <a:pPr marL="457200" indent="-457200">
              <a:buClr>
                <a:schemeClr val="bg1"/>
              </a:buClr>
              <a:buFont typeface="+mj-lt"/>
              <a:buAutoNum type="alphaLcPeriod"/>
              <a:defRPr/>
            </a:pPr>
            <a:r>
              <a:rPr lang="en-US" sz="7200" dirty="0" smtClean="0">
                <a:solidFill>
                  <a:schemeClr val="bg1"/>
                </a:solidFill>
              </a:rPr>
              <a:t>Provide additional practice </a:t>
            </a:r>
          </a:p>
          <a:p>
            <a:pPr marL="457200" indent="-457200">
              <a:buClr>
                <a:schemeClr val="bg1"/>
              </a:buClr>
              <a:buFont typeface="+mj-lt"/>
              <a:buAutoNum type="alphaLcPeriod"/>
              <a:defRPr/>
            </a:pPr>
            <a:r>
              <a:rPr lang="en-US" sz="7200" dirty="0" smtClean="0">
                <a:solidFill>
                  <a:schemeClr val="bg1"/>
                </a:solidFill>
              </a:rPr>
              <a:t>Additional practice with writing the equation of a circle.  Have students match circles to equation that represents the circle using the related MARS task. </a:t>
            </a:r>
            <a:endParaRPr lang="en-US" sz="7200" dirty="0">
              <a:solidFill>
                <a:schemeClr val="bg1"/>
              </a:solidFill>
            </a:endParaRPr>
          </a:p>
          <a:p>
            <a:pPr marL="457200" indent="-457200">
              <a:buClr>
                <a:schemeClr val="bg1"/>
              </a:buClr>
              <a:buFont typeface="+mj-lt"/>
              <a:buAutoNum type="alphaLcPeriod"/>
              <a:defRPr/>
            </a:pPr>
            <a:r>
              <a:rPr lang="en-US" sz="7200" dirty="0" smtClean="0">
                <a:solidFill>
                  <a:schemeClr val="bg1"/>
                </a:solidFill>
              </a:rPr>
              <a:t>Have students check their equation by graphing on coordinate grid or calculator. Review the Pythagorean theorem and have students review related videos from Khan academy. </a:t>
            </a:r>
          </a:p>
          <a:p>
            <a:pPr marL="457200" indent="-457200">
              <a:buClr>
                <a:schemeClr val="bg1"/>
              </a:buClr>
              <a:buFont typeface="+mj-lt"/>
              <a:buAutoNum type="alphaLcPeriod"/>
              <a:defRPr/>
            </a:pPr>
            <a:r>
              <a:rPr lang="en-US" sz="7200" dirty="0" smtClean="0">
                <a:solidFill>
                  <a:schemeClr val="bg1"/>
                </a:solidFill>
              </a:rPr>
              <a:t>Have students create a circle that matches the equation. </a:t>
            </a:r>
          </a:p>
          <a:p>
            <a:pPr marL="457200" indent="-457200">
              <a:buClr>
                <a:schemeClr val="bg1"/>
              </a:buClr>
              <a:buFont typeface="+mj-lt"/>
              <a:buAutoNum type="alphaLcPeriod"/>
              <a:defRPr/>
            </a:pPr>
            <a:r>
              <a:rPr lang="en-US" sz="7200" dirty="0" smtClean="0">
                <a:solidFill>
                  <a:schemeClr val="bg1"/>
                </a:solidFill>
              </a:rPr>
              <a:t>Provide additional practice</a:t>
            </a:r>
          </a:p>
          <a:p>
            <a:pPr marL="457200" indent="-457200">
              <a:buClr>
                <a:schemeClr val="bg1"/>
              </a:buClr>
              <a:buFont typeface="+mj-lt"/>
              <a:buAutoNum type="alphaLcPeriod"/>
              <a:defRPr/>
            </a:pPr>
            <a:r>
              <a:rPr lang="en-US" sz="7200" dirty="0" smtClean="0">
                <a:solidFill>
                  <a:schemeClr val="bg1"/>
                </a:solidFill>
              </a:rPr>
              <a:t>Provide the video lesson </a:t>
            </a:r>
            <a:endParaRPr lang="en-US" sz="7200" dirty="0">
              <a:solidFill>
                <a:schemeClr val="bg1"/>
              </a:solidFill>
            </a:endParaRPr>
          </a:p>
          <a:p>
            <a:pPr>
              <a:defRPr/>
            </a:pPr>
            <a:endParaRPr lang="en-US" dirty="0"/>
          </a:p>
        </p:txBody>
      </p:sp>
      <p:pic>
        <p:nvPicPr>
          <p:cNvPr id="7" name="Picture 2" descr="http://ts4.mm.bing.net/th?id=JN.uDIa9lk0Mp6njBAilbHJBg&amp;amp;pid=1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219200"/>
            <a:ext cx="638651"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4053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Resources</a:t>
            </a:r>
            <a:endParaRPr lang="en-US" dirty="0"/>
          </a:p>
        </p:txBody>
      </p:sp>
      <p:sp>
        <p:nvSpPr>
          <p:cNvPr id="3" name="Content Placeholder 2"/>
          <p:cNvSpPr>
            <a:spLocks noGrp="1"/>
          </p:cNvSpPr>
          <p:nvPr>
            <p:ph idx="1"/>
          </p:nvPr>
        </p:nvSpPr>
        <p:spPr/>
        <p:txBody>
          <a:bodyPr>
            <a:normAutofit fontScale="32500" lnSpcReduction="20000"/>
          </a:bodyPr>
          <a:lstStyle/>
          <a:p>
            <a:pPr marL="0" indent="0">
              <a:buNone/>
            </a:pPr>
            <a:r>
              <a:rPr lang="en-US" sz="7200" b="1" dirty="0"/>
              <a:t>Materials Required</a:t>
            </a:r>
            <a:endParaRPr lang="en-US" sz="7200" dirty="0"/>
          </a:p>
          <a:p>
            <a:pPr lvl="0"/>
            <a:r>
              <a:rPr lang="en-US" sz="8800" dirty="0" err="1" smtClean="0"/>
              <a:t>Frayer’s</a:t>
            </a:r>
            <a:r>
              <a:rPr lang="en-US" sz="8800" dirty="0" smtClean="0"/>
              <a:t> Model</a:t>
            </a:r>
            <a:endParaRPr lang="en-US" sz="8800" dirty="0"/>
          </a:p>
          <a:p>
            <a:pPr lvl="0"/>
            <a:r>
              <a:rPr lang="en-US" sz="8800" dirty="0" smtClean="0"/>
              <a:t>Graph/Coordinate Grid Paper</a:t>
            </a:r>
            <a:endParaRPr lang="en-US" sz="8800" dirty="0"/>
          </a:p>
          <a:p>
            <a:pPr lvl="0"/>
            <a:r>
              <a:rPr lang="en-US" sz="8800" dirty="0" smtClean="0"/>
              <a:t>Graphing Calculator</a:t>
            </a:r>
          </a:p>
          <a:p>
            <a:pPr lvl="0"/>
            <a:r>
              <a:rPr lang="en-US" sz="8800" dirty="0" smtClean="0"/>
              <a:t>Written </a:t>
            </a:r>
            <a:r>
              <a:rPr lang="en-US" sz="8800" dirty="0"/>
              <a:t>assignments of </a:t>
            </a:r>
            <a:r>
              <a:rPr lang="en-US" sz="8800" dirty="0" smtClean="0"/>
              <a:t>problems</a:t>
            </a:r>
          </a:p>
          <a:p>
            <a:pPr lvl="0"/>
            <a:r>
              <a:rPr lang="en-US" sz="8800" dirty="0" err="1" smtClean="0"/>
              <a:t>LearnZillion</a:t>
            </a:r>
            <a:r>
              <a:rPr lang="en-US" sz="8800" dirty="0" smtClean="0"/>
              <a:t> additional worksheets</a:t>
            </a:r>
            <a:endParaRPr lang="en-US" sz="8800" dirty="0"/>
          </a:p>
          <a:p>
            <a:pPr marL="0" indent="0">
              <a:buNone/>
            </a:pPr>
            <a:r>
              <a:rPr lang="en-US" sz="7200" dirty="0" smtClean="0"/>
              <a:t> </a:t>
            </a:r>
          </a:p>
          <a:p>
            <a:endParaRPr lang="en-US" dirty="0" smtClean="0"/>
          </a:p>
          <a:p>
            <a:pPr marL="0" indent="0">
              <a:buNone/>
            </a:pPr>
            <a:endParaRPr lang="en-US" dirty="0" smtClean="0"/>
          </a:p>
          <a:p>
            <a:pPr>
              <a:buFontTx/>
              <a:buChar char="-"/>
            </a:pPr>
            <a:endParaRPr lang="en-US" dirty="0"/>
          </a:p>
        </p:txBody>
      </p:sp>
      <p:pic>
        <p:nvPicPr>
          <p:cNvPr id="1028" name="Picture 4" descr="http://ts2.mm.bing.net/th?id=JN.%2biqUumFxIFhVhqkecJ6kGQ&amp;pid=15.1&amp;H=160&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953000"/>
            <a:ext cx="1295400" cy="1184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545204"/>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and Time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88231824"/>
              </p:ext>
            </p:extLst>
          </p:nvPr>
        </p:nvGraphicFramePr>
        <p:xfrm>
          <a:off x="838200" y="1828800"/>
          <a:ext cx="7543800" cy="4448378"/>
        </p:xfrm>
        <a:graphic>
          <a:graphicData uri="http://schemas.openxmlformats.org/drawingml/2006/table">
            <a:tbl>
              <a:tblPr firstRow="1" bandRow="1">
                <a:tableStyleId>{8EC20E35-A176-4012-BC5E-935CFFF8708E}</a:tableStyleId>
              </a:tblPr>
              <a:tblGrid>
                <a:gridCol w="2514600"/>
                <a:gridCol w="2514600"/>
                <a:gridCol w="2514600"/>
              </a:tblGrid>
              <a:tr h="433489">
                <a:tc>
                  <a:txBody>
                    <a:bodyPr/>
                    <a:lstStyle/>
                    <a:p>
                      <a:pPr algn="ctr"/>
                      <a:r>
                        <a:rPr lang="en-US" sz="1500" dirty="0" smtClean="0"/>
                        <a:t>Activities</a:t>
                      </a:r>
                      <a:endParaRPr lang="en-US" sz="1500" dirty="0"/>
                    </a:p>
                  </a:txBody>
                  <a:tcPr/>
                </a:tc>
                <a:tc>
                  <a:txBody>
                    <a:bodyPr/>
                    <a:lstStyle/>
                    <a:p>
                      <a:pPr algn="ctr"/>
                      <a:r>
                        <a:rPr lang="en-US" sz="1500" dirty="0" smtClean="0"/>
                        <a:t>Time</a:t>
                      </a:r>
                      <a:endParaRPr lang="en-US" sz="1500" dirty="0"/>
                    </a:p>
                  </a:txBody>
                  <a:tcPr/>
                </a:tc>
                <a:tc>
                  <a:txBody>
                    <a:bodyPr/>
                    <a:lstStyle/>
                    <a:p>
                      <a:pPr algn="ctr"/>
                      <a:r>
                        <a:rPr lang="en-US" sz="1500" dirty="0" smtClean="0"/>
                        <a:t>Notes</a:t>
                      </a:r>
                      <a:endParaRPr lang="en-US" sz="1500" dirty="0"/>
                    </a:p>
                  </a:txBody>
                  <a:tcPr/>
                </a:tc>
              </a:tr>
              <a:tr h="748839">
                <a:tc>
                  <a:txBody>
                    <a:bodyPr/>
                    <a:lstStyle/>
                    <a:p>
                      <a:r>
                        <a:rPr lang="en-US" sz="1500" dirty="0" smtClean="0"/>
                        <a:t>Preparation</a:t>
                      </a:r>
                      <a:endParaRPr lang="en-US" sz="1500" dirty="0"/>
                    </a:p>
                  </a:txBody>
                  <a:tcPr/>
                </a:tc>
                <a:tc>
                  <a:txBody>
                    <a:bodyPr/>
                    <a:lstStyle/>
                    <a:p>
                      <a:pPr algn="ctr"/>
                      <a:r>
                        <a:rPr lang="en-US" sz="1500" dirty="0" smtClean="0"/>
                        <a:t>2</a:t>
                      </a:r>
                      <a:r>
                        <a:rPr lang="en-US" sz="1500" baseline="0" dirty="0" smtClean="0"/>
                        <a:t> hours</a:t>
                      </a:r>
                      <a:endParaRPr lang="en-US" sz="1500" dirty="0"/>
                    </a:p>
                  </a:txBody>
                  <a:tcPr/>
                </a:tc>
                <a:tc>
                  <a:txBody>
                    <a:bodyPr/>
                    <a:lstStyle/>
                    <a:p>
                      <a:r>
                        <a:rPr lang="en-US" sz="1500" dirty="0" smtClean="0"/>
                        <a:t>Includes</a:t>
                      </a:r>
                      <a:r>
                        <a:rPr lang="en-US" sz="1500" baseline="0" dirty="0" smtClean="0"/>
                        <a:t> creating a pre-assessment, making copies, obtaining materials</a:t>
                      </a:r>
                      <a:endParaRPr lang="en-US" sz="1500" dirty="0"/>
                    </a:p>
                  </a:txBody>
                  <a:tcPr/>
                </a:tc>
              </a:tr>
              <a:tr h="748839">
                <a:tc>
                  <a:txBody>
                    <a:bodyPr/>
                    <a:lstStyle/>
                    <a:p>
                      <a:r>
                        <a:rPr lang="en-US" sz="1500" dirty="0" smtClean="0"/>
                        <a:t>Pre-lessons</a:t>
                      </a:r>
                      <a:endParaRPr lang="en-US" sz="1500" dirty="0"/>
                    </a:p>
                  </a:txBody>
                  <a:tcPr/>
                </a:tc>
                <a:tc>
                  <a:txBody>
                    <a:bodyPr/>
                    <a:lstStyle/>
                    <a:p>
                      <a:pPr algn="ctr"/>
                      <a:r>
                        <a:rPr lang="en-US" sz="1500" dirty="0" smtClean="0"/>
                        <a:t>2</a:t>
                      </a:r>
                      <a:r>
                        <a:rPr lang="en-US" sz="1500" baseline="0" dirty="0" smtClean="0"/>
                        <a:t> hours</a:t>
                      </a:r>
                      <a:endParaRPr lang="en-US" sz="1500" dirty="0"/>
                    </a:p>
                  </a:txBody>
                  <a:tcPr/>
                </a:tc>
                <a:tc>
                  <a:txBody>
                    <a:bodyPr/>
                    <a:lstStyle/>
                    <a:p>
                      <a:r>
                        <a:rPr lang="en-US" sz="1500" dirty="0" smtClean="0"/>
                        <a:t>Review of 7</a:t>
                      </a:r>
                      <a:r>
                        <a:rPr lang="en-US" sz="1500" baseline="30000" dirty="0" smtClean="0"/>
                        <a:t>th</a:t>
                      </a:r>
                      <a:r>
                        <a:rPr lang="en-US" sz="1500" baseline="0" dirty="0" smtClean="0"/>
                        <a:t> and</a:t>
                      </a:r>
                      <a:r>
                        <a:rPr lang="en-US" sz="1500" dirty="0" smtClean="0"/>
                        <a:t> 8</a:t>
                      </a:r>
                      <a:r>
                        <a:rPr lang="en-US" sz="1500" baseline="30000" dirty="0" smtClean="0"/>
                        <a:t>th</a:t>
                      </a:r>
                      <a:r>
                        <a:rPr lang="en-US" sz="1500" dirty="0" smtClean="0"/>
                        <a:t> grade, Algebra and Geometry related</a:t>
                      </a:r>
                      <a:r>
                        <a:rPr lang="en-US" sz="1500" baseline="0" dirty="0" smtClean="0"/>
                        <a:t> </a:t>
                      </a:r>
                      <a:r>
                        <a:rPr lang="en-US" sz="1500" dirty="0" smtClean="0"/>
                        <a:t>standards</a:t>
                      </a:r>
                      <a:endParaRPr lang="en-US" sz="1500" dirty="0"/>
                    </a:p>
                  </a:txBody>
                  <a:tcPr/>
                </a:tc>
              </a:tr>
              <a:tr h="528592">
                <a:tc>
                  <a:txBody>
                    <a:bodyPr/>
                    <a:lstStyle/>
                    <a:p>
                      <a:r>
                        <a:rPr lang="en-US" sz="1500" dirty="0" smtClean="0"/>
                        <a:t>Vocabulary</a:t>
                      </a:r>
                      <a:endParaRPr lang="en-US" sz="1500" dirty="0"/>
                    </a:p>
                  </a:txBody>
                  <a:tcPr/>
                </a:tc>
                <a:tc>
                  <a:txBody>
                    <a:bodyPr/>
                    <a:lstStyle/>
                    <a:p>
                      <a:pPr algn="ctr"/>
                      <a:r>
                        <a:rPr lang="en-US" sz="1500" baseline="0" dirty="0" smtClean="0"/>
                        <a:t>1 hour</a:t>
                      </a:r>
                      <a:endParaRPr lang="en-US" sz="1500" dirty="0"/>
                    </a:p>
                  </a:txBody>
                  <a:tcPr/>
                </a:tc>
                <a:tc>
                  <a:txBody>
                    <a:bodyPr/>
                    <a:lstStyle/>
                    <a:p>
                      <a:r>
                        <a:rPr lang="en-US" sz="1500" dirty="0" smtClean="0"/>
                        <a:t>Defining Conic</a:t>
                      </a:r>
                      <a:r>
                        <a:rPr lang="en-US" sz="1500" baseline="0" dirty="0" smtClean="0"/>
                        <a:t> section, circle and Pythagorean Theorem </a:t>
                      </a:r>
                      <a:endParaRPr lang="en-US" sz="1500" dirty="0"/>
                    </a:p>
                  </a:txBody>
                  <a:tcPr/>
                </a:tc>
              </a:tr>
              <a:tr h="528592">
                <a:tc>
                  <a:txBody>
                    <a:bodyPr/>
                    <a:lstStyle/>
                    <a:p>
                      <a:r>
                        <a:rPr lang="en-US" sz="1500" dirty="0" smtClean="0"/>
                        <a:t>Jessica</a:t>
                      </a:r>
                      <a:r>
                        <a:rPr lang="en-US" sz="1500" baseline="0" dirty="0" smtClean="0"/>
                        <a:t>’s Walk Home</a:t>
                      </a:r>
                      <a:r>
                        <a:rPr lang="en-US" sz="1500" dirty="0" smtClean="0"/>
                        <a:t> Task, Completing the Square Task</a:t>
                      </a:r>
                      <a:r>
                        <a:rPr lang="en-US" sz="1500" baseline="0" dirty="0" smtClean="0"/>
                        <a:t> and Related Activities</a:t>
                      </a:r>
                      <a:endParaRPr lang="en-US" sz="1500" dirty="0"/>
                    </a:p>
                  </a:txBody>
                  <a:tcPr/>
                </a:tc>
                <a:tc>
                  <a:txBody>
                    <a:bodyPr/>
                    <a:lstStyle/>
                    <a:p>
                      <a:pPr algn="ctr"/>
                      <a:r>
                        <a:rPr lang="en-US" sz="1500" dirty="0" smtClean="0"/>
                        <a:t>2 hour</a:t>
                      </a:r>
                      <a:endParaRPr lang="en-US" sz="1500" dirty="0"/>
                    </a:p>
                  </a:txBody>
                  <a:tcPr/>
                </a:tc>
                <a:tc>
                  <a:txBody>
                    <a:bodyPr/>
                    <a:lstStyle/>
                    <a:p>
                      <a:r>
                        <a:rPr lang="en-US" sz="1500" dirty="0" smtClean="0"/>
                        <a:t>Explanation</a:t>
                      </a:r>
                      <a:r>
                        <a:rPr lang="en-US" sz="1500" baseline="0" dirty="0" smtClean="0"/>
                        <a:t> and completion of work</a:t>
                      </a:r>
                      <a:endParaRPr lang="en-US" sz="1500" dirty="0"/>
                    </a:p>
                  </a:txBody>
                  <a:tcPr/>
                </a:tc>
              </a:tr>
              <a:tr h="748839">
                <a:tc>
                  <a:txBody>
                    <a:bodyPr/>
                    <a:lstStyle/>
                    <a:p>
                      <a:r>
                        <a:rPr lang="en-US" sz="1500" dirty="0" smtClean="0"/>
                        <a:t>Practice and Additional</a:t>
                      </a:r>
                      <a:r>
                        <a:rPr lang="en-US" sz="1500" baseline="0" dirty="0" smtClean="0"/>
                        <a:t> Tasks</a:t>
                      </a:r>
                      <a:endParaRPr lang="en-US" sz="1500" dirty="0"/>
                    </a:p>
                  </a:txBody>
                  <a:tcPr/>
                </a:tc>
                <a:tc>
                  <a:txBody>
                    <a:bodyPr/>
                    <a:lstStyle/>
                    <a:p>
                      <a:pPr algn="ctr"/>
                      <a:r>
                        <a:rPr lang="en-US" sz="1500" dirty="0" smtClean="0"/>
                        <a:t>3 hours</a:t>
                      </a:r>
                      <a:endParaRPr lang="en-US" sz="1500" dirty="0"/>
                    </a:p>
                  </a:txBody>
                  <a:tcPr/>
                </a:tc>
                <a:tc>
                  <a:txBody>
                    <a:bodyPr/>
                    <a:lstStyle/>
                    <a:p>
                      <a:r>
                        <a:rPr lang="en-US" sz="1500" baseline="0" dirty="0" smtClean="0"/>
                        <a:t>Exercise Set A, B and/or C for both tasks, </a:t>
                      </a:r>
                      <a:r>
                        <a:rPr lang="en-US" sz="1500" dirty="0" smtClean="0"/>
                        <a:t>Textbook practice, MARs</a:t>
                      </a:r>
                      <a:r>
                        <a:rPr lang="en-US" sz="1500" baseline="0" dirty="0" smtClean="0"/>
                        <a:t> Task</a:t>
                      </a:r>
                      <a:endParaRPr lang="en-US" sz="1500" dirty="0"/>
                    </a:p>
                  </a:txBody>
                  <a:tcPr/>
                </a:tc>
              </a:tr>
              <a:tr h="357289">
                <a:tc>
                  <a:txBody>
                    <a:bodyPr/>
                    <a:lstStyle/>
                    <a:p>
                      <a:r>
                        <a:rPr lang="en-US" sz="1500" b="1" dirty="0" smtClean="0"/>
                        <a:t>Total Time</a:t>
                      </a:r>
                      <a:endParaRPr lang="en-US" sz="1500" b="1" dirty="0"/>
                    </a:p>
                  </a:txBody>
                  <a:tcPr/>
                </a:tc>
                <a:tc>
                  <a:txBody>
                    <a:bodyPr/>
                    <a:lstStyle/>
                    <a:p>
                      <a:pPr algn="ctr"/>
                      <a:r>
                        <a:rPr lang="en-US" sz="1500" b="1" baseline="0" dirty="0" smtClean="0"/>
                        <a:t>10 </a:t>
                      </a:r>
                      <a:r>
                        <a:rPr lang="en-US" sz="1500" b="1" dirty="0" smtClean="0"/>
                        <a:t> hours</a:t>
                      </a:r>
                      <a:endParaRPr lang="en-US" sz="1500" b="1" dirty="0"/>
                    </a:p>
                  </a:txBody>
                  <a:tcPr/>
                </a:tc>
                <a:tc>
                  <a:txBody>
                    <a:bodyPr/>
                    <a:lstStyle/>
                    <a:p>
                      <a:endParaRPr lang="en-US" sz="1500" dirty="0"/>
                    </a:p>
                  </a:txBody>
                  <a:tcPr/>
                </a:tc>
              </a:tr>
            </a:tbl>
          </a:graphicData>
        </a:graphic>
      </p:graphicFrame>
    </p:spTree>
    <p:extLst>
      <p:ext uri="{BB962C8B-B14F-4D97-AF65-F5344CB8AC3E}">
        <p14:creationId xmlns:p14="http://schemas.microsoft.com/office/powerpoint/2010/main" val="871612504"/>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1 </a:t>
            </a:r>
            <a:endParaRPr lang="en-US" dirty="0"/>
          </a:p>
        </p:txBody>
      </p:sp>
      <p:sp>
        <p:nvSpPr>
          <p:cNvPr id="3" name="Content Placeholder 2"/>
          <p:cNvSpPr>
            <a:spLocks noGrp="1"/>
          </p:cNvSpPr>
          <p:nvPr>
            <p:ph idx="1"/>
          </p:nvPr>
        </p:nvSpPr>
        <p:spPr/>
        <p:txBody>
          <a:bodyPr>
            <a:normAutofit/>
          </a:bodyPr>
          <a:lstStyle/>
          <a:p>
            <a:pPr marL="0" indent="0" algn="ctr">
              <a:buNone/>
            </a:pPr>
            <a:r>
              <a:rPr lang="en-US" sz="3500" dirty="0">
                <a:solidFill>
                  <a:srgbClr val="FFC000"/>
                </a:solidFill>
              </a:rPr>
              <a:t>Derive the equation of a circle of given center and radius using the Pythagorean </a:t>
            </a:r>
            <a:r>
              <a:rPr lang="en-US" sz="3500" dirty="0" smtClean="0">
                <a:solidFill>
                  <a:srgbClr val="FFC000"/>
                </a:solidFill>
              </a:rPr>
              <a:t>Theorem</a:t>
            </a:r>
          </a:p>
          <a:p>
            <a:pPr marL="0" indent="0" algn="ctr">
              <a:buNone/>
            </a:pPr>
            <a:endParaRPr lang="en-US" sz="3500" dirty="0">
              <a:solidFill>
                <a:srgbClr val="FFC000"/>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191000"/>
            <a:ext cx="2286000" cy="167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4053814"/>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965245" cy="1202485"/>
          </a:xfrm>
        </p:spPr>
        <p:txBody>
          <a:bodyPr>
            <a:normAutofit/>
          </a:bodyPr>
          <a:lstStyle/>
          <a:p>
            <a:r>
              <a:rPr lang="en-US" sz="3000" dirty="0" smtClean="0"/>
              <a:t>Needed Vocabulary: Conic Section, Circle, Pythagorean Theorem</a:t>
            </a:r>
            <a:endParaRPr lang="en-US" sz="3000" dirty="0"/>
          </a:p>
        </p:txBody>
      </p:sp>
      <p:sp>
        <p:nvSpPr>
          <p:cNvPr id="5" name="Content Placeholder 4"/>
          <p:cNvSpPr>
            <a:spLocks noGrp="1"/>
          </p:cNvSpPr>
          <p:nvPr>
            <p:ph sz="quarter" idx="14"/>
          </p:nvPr>
        </p:nvSpPr>
        <p:spPr>
          <a:xfrm>
            <a:off x="1295400" y="1371600"/>
            <a:ext cx="6553200" cy="3605212"/>
          </a:xfrm>
          <a:ln w="28575">
            <a:solidFill>
              <a:schemeClr val="tx1"/>
            </a:solidFill>
          </a:ln>
        </p:spPr>
        <p:txBody>
          <a:bodyPr/>
          <a:lstStyle/>
          <a:p>
            <a:pPr marL="0" indent="0">
              <a:buNone/>
            </a:pPr>
            <a:r>
              <a:rPr lang="en-US" dirty="0" smtClean="0"/>
              <a:t>Definition                           Characteristic</a:t>
            </a:r>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Examples                                           Non-Examples                                            </a:t>
            </a:r>
            <a:endParaRPr lang="en-US" dirty="0"/>
          </a:p>
        </p:txBody>
      </p:sp>
      <p:pic>
        <p:nvPicPr>
          <p:cNvPr id="6" name="Picture 5" descr="Screen Shot 2015-02-04 at 11.12.37 AM.png"/>
          <p:cNvPicPr>
            <a:picLocks noChangeAspect="1"/>
          </p:cNvPicPr>
          <p:nvPr/>
        </p:nvPicPr>
        <p:blipFill>
          <a:blip r:embed="rId3">
            <a:extLst>
              <a:ext uri="{BEBA8EAE-BF5A-486C-A8C5-ECC9F3942E4B}">
                <a14:imgProps xmlns:a14="http://schemas.microsoft.com/office/drawing/2010/main">
                  <a14:imgLayer r:embed="rId4">
                    <a14:imgEffect>
                      <a14:backgroundRemoval t="2687" b="94393" l="2667" r="97833">
                        <a14:foregroundMark x1="22000" y1="33294" x2="22000" y2="33294"/>
                        <a14:foregroundMark x1="15833" y1="35397" x2="15833" y2="35397"/>
                        <a14:foregroundMark x1="24167" y1="35981" x2="24167" y2="35981"/>
                        <a14:foregroundMark x1="70167" y1="23598" x2="70167" y2="23598"/>
                        <a14:foregroundMark x1="84833" y1="94509" x2="84833" y2="94509"/>
                        <a14:foregroundMark x1="46500" y1="14486" x2="46500" y2="14486"/>
                        <a14:foregroundMark x1="87833" y1="17173" x2="87833" y2="17173"/>
                        <a14:foregroundMark x1="80167" y1="10748" x2="80167" y2="10748"/>
                        <a14:foregroundMark x1="84000" y1="12850" x2="84000" y2="12850"/>
                        <a14:foregroundMark x1="90833" y1="12850" x2="90833" y2="12850"/>
                        <a14:foregroundMark x1="59500" y1="38084" x2="59500" y2="38084"/>
                        <a14:foregroundMark x1="67167" y1="37617" x2="67167" y2="37617"/>
                        <a14:foregroundMark x1="62500" y1="23598" x2="62500" y2="23598"/>
                        <a14:foregroundMark x1="57167" y1="29556" x2="57167" y2="29556"/>
                        <a14:foregroundMark x1="21167" y1="28972" x2="21167" y2="28972"/>
                        <a14:foregroundMark x1="13500" y1="31192" x2="13500" y2="31192"/>
                        <a14:foregroundMark x1="8833" y1="34346" x2="8833" y2="34346"/>
                        <a14:foregroundMark x1="88667" y1="7477" x2="88667" y2="7477"/>
                        <a14:foregroundMark x1="83167" y1="20444" x2="83167" y2="20444"/>
                        <a14:backgroundMark x1="71000" y1="35397" x2="71000" y2="35397"/>
                        <a14:backgroundMark x1="87000" y1="21495" x2="87000" y2="21495"/>
                      </a14:backgroundRemoval>
                    </a14:imgEffect>
                  </a14:imgLayer>
                </a14:imgProps>
              </a:ext>
              <a:ext uri="{28A0092B-C50C-407E-A947-70E740481C1C}">
                <a14:useLocalDpi xmlns:a14="http://schemas.microsoft.com/office/drawing/2010/main" val="0"/>
              </a:ext>
            </a:extLst>
          </a:blip>
          <a:stretch>
            <a:fillRect/>
          </a:stretch>
        </p:blipFill>
        <p:spPr>
          <a:xfrm>
            <a:off x="2590800" y="4106672"/>
            <a:ext cx="1447800" cy="2065527"/>
          </a:xfrm>
          <a:prstGeom prst="rect">
            <a:avLst/>
          </a:prstGeom>
        </p:spPr>
      </p:pic>
      <p:sp>
        <p:nvSpPr>
          <p:cNvPr id="7" name="Oval Callout 6"/>
          <p:cNvSpPr/>
          <p:nvPr/>
        </p:nvSpPr>
        <p:spPr>
          <a:xfrm>
            <a:off x="4267200" y="3673284"/>
            <a:ext cx="2286000" cy="1295400"/>
          </a:xfrm>
          <a:prstGeom prst="wedgeEllipseCallout">
            <a:avLst>
              <a:gd name="adj1" fmla="val -71210"/>
              <a:gd name="adj2" fmla="val 3871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Or you could use: Word Map, Layered Book, etc.</a:t>
            </a:r>
            <a:endParaRPr lang="en-US" dirty="0">
              <a:solidFill>
                <a:schemeClr val="tx1"/>
              </a:solidFill>
            </a:endParaRPr>
          </a:p>
        </p:txBody>
      </p:sp>
      <p:sp>
        <p:nvSpPr>
          <p:cNvPr id="3" name="Oval 2"/>
          <p:cNvSpPr/>
          <p:nvPr/>
        </p:nvSpPr>
        <p:spPr>
          <a:xfrm>
            <a:off x="685800" y="1676400"/>
            <a:ext cx="2514600" cy="169208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solidFill>
                  <a:schemeClr val="tx1"/>
                </a:solidFill>
              </a:rPr>
              <a:t>Complete a </a:t>
            </a:r>
            <a:r>
              <a:rPr lang="en-US" dirty="0" err="1">
                <a:solidFill>
                  <a:schemeClr val="tx1"/>
                </a:solidFill>
              </a:rPr>
              <a:t>Frayer’s</a:t>
            </a:r>
            <a:r>
              <a:rPr lang="en-US" dirty="0">
                <a:solidFill>
                  <a:schemeClr val="tx1"/>
                </a:solidFill>
              </a:rPr>
              <a:t> Model for each vocabulary word</a:t>
            </a:r>
          </a:p>
          <a:p>
            <a:pPr algn="ctr"/>
            <a:endParaRPr lang="en-US" dirty="0">
              <a:solidFill>
                <a:schemeClr val="tx1"/>
              </a:solidFill>
            </a:endParaRPr>
          </a:p>
        </p:txBody>
      </p:sp>
      <p:sp>
        <p:nvSpPr>
          <p:cNvPr id="12" name="Oval 10"/>
          <p:cNvSpPr>
            <a:spLocks noGrp="1" noChangeArrowheads="1"/>
          </p:cNvSpPr>
          <p:nvPr>
            <p:ph sz="quarter" idx="13"/>
          </p:nvPr>
        </p:nvSpPr>
        <p:spPr bwMode="auto">
          <a:xfrm>
            <a:off x="3390900" y="2682240"/>
            <a:ext cx="2362200" cy="10668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indent="0">
              <a:buNone/>
            </a:pPr>
            <a:r>
              <a:rPr lang="en-US" dirty="0" smtClean="0"/>
              <a:t>Conic Section</a:t>
            </a:r>
            <a:endParaRPr lang="en-US" dirty="0"/>
          </a:p>
        </p:txBody>
      </p:sp>
      <p:cxnSp>
        <p:nvCxnSpPr>
          <p:cNvPr id="13" name="Straight Connector 12"/>
          <p:cNvCxnSpPr>
            <a:stCxn id="5" idx="0"/>
            <a:endCxn id="12" idx="0"/>
          </p:cNvCxnSpPr>
          <p:nvPr/>
        </p:nvCxnSpPr>
        <p:spPr>
          <a:xfrm>
            <a:off x="4572000" y="1371600"/>
            <a:ext cx="0" cy="1310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2" idx="4"/>
            <a:endCxn id="5" idx="2"/>
          </p:cNvCxnSpPr>
          <p:nvPr/>
        </p:nvCxnSpPr>
        <p:spPr>
          <a:xfrm>
            <a:off x="4572000" y="3749040"/>
            <a:ext cx="0" cy="12277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1"/>
            <a:endCxn id="12" idx="2"/>
          </p:cNvCxnSpPr>
          <p:nvPr/>
        </p:nvCxnSpPr>
        <p:spPr>
          <a:xfrm>
            <a:off x="1295400" y="3174206"/>
            <a:ext cx="2095500" cy="41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8" name="Straight Connector 2047"/>
          <p:cNvCxnSpPr>
            <a:stCxn id="12" idx="6"/>
            <a:endCxn id="5" idx="3"/>
          </p:cNvCxnSpPr>
          <p:nvPr/>
        </p:nvCxnSpPr>
        <p:spPr>
          <a:xfrm flipV="1">
            <a:off x="5753100" y="3174206"/>
            <a:ext cx="2095500" cy="41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22533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heckerboard(across)">
                                      <p:cBhvr>
                                        <p:cTn id="14" dur="500"/>
                                        <p:tgtEl>
                                          <p:spTgt spid="7"/>
                                        </p:tgtEl>
                                      </p:cBhvr>
                                    </p:animEffect>
                                  </p:childTnLst>
                                </p:cTn>
                              </p:par>
                              <p:par>
                                <p:cTn id="15" presetID="9"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6965245" cy="1066800"/>
          </a:xfrm>
        </p:spPr>
        <p:txBody>
          <a:bodyPr>
            <a:noAutofit/>
          </a:bodyPr>
          <a:lstStyle/>
          <a:p>
            <a:r>
              <a:rPr lang="en-US" sz="2400" b="1" dirty="0"/>
              <a:t>Derive the equation of a circle: using the Pythagorean Theorem</a:t>
            </a:r>
            <a:br>
              <a:rPr lang="en-US" sz="2400" b="1" dirty="0"/>
            </a:br>
            <a:endParaRPr lang="en-US" sz="2400" dirty="0"/>
          </a:p>
        </p:txBody>
      </p:sp>
      <p:sp>
        <p:nvSpPr>
          <p:cNvPr id="5" name="TextBox 4">
            <a:hlinkClick r:id="rId3"/>
          </p:cNvPr>
          <p:cNvSpPr txBox="1"/>
          <p:nvPr/>
        </p:nvSpPr>
        <p:spPr>
          <a:xfrm>
            <a:off x="228600" y="5715000"/>
            <a:ext cx="8915400" cy="954107"/>
          </a:xfrm>
          <a:prstGeom prst="rect">
            <a:avLst/>
          </a:prstGeom>
          <a:noFill/>
        </p:spPr>
        <p:txBody>
          <a:bodyPr wrap="square" rtlCol="0">
            <a:spAutoFit/>
          </a:bodyPr>
          <a:lstStyle/>
          <a:p>
            <a:pPr algn="ctr"/>
            <a:r>
              <a:rPr lang="en-US" sz="2800" dirty="0">
                <a:hlinkClick r:id="rId3"/>
              </a:rPr>
              <a:t>https://learnzillion.com/lessons/280-derive-the-equation-of-a-circle-using-the-pythagorean-theorem</a:t>
            </a:r>
            <a:endParaRPr lang="en-US" sz="2800" dirty="0"/>
          </a:p>
        </p:txBody>
      </p:sp>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828800" y="1905000"/>
            <a:ext cx="5580266" cy="360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3295910"/>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Jessica’s Walk Home </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98998" y="1981200"/>
            <a:ext cx="7738009"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9124401"/>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Continued</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36251" y="2119313"/>
            <a:ext cx="5450861" cy="360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2992249"/>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Debrief</a:t>
            </a:r>
            <a:endParaRPr lang="en-US" dirty="0"/>
          </a:p>
        </p:txBody>
      </p:sp>
      <p:sp>
        <p:nvSpPr>
          <p:cNvPr id="3" name="Content Placeholder 2"/>
          <p:cNvSpPr>
            <a:spLocks noGrp="1"/>
          </p:cNvSpPr>
          <p:nvPr>
            <p:ph idx="1"/>
          </p:nvPr>
        </p:nvSpPr>
        <p:spPr/>
        <p:txBody>
          <a:bodyPr/>
          <a:lstStyle/>
          <a:p>
            <a:r>
              <a:rPr lang="en-US" dirty="0" smtClean="0"/>
              <a:t>What knowledge did you use to relate C to M?</a:t>
            </a:r>
          </a:p>
          <a:p>
            <a:r>
              <a:rPr lang="en-US" dirty="0" smtClean="0"/>
              <a:t>How did you set up your equation?</a:t>
            </a:r>
          </a:p>
          <a:p>
            <a:r>
              <a:rPr lang="en-US" dirty="0" smtClean="0"/>
              <a:t>Reveal the solution </a:t>
            </a:r>
          </a:p>
          <a:p>
            <a:r>
              <a:rPr lang="en-US" dirty="0" smtClean="0"/>
              <a:t>Discuss the Big Idea </a:t>
            </a:r>
          </a:p>
          <a:p>
            <a:pPr lvl="1"/>
            <a:r>
              <a:rPr lang="en-US" dirty="0" smtClean="0"/>
              <a:t>Connection of the Pythagorean Theorem and the center and/or equation of a circle.  </a:t>
            </a:r>
          </a:p>
        </p:txBody>
      </p:sp>
    </p:spTree>
    <p:extLst>
      <p:ext uri="{BB962C8B-B14F-4D97-AF65-F5344CB8AC3E}">
        <p14:creationId xmlns:p14="http://schemas.microsoft.com/office/powerpoint/2010/main" val="2425431143"/>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2011629"/>
              </p:ext>
            </p:extLst>
          </p:nvPr>
        </p:nvGraphicFramePr>
        <p:xfrm>
          <a:off x="1524000" y="2667000"/>
          <a:ext cx="6196013" cy="360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1004180" y="1752600"/>
            <a:ext cx="7010400" cy="923330"/>
          </a:xfrm>
          <a:prstGeom prst="rect">
            <a:avLst/>
          </a:prstGeom>
        </p:spPr>
        <p:txBody>
          <a:bodyPr wrap="square">
            <a:spAutoFit/>
          </a:bodyPr>
          <a:lstStyle/>
          <a:p>
            <a:r>
              <a:rPr lang="en-US" dirty="0"/>
              <a:t>Provided is a lesson for teachers to use to help students understand </a:t>
            </a:r>
            <a:r>
              <a:rPr lang="en-US" dirty="0" smtClean="0"/>
              <a:t>how to create an equation of a circle using the Pythagorean Theorem.  Included are the following:</a:t>
            </a:r>
            <a:endParaRPr lang="en-US" dirty="0"/>
          </a:p>
        </p:txBody>
      </p:sp>
    </p:spTree>
    <p:extLst>
      <p:ext uri="{BB962C8B-B14F-4D97-AF65-F5344CB8AC3E}">
        <p14:creationId xmlns:p14="http://schemas.microsoft.com/office/powerpoint/2010/main" val="9751833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graphicEl>
                                              <a:dgm id="{63128D83-543B-46B4-B951-52988282917A}"/>
                                            </p:graphicEl>
                                          </p:spTgt>
                                        </p:tgtEl>
                                        <p:attrNameLst>
                                          <p:attrName>style.visibility</p:attrName>
                                        </p:attrNameLst>
                                      </p:cBhvr>
                                      <p:to>
                                        <p:strVal val="visible"/>
                                      </p:to>
                                    </p:set>
                                    <p:anim calcmode="lin" valueType="num">
                                      <p:cBhvr>
                                        <p:cTn id="7" dur="500" fill="hold"/>
                                        <p:tgtEl>
                                          <p:spTgt spid="4">
                                            <p:graphicEl>
                                              <a:dgm id="{63128D83-543B-46B4-B951-52988282917A}"/>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63128D83-543B-46B4-B951-52988282917A}"/>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63128D83-543B-46B4-B951-52988282917A}"/>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graphicEl>
                                              <a:dgm id="{3E4BE58C-3442-40F6-A751-4FE1819BF935}"/>
                                            </p:graphicEl>
                                          </p:spTgt>
                                        </p:tgtEl>
                                        <p:attrNameLst>
                                          <p:attrName>style.visibility</p:attrName>
                                        </p:attrNameLst>
                                      </p:cBhvr>
                                      <p:to>
                                        <p:strVal val="visible"/>
                                      </p:to>
                                    </p:set>
                                    <p:anim calcmode="lin" valueType="num">
                                      <p:cBhvr>
                                        <p:cTn id="14" dur="500" fill="hold"/>
                                        <p:tgtEl>
                                          <p:spTgt spid="4">
                                            <p:graphicEl>
                                              <a:dgm id="{3E4BE58C-3442-40F6-A751-4FE1819BF935}"/>
                                            </p:graphicEl>
                                          </p:spTgt>
                                        </p:tgtEl>
                                        <p:attrNameLst>
                                          <p:attrName>ppt_w</p:attrName>
                                        </p:attrNameLst>
                                      </p:cBhvr>
                                      <p:tavLst>
                                        <p:tav tm="0">
                                          <p:val>
                                            <p:fltVal val="0"/>
                                          </p:val>
                                        </p:tav>
                                        <p:tav tm="100000">
                                          <p:val>
                                            <p:strVal val="#ppt_w"/>
                                          </p:val>
                                        </p:tav>
                                      </p:tavLst>
                                    </p:anim>
                                    <p:anim calcmode="lin" valueType="num">
                                      <p:cBhvr>
                                        <p:cTn id="15" dur="500" fill="hold"/>
                                        <p:tgtEl>
                                          <p:spTgt spid="4">
                                            <p:graphicEl>
                                              <a:dgm id="{3E4BE58C-3442-40F6-A751-4FE1819BF935}"/>
                                            </p:graphicEl>
                                          </p:spTgt>
                                        </p:tgtEl>
                                        <p:attrNameLst>
                                          <p:attrName>ppt_h</p:attrName>
                                        </p:attrNameLst>
                                      </p:cBhvr>
                                      <p:tavLst>
                                        <p:tav tm="0">
                                          <p:val>
                                            <p:fltVal val="0"/>
                                          </p:val>
                                        </p:tav>
                                        <p:tav tm="100000">
                                          <p:val>
                                            <p:strVal val="#ppt_h"/>
                                          </p:val>
                                        </p:tav>
                                      </p:tavLst>
                                    </p:anim>
                                    <p:animEffect transition="in" filter="fade">
                                      <p:cBhvr>
                                        <p:cTn id="16" dur="500"/>
                                        <p:tgtEl>
                                          <p:spTgt spid="4">
                                            <p:graphicEl>
                                              <a:dgm id="{3E4BE58C-3442-40F6-A751-4FE1819BF935}"/>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graphicEl>
                                              <a:dgm id="{01763078-438F-47F4-B933-AE7A470A8EDE}"/>
                                            </p:graphicEl>
                                          </p:spTgt>
                                        </p:tgtEl>
                                        <p:attrNameLst>
                                          <p:attrName>style.visibility</p:attrName>
                                        </p:attrNameLst>
                                      </p:cBhvr>
                                      <p:to>
                                        <p:strVal val="visible"/>
                                      </p:to>
                                    </p:set>
                                    <p:anim calcmode="lin" valueType="num">
                                      <p:cBhvr>
                                        <p:cTn id="21" dur="500" fill="hold"/>
                                        <p:tgtEl>
                                          <p:spTgt spid="4">
                                            <p:graphicEl>
                                              <a:dgm id="{01763078-438F-47F4-B933-AE7A470A8EDE}"/>
                                            </p:graphicEl>
                                          </p:spTgt>
                                        </p:tgtEl>
                                        <p:attrNameLst>
                                          <p:attrName>ppt_w</p:attrName>
                                        </p:attrNameLst>
                                      </p:cBhvr>
                                      <p:tavLst>
                                        <p:tav tm="0">
                                          <p:val>
                                            <p:fltVal val="0"/>
                                          </p:val>
                                        </p:tav>
                                        <p:tav tm="100000">
                                          <p:val>
                                            <p:strVal val="#ppt_w"/>
                                          </p:val>
                                        </p:tav>
                                      </p:tavLst>
                                    </p:anim>
                                    <p:anim calcmode="lin" valueType="num">
                                      <p:cBhvr>
                                        <p:cTn id="22" dur="500" fill="hold"/>
                                        <p:tgtEl>
                                          <p:spTgt spid="4">
                                            <p:graphicEl>
                                              <a:dgm id="{01763078-438F-47F4-B933-AE7A470A8EDE}"/>
                                            </p:graphicEl>
                                          </p:spTgt>
                                        </p:tgtEl>
                                        <p:attrNameLst>
                                          <p:attrName>ppt_h</p:attrName>
                                        </p:attrNameLst>
                                      </p:cBhvr>
                                      <p:tavLst>
                                        <p:tav tm="0">
                                          <p:val>
                                            <p:fltVal val="0"/>
                                          </p:val>
                                        </p:tav>
                                        <p:tav tm="100000">
                                          <p:val>
                                            <p:strVal val="#ppt_h"/>
                                          </p:val>
                                        </p:tav>
                                      </p:tavLst>
                                    </p:anim>
                                    <p:animEffect transition="in" filter="fade">
                                      <p:cBhvr>
                                        <p:cTn id="23" dur="500"/>
                                        <p:tgtEl>
                                          <p:spTgt spid="4">
                                            <p:graphicEl>
                                              <a:dgm id="{01763078-438F-47F4-B933-AE7A470A8ED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graphicEl>
                                              <a:dgm id="{91B6F8ED-4351-4F96-8D7B-EFCA6BAE4614}"/>
                                            </p:graphicEl>
                                          </p:spTgt>
                                        </p:tgtEl>
                                        <p:attrNameLst>
                                          <p:attrName>style.visibility</p:attrName>
                                        </p:attrNameLst>
                                      </p:cBhvr>
                                      <p:to>
                                        <p:strVal val="visible"/>
                                      </p:to>
                                    </p:set>
                                    <p:anim calcmode="lin" valueType="num">
                                      <p:cBhvr>
                                        <p:cTn id="28" dur="500" fill="hold"/>
                                        <p:tgtEl>
                                          <p:spTgt spid="4">
                                            <p:graphicEl>
                                              <a:dgm id="{91B6F8ED-4351-4F96-8D7B-EFCA6BAE4614}"/>
                                            </p:graphicEl>
                                          </p:spTgt>
                                        </p:tgtEl>
                                        <p:attrNameLst>
                                          <p:attrName>ppt_w</p:attrName>
                                        </p:attrNameLst>
                                      </p:cBhvr>
                                      <p:tavLst>
                                        <p:tav tm="0">
                                          <p:val>
                                            <p:fltVal val="0"/>
                                          </p:val>
                                        </p:tav>
                                        <p:tav tm="100000">
                                          <p:val>
                                            <p:strVal val="#ppt_w"/>
                                          </p:val>
                                        </p:tav>
                                      </p:tavLst>
                                    </p:anim>
                                    <p:anim calcmode="lin" valueType="num">
                                      <p:cBhvr>
                                        <p:cTn id="29" dur="500" fill="hold"/>
                                        <p:tgtEl>
                                          <p:spTgt spid="4">
                                            <p:graphicEl>
                                              <a:dgm id="{91B6F8ED-4351-4F96-8D7B-EFCA6BAE4614}"/>
                                            </p:graphicEl>
                                          </p:spTgt>
                                        </p:tgtEl>
                                        <p:attrNameLst>
                                          <p:attrName>ppt_h</p:attrName>
                                        </p:attrNameLst>
                                      </p:cBhvr>
                                      <p:tavLst>
                                        <p:tav tm="0">
                                          <p:val>
                                            <p:fltVal val="0"/>
                                          </p:val>
                                        </p:tav>
                                        <p:tav tm="100000">
                                          <p:val>
                                            <p:strVal val="#ppt_h"/>
                                          </p:val>
                                        </p:tav>
                                      </p:tavLst>
                                    </p:anim>
                                    <p:animEffect transition="in" filter="fade">
                                      <p:cBhvr>
                                        <p:cTn id="30" dur="500"/>
                                        <p:tgtEl>
                                          <p:spTgt spid="4">
                                            <p:graphicEl>
                                              <a:dgm id="{91B6F8ED-4351-4F96-8D7B-EFCA6BAE4614}"/>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graphicEl>
                                              <a:dgm id="{9C78D8E6-2627-4786-91CC-BAF294ED1B16}"/>
                                            </p:graphicEl>
                                          </p:spTgt>
                                        </p:tgtEl>
                                        <p:attrNameLst>
                                          <p:attrName>style.visibility</p:attrName>
                                        </p:attrNameLst>
                                      </p:cBhvr>
                                      <p:to>
                                        <p:strVal val="visible"/>
                                      </p:to>
                                    </p:set>
                                    <p:anim calcmode="lin" valueType="num">
                                      <p:cBhvr>
                                        <p:cTn id="35" dur="500" fill="hold"/>
                                        <p:tgtEl>
                                          <p:spTgt spid="4">
                                            <p:graphicEl>
                                              <a:dgm id="{9C78D8E6-2627-4786-91CC-BAF294ED1B16}"/>
                                            </p:graphicEl>
                                          </p:spTgt>
                                        </p:tgtEl>
                                        <p:attrNameLst>
                                          <p:attrName>ppt_w</p:attrName>
                                        </p:attrNameLst>
                                      </p:cBhvr>
                                      <p:tavLst>
                                        <p:tav tm="0">
                                          <p:val>
                                            <p:fltVal val="0"/>
                                          </p:val>
                                        </p:tav>
                                        <p:tav tm="100000">
                                          <p:val>
                                            <p:strVal val="#ppt_w"/>
                                          </p:val>
                                        </p:tav>
                                      </p:tavLst>
                                    </p:anim>
                                    <p:anim calcmode="lin" valueType="num">
                                      <p:cBhvr>
                                        <p:cTn id="36" dur="500" fill="hold"/>
                                        <p:tgtEl>
                                          <p:spTgt spid="4">
                                            <p:graphicEl>
                                              <a:dgm id="{9C78D8E6-2627-4786-91CC-BAF294ED1B16}"/>
                                            </p:graphicEl>
                                          </p:spTgt>
                                        </p:tgtEl>
                                        <p:attrNameLst>
                                          <p:attrName>ppt_h</p:attrName>
                                        </p:attrNameLst>
                                      </p:cBhvr>
                                      <p:tavLst>
                                        <p:tav tm="0">
                                          <p:val>
                                            <p:fltVal val="0"/>
                                          </p:val>
                                        </p:tav>
                                        <p:tav tm="100000">
                                          <p:val>
                                            <p:strVal val="#ppt_h"/>
                                          </p:val>
                                        </p:tav>
                                      </p:tavLst>
                                    </p:anim>
                                    <p:animEffect transition="in" filter="fade">
                                      <p:cBhvr>
                                        <p:cTn id="37" dur="500"/>
                                        <p:tgtEl>
                                          <p:spTgt spid="4">
                                            <p:graphicEl>
                                              <a:dgm id="{9C78D8E6-2627-4786-91CC-BAF294ED1B16}"/>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graphicEl>
                                              <a:dgm id="{FAFB506F-11F2-402F-B391-83BDEDFDA3F7}"/>
                                            </p:graphicEl>
                                          </p:spTgt>
                                        </p:tgtEl>
                                        <p:attrNameLst>
                                          <p:attrName>style.visibility</p:attrName>
                                        </p:attrNameLst>
                                      </p:cBhvr>
                                      <p:to>
                                        <p:strVal val="visible"/>
                                      </p:to>
                                    </p:set>
                                    <p:anim calcmode="lin" valueType="num">
                                      <p:cBhvr>
                                        <p:cTn id="42" dur="500" fill="hold"/>
                                        <p:tgtEl>
                                          <p:spTgt spid="4">
                                            <p:graphicEl>
                                              <a:dgm id="{FAFB506F-11F2-402F-B391-83BDEDFDA3F7}"/>
                                            </p:graphicEl>
                                          </p:spTgt>
                                        </p:tgtEl>
                                        <p:attrNameLst>
                                          <p:attrName>ppt_w</p:attrName>
                                        </p:attrNameLst>
                                      </p:cBhvr>
                                      <p:tavLst>
                                        <p:tav tm="0">
                                          <p:val>
                                            <p:fltVal val="0"/>
                                          </p:val>
                                        </p:tav>
                                        <p:tav tm="100000">
                                          <p:val>
                                            <p:strVal val="#ppt_w"/>
                                          </p:val>
                                        </p:tav>
                                      </p:tavLst>
                                    </p:anim>
                                    <p:anim calcmode="lin" valueType="num">
                                      <p:cBhvr>
                                        <p:cTn id="43" dur="500" fill="hold"/>
                                        <p:tgtEl>
                                          <p:spTgt spid="4">
                                            <p:graphicEl>
                                              <a:dgm id="{FAFB506F-11F2-402F-B391-83BDEDFDA3F7}"/>
                                            </p:graphicEl>
                                          </p:spTgt>
                                        </p:tgtEl>
                                        <p:attrNameLst>
                                          <p:attrName>ppt_h</p:attrName>
                                        </p:attrNameLst>
                                      </p:cBhvr>
                                      <p:tavLst>
                                        <p:tav tm="0">
                                          <p:val>
                                            <p:fltVal val="0"/>
                                          </p:val>
                                        </p:tav>
                                        <p:tav tm="100000">
                                          <p:val>
                                            <p:strVal val="#ppt_h"/>
                                          </p:val>
                                        </p:tav>
                                      </p:tavLst>
                                    </p:anim>
                                    <p:animEffect transition="in" filter="fade">
                                      <p:cBhvr>
                                        <p:cTn id="44" dur="500"/>
                                        <p:tgtEl>
                                          <p:spTgt spid="4">
                                            <p:graphicEl>
                                              <a:dgm id="{FAFB506F-11F2-402F-B391-83BDEDFDA3F7}"/>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graphicEl>
                                              <a:dgm id="{ADA9DF16-ADAF-4F5D-8E04-121F288C203E}"/>
                                            </p:graphicEl>
                                          </p:spTgt>
                                        </p:tgtEl>
                                        <p:attrNameLst>
                                          <p:attrName>style.visibility</p:attrName>
                                        </p:attrNameLst>
                                      </p:cBhvr>
                                      <p:to>
                                        <p:strVal val="visible"/>
                                      </p:to>
                                    </p:set>
                                    <p:anim calcmode="lin" valueType="num">
                                      <p:cBhvr>
                                        <p:cTn id="49" dur="500" fill="hold"/>
                                        <p:tgtEl>
                                          <p:spTgt spid="4">
                                            <p:graphicEl>
                                              <a:dgm id="{ADA9DF16-ADAF-4F5D-8E04-121F288C203E}"/>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ADA9DF16-ADAF-4F5D-8E04-121F288C203E}"/>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ADA9DF16-ADAF-4F5D-8E04-121F288C203E}"/>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
                                            <p:graphicEl>
                                              <a:dgm id="{8B61FCA8-924F-42A1-A51F-25BED0880D40}"/>
                                            </p:graphicEl>
                                          </p:spTgt>
                                        </p:tgtEl>
                                        <p:attrNameLst>
                                          <p:attrName>style.visibility</p:attrName>
                                        </p:attrNameLst>
                                      </p:cBhvr>
                                      <p:to>
                                        <p:strVal val="visible"/>
                                      </p:to>
                                    </p:set>
                                    <p:anim calcmode="lin" valueType="num">
                                      <p:cBhvr>
                                        <p:cTn id="56" dur="500" fill="hold"/>
                                        <p:tgtEl>
                                          <p:spTgt spid="4">
                                            <p:graphicEl>
                                              <a:dgm id="{8B61FCA8-924F-42A1-A51F-25BED0880D40}"/>
                                            </p:graphicEl>
                                          </p:spTgt>
                                        </p:tgtEl>
                                        <p:attrNameLst>
                                          <p:attrName>ppt_w</p:attrName>
                                        </p:attrNameLst>
                                      </p:cBhvr>
                                      <p:tavLst>
                                        <p:tav tm="0">
                                          <p:val>
                                            <p:fltVal val="0"/>
                                          </p:val>
                                        </p:tav>
                                        <p:tav tm="100000">
                                          <p:val>
                                            <p:strVal val="#ppt_w"/>
                                          </p:val>
                                        </p:tav>
                                      </p:tavLst>
                                    </p:anim>
                                    <p:anim calcmode="lin" valueType="num">
                                      <p:cBhvr>
                                        <p:cTn id="57" dur="500" fill="hold"/>
                                        <p:tgtEl>
                                          <p:spTgt spid="4">
                                            <p:graphicEl>
                                              <a:dgm id="{8B61FCA8-924F-42A1-A51F-25BED0880D40}"/>
                                            </p:graphicEl>
                                          </p:spTgt>
                                        </p:tgtEl>
                                        <p:attrNameLst>
                                          <p:attrName>ppt_h</p:attrName>
                                        </p:attrNameLst>
                                      </p:cBhvr>
                                      <p:tavLst>
                                        <p:tav tm="0">
                                          <p:val>
                                            <p:fltVal val="0"/>
                                          </p:val>
                                        </p:tav>
                                        <p:tav tm="100000">
                                          <p:val>
                                            <p:strVal val="#ppt_h"/>
                                          </p:val>
                                        </p:tav>
                                      </p:tavLst>
                                    </p:anim>
                                    <p:animEffect transition="in" filter="fade">
                                      <p:cBhvr>
                                        <p:cTn id="58" dur="500"/>
                                        <p:tgtEl>
                                          <p:spTgt spid="4">
                                            <p:graphicEl>
                                              <a:dgm id="{8B61FCA8-924F-42A1-A51F-25BED0880D4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54701" y="2351405"/>
            <a:ext cx="5013960" cy="3139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7994167"/>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Choose the Next Option</a:t>
            </a:r>
            <a:endParaRPr lang="en-US" dirty="0"/>
          </a:p>
        </p:txBody>
      </p:sp>
      <p:sp>
        <p:nvSpPr>
          <p:cNvPr id="3" name="Content Placeholder 2"/>
          <p:cNvSpPr>
            <a:spLocks noGrp="1"/>
          </p:cNvSpPr>
          <p:nvPr>
            <p:ph idx="1"/>
          </p:nvPr>
        </p:nvSpPr>
        <p:spPr/>
        <p:txBody>
          <a:bodyPr/>
          <a:lstStyle/>
          <a:p>
            <a:pPr marL="0" indent="0">
              <a:buNone/>
            </a:pPr>
            <a:r>
              <a:rPr lang="en-US" dirty="0" smtClean="0"/>
              <a:t>Based on the formative assessment results</a:t>
            </a:r>
          </a:p>
          <a:p>
            <a:r>
              <a:rPr lang="en-US" dirty="0" smtClean="0"/>
              <a:t>Option A- Exercises Set A, B and/or C</a:t>
            </a:r>
          </a:p>
          <a:p>
            <a:r>
              <a:rPr lang="en-US" dirty="0" smtClean="0"/>
              <a:t>Option B- Video presentation of the lesson</a:t>
            </a:r>
          </a:p>
          <a:p>
            <a:r>
              <a:rPr lang="en-US" dirty="0" smtClean="0"/>
              <a:t>Option C- Assessment</a:t>
            </a:r>
            <a:endParaRPr lang="en-US" dirty="0"/>
          </a:p>
        </p:txBody>
      </p:sp>
    </p:spTree>
    <p:extLst>
      <p:ext uri="{BB962C8B-B14F-4D97-AF65-F5344CB8AC3E}">
        <p14:creationId xmlns:p14="http://schemas.microsoft.com/office/powerpoint/2010/main" val="811754006"/>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2 </a:t>
            </a:r>
            <a:endParaRPr lang="en-US" dirty="0"/>
          </a:p>
        </p:txBody>
      </p:sp>
      <p:sp>
        <p:nvSpPr>
          <p:cNvPr id="3" name="Content Placeholder 2"/>
          <p:cNvSpPr>
            <a:spLocks noGrp="1"/>
          </p:cNvSpPr>
          <p:nvPr>
            <p:ph idx="1"/>
          </p:nvPr>
        </p:nvSpPr>
        <p:spPr/>
        <p:txBody>
          <a:bodyPr>
            <a:normAutofit/>
          </a:bodyPr>
          <a:lstStyle/>
          <a:p>
            <a:pPr marL="0" indent="0" algn="ctr">
              <a:buNone/>
            </a:pPr>
            <a:r>
              <a:rPr lang="en-US" sz="3200" dirty="0" smtClean="0">
                <a:solidFill>
                  <a:srgbClr val="FFC000"/>
                </a:solidFill>
              </a:rPr>
              <a:t>Complete </a:t>
            </a:r>
            <a:r>
              <a:rPr lang="en-US" sz="3200" dirty="0">
                <a:solidFill>
                  <a:srgbClr val="FFC000"/>
                </a:solidFill>
              </a:rPr>
              <a:t>the square to find the center and radius of a circle given by an </a:t>
            </a:r>
            <a:r>
              <a:rPr lang="en-US" sz="3200" dirty="0" smtClean="0">
                <a:solidFill>
                  <a:srgbClr val="FFC000"/>
                </a:solidFill>
              </a:rPr>
              <a:t>equation </a:t>
            </a:r>
            <a:r>
              <a:rPr lang="en-US" sz="3200" dirty="0"/>
              <a:t>	</a:t>
            </a:r>
          </a:p>
          <a:p>
            <a:pPr marL="0" indent="0" algn="ctr">
              <a:buNone/>
            </a:pPr>
            <a:endParaRPr lang="en-US" sz="3500" dirty="0">
              <a:solidFill>
                <a:srgbClr val="FFC000"/>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191000"/>
            <a:ext cx="2286000" cy="167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9564727"/>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965245" cy="1202485"/>
          </a:xfrm>
        </p:spPr>
        <p:txBody>
          <a:bodyPr>
            <a:normAutofit/>
          </a:bodyPr>
          <a:lstStyle/>
          <a:p>
            <a:r>
              <a:rPr lang="en-US" sz="3000" dirty="0" smtClean="0"/>
              <a:t>Needed Vocabulary: Completing the Square</a:t>
            </a:r>
            <a:endParaRPr lang="en-US" sz="3000" dirty="0"/>
          </a:p>
        </p:txBody>
      </p:sp>
      <p:sp>
        <p:nvSpPr>
          <p:cNvPr id="5" name="Content Placeholder 4"/>
          <p:cNvSpPr>
            <a:spLocks noGrp="1"/>
          </p:cNvSpPr>
          <p:nvPr>
            <p:ph sz="quarter" idx="14"/>
          </p:nvPr>
        </p:nvSpPr>
        <p:spPr>
          <a:xfrm>
            <a:off x="1295400" y="1371600"/>
            <a:ext cx="6553200" cy="3605212"/>
          </a:xfrm>
          <a:ln w="28575">
            <a:solidFill>
              <a:schemeClr val="tx1"/>
            </a:solidFill>
          </a:ln>
        </p:spPr>
        <p:txBody>
          <a:bodyPr/>
          <a:lstStyle/>
          <a:p>
            <a:pPr marL="0" indent="0">
              <a:buNone/>
            </a:pPr>
            <a:r>
              <a:rPr lang="en-US" dirty="0" smtClean="0"/>
              <a:t>Definition                           Characteristic</a:t>
            </a:r>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Examples                                           Non-Examples                                            </a:t>
            </a:r>
            <a:endParaRPr lang="en-US" dirty="0"/>
          </a:p>
        </p:txBody>
      </p:sp>
      <p:pic>
        <p:nvPicPr>
          <p:cNvPr id="6" name="Picture 5" descr="Screen Shot 2015-02-04 at 11.12.37 AM.png"/>
          <p:cNvPicPr>
            <a:picLocks noChangeAspect="1"/>
          </p:cNvPicPr>
          <p:nvPr/>
        </p:nvPicPr>
        <p:blipFill>
          <a:blip r:embed="rId3">
            <a:extLst>
              <a:ext uri="{BEBA8EAE-BF5A-486C-A8C5-ECC9F3942E4B}">
                <a14:imgProps xmlns:a14="http://schemas.microsoft.com/office/drawing/2010/main">
                  <a14:imgLayer r:embed="rId4">
                    <a14:imgEffect>
                      <a14:backgroundRemoval t="2687" b="94393" l="2667" r="97833">
                        <a14:foregroundMark x1="22000" y1="33294" x2="22000" y2="33294"/>
                        <a14:foregroundMark x1="15833" y1="35397" x2="15833" y2="35397"/>
                        <a14:foregroundMark x1="24167" y1="35981" x2="24167" y2="35981"/>
                        <a14:foregroundMark x1="70167" y1="23598" x2="70167" y2="23598"/>
                        <a14:foregroundMark x1="84833" y1="94509" x2="84833" y2="94509"/>
                        <a14:foregroundMark x1="46500" y1="14486" x2="46500" y2="14486"/>
                        <a14:foregroundMark x1="87833" y1="17173" x2="87833" y2="17173"/>
                        <a14:foregroundMark x1="80167" y1="10748" x2="80167" y2="10748"/>
                        <a14:foregroundMark x1="84000" y1="12850" x2="84000" y2="12850"/>
                        <a14:foregroundMark x1="90833" y1="12850" x2="90833" y2="12850"/>
                        <a14:foregroundMark x1="59500" y1="38084" x2="59500" y2="38084"/>
                        <a14:foregroundMark x1="67167" y1="37617" x2="67167" y2="37617"/>
                        <a14:foregroundMark x1="62500" y1="23598" x2="62500" y2="23598"/>
                        <a14:foregroundMark x1="57167" y1="29556" x2="57167" y2="29556"/>
                        <a14:foregroundMark x1="21167" y1="28972" x2="21167" y2="28972"/>
                        <a14:foregroundMark x1="13500" y1="31192" x2="13500" y2="31192"/>
                        <a14:foregroundMark x1="8833" y1="34346" x2="8833" y2="34346"/>
                        <a14:foregroundMark x1="88667" y1="7477" x2="88667" y2="7477"/>
                        <a14:foregroundMark x1="83167" y1="20444" x2="83167" y2="20444"/>
                        <a14:backgroundMark x1="71000" y1="35397" x2="71000" y2="35397"/>
                        <a14:backgroundMark x1="87000" y1="21495" x2="87000" y2="21495"/>
                      </a14:backgroundRemoval>
                    </a14:imgEffect>
                  </a14:imgLayer>
                </a14:imgProps>
              </a:ext>
              <a:ext uri="{28A0092B-C50C-407E-A947-70E740481C1C}">
                <a14:useLocalDpi xmlns:a14="http://schemas.microsoft.com/office/drawing/2010/main" val="0"/>
              </a:ext>
            </a:extLst>
          </a:blip>
          <a:stretch>
            <a:fillRect/>
          </a:stretch>
        </p:blipFill>
        <p:spPr>
          <a:xfrm>
            <a:off x="2590800" y="4106672"/>
            <a:ext cx="1447800" cy="2065527"/>
          </a:xfrm>
          <a:prstGeom prst="rect">
            <a:avLst/>
          </a:prstGeom>
        </p:spPr>
      </p:pic>
      <p:sp>
        <p:nvSpPr>
          <p:cNvPr id="7" name="Oval Callout 6"/>
          <p:cNvSpPr/>
          <p:nvPr/>
        </p:nvSpPr>
        <p:spPr>
          <a:xfrm>
            <a:off x="4267200" y="3673284"/>
            <a:ext cx="2286000" cy="1295400"/>
          </a:xfrm>
          <a:prstGeom prst="wedgeEllipseCallout">
            <a:avLst>
              <a:gd name="adj1" fmla="val -71210"/>
              <a:gd name="adj2" fmla="val 3871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Or you could use: Word Map, Layered Book, etc.</a:t>
            </a:r>
            <a:endParaRPr lang="en-US" dirty="0">
              <a:solidFill>
                <a:schemeClr val="tx1"/>
              </a:solidFill>
            </a:endParaRPr>
          </a:p>
        </p:txBody>
      </p:sp>
      <p:sp>
        <p:nvSpPr>
          <p:cNvPr id="3" name="Oval 2"/>
          <p:cNvSpPr/>
          <p:nvPr/>
        </p:nvSpPr>
        <p:spPr>
          <a:xfrm>
            <a:off x="800100" y="1828800"/>
            <a:ext cx="1600200" cy="108248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err="1" smtClean="0">
                <a:solidFill>
                  <a:schemeClr val="tx1"/>
                </a:solidFill>
              </a:rPr>
              <a:t>Frayer’s</a:t>
            </a:r>
            <a:r>
              <a:rPr lang="en-US" dirty="0" smtClean="0">
                <a:solidFill>
                  <a:schemeClr val="tx1"/>
                </a:solidFill>
              </a:rPr>
              <a:t> Model</a:t>
            </a:r>
            <a:endParaRPr lang="en-US" dirty="0">
              <a:solidFill>
                <a:schemeClr val="tx1"/>
              </a:solidFill>
            </a:endParaRPr>
          </a:p>
        </p:txBody>
      </p:sp>
      <p:sp>
        <p:nvSpPr>
          <p:cNvPr id="12" name="Oval 10"/>
          <p:cNvSpPr>
            <a:spLocks noGrp="1" noChangeArrowheads="1"/>
          </p:cNvSpPr>
          <p:nvPr>
            <p:ph sz="quarter" idx="13"/>
          </p:nvPr>
        </p:nvSpPr>
        <p:spPr bwMode="auto">
          <a:xfrm>
            <a:off x="3390900" y="2682240"/>
            <a:ext cx="2362200" cy="10668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normAutofit fontScale="92500" lnSpcReduction="20000"/>
          </a:bodyPr>
          <a:lstStyle/>
          <a:p>
            <a:pPr marL="0" indent="0">
              <a:buNone/>
            </a:pPr>
            <a:r>
              <a:rPr lang="en-US" dirty="0" smtClean="0"/>
              <a:t>Completing </a:t>
            </a:r>
          </a:p>
          <a:p>
            <a:pPr marL="0" indent="0">
              <a:buNone/>
            </a:pPr>
            <a:r>
              <a:rPr lang="en-US" dirty="0" smtClean="0"/>
              <a:t>the Square</a:t>
            </a:r>
            <a:endParaRPr lang="en-US" dirty="0"/>
          </a:p>
        </p:txBody>
      </p:sp>
      <p:cxnSp>
        <p:nvCxnSpPr>
          <p:cNvPr id="13" name="Straight Connector 12"/>
          <p:cNvCxnSpPr>
            <a:stCxn id="5" idx="0"/>
            <a:endCxn id="12" idx="0"/>
          </p:cNvCxnSpPr>
          <p:nvPr/>
        </p:nvCxnSpPr>
        <p:spPr>
          <a:xfrm>
            <a:off x="4572000" y="1371600"/>
            <a:ext cx="0" cy="1310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2" idx="4"/>
            <a:endCxn id="5" idx="2"/>
          </p:cNvCxnSpPr>
          <p:nvPr/>
        </p:nvCxnSpPr>
        <p:spPr>
          <a:xfrm>
            <a:off x="4572000" y="3749040"/>
            <a:ext cx="0" cy="12277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1"/>
            <a:endCxn id="12" idx="2"/>
          </p:cNvCxnSpPr>
          <p:nvPr/>
        </p:nvCxnSpPr>
        <p:spPr>
          <a:xfrm>
            <a:off x="1295400" y="3174206"/>
            <a:ext cx="2095500" cy="41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8" name="Straight Connector 2047"/>
          <p:cNvCxnSpPr>
            <a:stCxn id="12" idx="6"/>
            <a:endCxn id="5" idx="3"/>
          </p:cNvCxnSpPr>
          <p:nvPr/>
        </p:nvCxnSpPr>
        <p:spPr>
          <a:xfrm flipV="1">
            <a:off x="5753100" y="3174206"/>
            <a:ext cx="2095500" cy="41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45153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heckerboard(across)">
                                      <p:cBhvr>
                                        <p:cTn id="14" dur="500"/>
                                        <p:tgtEl>
                                          <p:spTgt spid="7"/>
                                        </p:tgtEl>
                                      </p:cBhvr>
                                    </p:animEffect>
                                  </p:childTnLst>
                                </p:cTn>
                              </p:par>
                              <p:par>
                                <p:cTn id="15" presetID="9"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6965245" cy="1066800"/>
          </a:xfrm>
        </p:spPr>
        <p:txBody>
          <a:bodyPr>
            <a:noAutofit/>
          </a:bodyPr>
          <a:lstStyle/>
          <a:p>
            <a:r>
              <a:rPr lang="en-US" sz="2400" b="1" dirty="0"/>
              <a:t>Derive the equation of a circle: using the Pythagorean Theorem</a:t>
            </a:r>
            <a:br>
              <a:rPr lang="en-US" sz="2400" b="1" dirty="0"/>
            </a:br>
            <a:endParaRPr lang="en-US" sz="2400" dirty="0"/>
          </a:p>
        </p:txBody>
      </p:sp>
      <p:sp>
        <p:nvSpPr>
          <p:cNvPr id="5" name="TextBox 4">
            <a:hlinkClick r:id="rId3"/>
          </p:cNvPr>
          <p:cNvSpPr txBox="1"/>
          <p:nvPr/>
        </p:nvSpPr>
        <p:spPr>
          <a:xfrm>
            <a:off x="259080" y="6172200"/>
            <a:ext cx="8915400" cy="523220"/>
          </a:xfrm>
          <a:prstGeom prst="rect">
            <a:avLst/>
          </a:prstGeom>
          <a:noFill/>
        </p:spPr>
        <p:txBody>
          <a:bodyPr wrap="square" rtlCol="0">
            <a:spAutoFit/>
          </a:bodyPr>
          <a:lstStyle/>
          <a:p>
            <a:pPr algn="ctr"/>
            <a:r>
              <a:rPr lang="en-US" sz="2800" dirty="0">
                <a:hlinkClick r:id="rId4"/>
              </a:rPr>
              <a:t>https://learnzillion.com/lesson_plans/1428</a:t>
            </a:r>
            <a:endParaRPr lang="en-US" sz="2800" dirty="0"/>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3500" y="1600200"/>
            <a:ext cx="6705599" cy="4260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0529026"/>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Completing the Square</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05" y="2124074"/>
            <a:ext cx="7595912" cy="3362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8124215"/>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Continued</a:t>
            </a:r>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450" y="1752600"/>
            <a:ext cx="6515100"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7473797"/>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Debrief</a:t>
            </a:r>
            <a:endParaRPr lang="en-US" dirty="0"/>
          </a:p>
        </p:txBody>
      </p:sp>
      <p:sp>
        <p:nvSpPr>
          <p:cNvPr id="3" name="Content Placeholder 2"/>
          <p:cNvSpPr>
            <a:spLocks noGrp="1"/>
          </p:cNvSpPr>
          <p:nvPr>
            <p:ph idx="1"/>
          </p:nvPr>
        </p:nvSpPr>
        <p:spPr>
          <a:xfrm>
            <a:off x="1459509" y="1768288"/>
            <a:ext cx="6196405" cy="3603812"/>
          </a:xfrm>
        </p:spPr>
        <p:txBody>
          <a:bodyPr/>
          <a:lstStyle/>
          <a:p>
            <a:r>
              <a:rPr lang="en-US" dirty="0"/>
              <a:t>How can the equation be solved by completing the square?</a:t>
            </a:r>
          </a:p>
          <a:p>
            <a:r>
              <a:rPr lang="en-US" dirty="0"/>
              <a:t>What kind of expression can we set up to solve part a?</a:t>
            </a:r>
          </a:p>
          <a:p>
            <a:r>
              <a:rPr lang="en-US" dirty="0"/>
              <a:t>Why would we set the inequality greater 0?</a:t>
            </a:r>
          </a:p>
          <a:p>
            <a:pPr marL="0" indent="0">
              <a:buNone/>
            </a:pPr>
            <a:r>
              <a:rPr lang="en-US" dirty="0" smtClean="0"/>
              <a:t>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9900" y="3810000"/>
            <a:ext cx="3171825"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0067495"/>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Debrief Continued</a:t>
            </a:r>
            <a:endParaRPr lang="en-US" dirty="0"/>
          </a:p>
        </p:txBody>
      </p:sp>
      <p:sp>
        <p:nvSpPr>
          <p:cNvPr id="3" name="Content Placeholder 2"/>
          <p:cNvSpPr>
            <a:spLocks noGrp="1"/>
          </p:cNvSpPr>
          <p:nvPr>
            <p:ph idx="1"/>
          </p:nvPr>
        </p:nvSpPr>
        <p:spPr>
          <a:xfrm>
            <a:off x="1459509" y="1768288"/>
            <a:ext cx="6196405" cy="3603812"/>
          </a:xfrm>
        </p:spPr>
        <p:txBody>
          <a:bodyPr/>
          <a:lstStyle/>
          <a:p>
            <a:pPr marL="0" indent="0">
              <a:buNone/>
            </a:pPr>
            <a:r>
              <a:rPr lang="en-US" dirty="0" smtClean="0"/>
              <a:t>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086" y="2286000"/>
            <a:ext cx="7746114" cy="3058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3107936"/>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a:t>
            </a:r>
            <a:endParaRPr lang="en-US" dirty="0"/>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981200"/>
            <a:ext cx="6477000" cy="3940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6260799"/>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609600"/>
            <a:ext cx="6965245" cy="1066800"/>
          </a:xfrm>
        </p:spPr>
        <p:txBody>
          <a:bodyPr/>
          <a:lstStyle/>
          <a:p>
            <a:r>
              <a:rPr lang="en-US" dirty="0" smtClean="0"/>
              <a:t>Common Core Standards</a:t>
            </a:r>
            <a:endParaRPr lang="en-US" dirty="0"/>
          </a:p>
        </p:txBody>
      </p:sp>
      <p:sp>
        <p:nvSpPr>
          <p:cNvPr id="5" name="Content Placeholder 4"/>
          <p:cNvSpPr>
            <a:spLocks noGrp="1"/>
          </p:cNvSpPr>
          <p:nvPr>
            <p:ph idx="1"/>
          </p:nvPr>
        </p:nvSpPr>
        <p:spPr>
          <a:xfrm>
            <a:off x="762000" y="1803400"/>
            <a:ext cx="7620000" cy="4343399"/>
          </a:xfrm>
        </p:spPr>
        <p:txBody>
          <a:bodyPr>
            <a:normAutofit/>
          </a:bodyPr>
          <a:lstStyle/>
          <a:p>
            <a:pPr marL="0" indent="0">
              <a:buNone/>
            </a:pPr>
            <a:r>
              <a:rPr lang="en-US" sz="3600" dirty="0"/>
              <a:t>Derive the equation of a circle of given center and radius using the Pythagorean Theorem; complete the square to find the center and radius of a circle given by an equation. 	</a:t>
            </a:r>
            <a:endParaRPr lang="en-US" sz="3600" dirty="0" smtClean="0"/>
          </a:p>
          <a:p>
            <a:pPr marL="0" indent="0">
              <a:buNone/>
            </a:pPr>
            <a:endParaRPr lang="en-US" sz="3600" dirty="0" smtClean="0"/>
          </a:p>
          <a:p>
            <a:pPr marL="0" indent="0">
              <a:buNone/>
            </a:pPr>
            <a:r>
              <a:rPr lang="en-US" sz="3200" dirty="0" smtClean="0">
                <a:solidFill>
                  <a:srgbClr val="D67C02"/>
                </a:solidFill>
              </a:rPr>
              <a:t>(Create, 2) </a:t>
            </a:r>
            <a:r>
              <a:rPr lang="en-US" sz="3200" dirty="0" smtClean="0">
                <a:solidFill>
                  <a:schemeClr val="accent2">
                    <a:lumMod val="75000"/>
                  </a:schemeClr>
                </a:solidFill>
              </a:rPr>
              <a:t>(Analyze, 2)</a:t>
            </a:r>
            <a:endParaRPr lang="en-US" sz="2800" dirty="0" smtClean="0">
              <a:solidFill>
                <a:srgbClr val="FF0000"/>
              </a:solidFill>
            </a:endParaRPr>
          </a:p>
        </p:txBody>
      </p:sp>
      <p:sp>
        <p:nvSpPr>
          <p:cNvPr id="2" name="Oval 1"/>
          <p:cNvSpPr/>
          <p:nvPr/>
        </p:nvSpPr>
        <p:spPr>
          <a:xfrm>
            <a:off x="685800" y="1847850"/>
            <a:ext cx="1524000" cy="571500"/>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a:off x="965200" y="2921000"/>
            <a:ext cx="5054600" cy="0"/>
          </a:xfrm>
          <a:prstGeom prst="line">
            <a:avLst/>
          </a:prstGeom>
          <a:ln w="28575" cmpd="sng"/>
        </p:spPr>
        <p:style>
          <a:lnRef idx="2">
            <a:schemeClr val="accent1"/>
          </a:lnRef>
          <a:fillRef idx="0">
            <a:schemeClr val="accent1"/>
          </a:fillRef>
          <a:effectRef idx="1">
            <a:schemeClr val="accent1"/>
          </a:effectRef>
          <a:fontRef idx="minor">
            <a:schemeClr val="tx1"/>
          </a:fontRef>
        </p:style>
      </p:cxnSp>
      <p:sp>
        <p:nvSpPr>
          <p:cNvPr id="11" name="Oval 10"/>
          <p:cNvSpPr/>
          <p:nvPr/>
        </p:nvSpPr>
        <p:spPr>
          <a:xfrm>
            <a:off x="5181600" y="2971800"/>
            <a:ext cx="2006600" cy="609600"/>
          </a:xfrm>
          <a:prstGeom prst="ellipse">
            <a:avLst/>
          </a:prstGeom>
          <a:noFill/>
          <a:ln w="28575" cmpd="sng">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3" name="Straight Connector 12"/>
          <p:cNvCxnSpPr/>
          <p:nvPr/>
        </p:nvCxnSpPr>
        <p:spPr>
          <a:xfrm>
            <a:off x="1295400" y="4038600"/>
            <a:ext cx="6858000" cy="0"/>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514600" y="2419350"/>
            <a:ext cx="5791200" cy="0"/>
          </a:xfrm>
          <a:prstGeom prst="line">
            <a:avLst/>
          </a:prstGeom>
          <a:ln w="28575" cmpd="sng"/>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914400" y="4038600"/>
            <a:ext cx="1403350" cy="0"/>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85800" y="4724400"/>
            <a:ext cx="5562600" cy="0"/>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38398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53" presetClass="entr" presetSubtype="16"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par>
                                <p:cTn id="32" presetID="53" presetClass="entr" presetSubtype="16"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par>
                                <p:cTn id="37" presetID="53" presetClass="entr" presetSubtype="16"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fltVal val="0"/>
                                          </p:val>
                                        </p:tav>
                                        <p:tav tm="100000">
                                          <p:val>
                                            <p:strVal val="#ppt_h"/>
                                          </p:val>
                                        </p:tav>
                                      </p:tavLst>
                                    </p:anim>
                                    <p:animEffect transition="in" filter="fade">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5">
                                            <p:txEl>
                                              <p:pRg st="2" end="2"/>
                                            </p:txEl>
                                          </p:spTgt>
                                        </p:tgtEl>
                                        <p:attrNameLst>
                                          <p:attrName>style.visibility</p:attrName>
                                        </p:attrNameLst>
                                      </p:cBhvr>
                                      <p:to>
                                        <p:strVal val="visible"/>
                                      </p:to>
                                    </p:set>
                                    <p:anim calcmode="lin" valueType="num">
                                      <p:cBhvr>
                                        <p:cTn id="46"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47"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48"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Choose the Next Option</a:t>
            </a:r>
            <a:endParaRPr lang="en-US" dirty="0"/>
          </a:p>
        </p:txBody>
      </p:sp>
      <p:sp>
        <p:nvSpPr>
          <p:cNvPr id="3" name="Content Placeholder 2"/>
          <p:cNvSpPr>
            <a:spLocks noGrp="1"/>
          </p:cNvSpPr>
          <p:nvPr>
            <p:ph idx="1"/>
          </p:nvPr>
        </p:nvSpPr>
        <p:spPr/>
        <p:txBody>
          <a:bodyPr/>
          <a:lstStyle/>
          <a:p>
            <a:pPr marL="0" indent="0">
              <a:buNone/>
            </a:pPr>
            <a:r>
              <a:rPr lang="en-US" dirty="0" smtClean="0"/>
              <a:t>Based on the formative assessment results</a:t>
            </a:r>
          </a:p>
          <a:p>
            <a:r>
              <a:rPr lang="en-US" dirty="0" smtClean="0"/>
              <a:t>Option A- Exercises Set A, B and/or C</a:t>
            </a:r>
          </a:p>
          <a:p>
            <a:r>
              <a:rPr lang="en-US" dirty="0" smtClean="0"/>
              <a:t>Option B- Video presentation of the lesson</a:t>
            </a:r>
          </a:p>
          <a:p>
            <a:r>
              <a:rPr lang="en-US" dirty="0" smtClean="0"/>
              <a:t>Option C- Assessment</a:t>
            </a:r>
            <a:endParaRPr lang="en-US" dirty="0"/>
          </a:p>
        </p:txBody>
      </p:sp>
    </p:spTree>
    <p:extLst>
      <p:ext uri="{BB962C8B-B14F-4D97-AF65-F5344CB8AC3E}">
        <p14:creationId xmlns:p14="http://schemas.microsoft.com/office/powerpoint/2010/main" val="2419288314"/>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315200" cy="1154097"/>
          </a:xfrm>
        </p:spPr>
        <p:txBody>
          <a:bodyPr>
            <a:normAutofit fontScale="90000"/>
          </a:bodyPr>
          <a:lstStyle/>
          <a:p>
            <a:r>
              <a:rPr lang="en-US" dirty="0" smtClean="0"/>
              <a:t>Textbook Connection</a:t>
            </a:r>
            <a:br>
              <a:rPr lang="en-US" dirty="0" smtClean="0"/>
            </a:br>
            <a:r>
              <a:rPr lang="en-US" dirty="0" smtClean="0"/>
              <a:t>Big Ideas</a:t>
            </a:r>
            <a:endParaRPr lang="en-US" dirty="0"/>
          </a:p>
        </p:txBody>
      </p:sp>
      <p:sp>
        <p:nvSpPr>
          <p:cNvPr id="3" name="Content Placeholder 2"/>
          <p:cNvSpPr>
            <a:spLocks noGrp="1"/>
          </p:cNvSpPr>
          <p:nvPr>
            <p:ph idx="1"/>
          </p:nvPr>
        </p:nvSpPr>
        <p:spPr>
          <a:xfrm>
            <a:off x="838200" y="1981200"/>
            <a:ext cx="7315200" cy="3539527"/>
          </a:xfrm>
        </p:spPr>
        <p:txBody>
          <a:bodyPr>
            <a:normAutofit/>
          </a:bodyPr>
          <a:lstStyle/>
          <a:p>
            <a:r>
              <a:rPr lang="en-US" b="1" dirty="0" smtClean="0"/>
              <a:t>Lesson 10.7</a:t>
            </a:r>
          </a:p>
        </p:txBody>
      </p:sp>
    </p:spTree>
    <p:extLst>
      <p:ext uri="{BB962C8B-B14F-4D97-AF65-F5344CB8AC3E}">
        <p14:creationId xmlns:p14="http://schemas.microsoft.com/office/powerpoint/2010/main" val="11812632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315200" cy="1154097"/>
          </a:xfrm>
        </p:spPr>
        <p:txBody>
          <a:bodyPr>
            <a:normAutofit fontScale="90000"/>
          </a:bodyPr>
          <a:lstStyle/>
          <a:p>
            <a:r>
              <a:rPr lang="en-US" dirty="0" smtClean="0"/>
              <a:t>Textbook Connection</a:t>
            </a:r>
            <a:br>
              <a:rPr lang="en-US" dirty="0" smtClean="0"/>
            </a:br>
            <a:r>
              <a:rPr lang="en-US" dirty="0" smtClean="0"/>
              <a:t>Spring Board</a:t>
            </a:r>
            <a:endParaRPr lang="en-US" dirty="0"/>
          </a:p>
        </p:txBody>
      </p:sp>
      <p:sp>
        <p:nvSpPr>
          <p:cNvPr id="3" name="Content Placeholder 2"/>
          <p:cNvSpPr>
            <a:spLocks noGrp="1"/>
          </p:cNvSpPr>
          <p:nvPr>
            <p:ph idx="1"/>
          </p:nvPr>
        </p:nvSpPr>
        <p:spPr>
          <a:xfrm>
            <a:off x="914400" y="2209800"/>
            <a:ext cx="7315200" cy="3539527"/>
          </a:xfrm>
        </p:spPr>
        <p:txBody>
          <a:bodyPr>
            <a:normAutofit/>
          </a:bodyPr>
          <a:lstStyle/>
          <a:p>
            <a:r>
              <a:rPr lang="en-US" b="1" dirty="0" smtClean="0"/>
              <a:t>Lesson 27 - 1</a:t>
            </a:r>
          </a:p>
          <a:p>
            <a:r>
              <a:rPr lang="en-US" b="1" dirty="0" smtClean="0"/>
              <a:t>Lesson 27 – 2</a:t>
            </a:r>
          </a:p>
          <a:p>
            <a:r>
              <a:rPr lang="en-US" b="1" smtClean="0"/>
              <a:t>Activity 27</a:t>
            </a:r>
            <a:endParaRPr lang="en-US" b="1" dirty="0"/>
          </a:p>
        </p:txBody>
      </p:sp>
    </p:spTree>
    <p:extLst>
      <p:ext uri="{BB962C8B-B14F-4D97-AF65-F5344CB8AC3E}">
        <p14:creationId xmlns:p14="http://schemas.microsoft.com/office/powerpoint/2010/main" val="11812632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Textbook Connection</a:t>
            </a:r>
            <a:br>
              <a:rPr lang="en-US" dirty="0"/>
            </a:br>
            <a:r>
              <a:rPr lang="en-US" dirty="0" smtClean="0"/>
              <a:t>CPM</a:t>
            </a:r>
            <a:endParaRPr lang="en-US" dirty="0"/>
          </a:p>
        </p:txBody>
      </p:sp>
      <p:sp>
        <p:nvSpPr>
          <p:cNvPr id="3" name="Content Placeholder 2"/>
          <p:cNvSpPr>
            <a:spLocks noGrp="1"/>
          </p:cNvSpPr>
          <p:nvPr>
            <p:ph idx="1"/>
          </p:nvPr>
        </p:nvSpPr>
        <p:spPr/>
        <p:txBody>
          <a:bodyPr/>
          <a:lstStyle/>
          <a:p>
            <a:r>
              <a:rPr lang="en-US" dirty="0" smtClean="0"/>
              <a:t>Lesson 12.1.1</a:t>
            </a:r>
          </a:p>
          <a:p>
            <a:r>
              <a:rPr lang="en-US" dirty="0"/>
              <a:t>Lesson </a:t>
            </a:r>
            <a:r>
              <a:rPr lang="en-US" dirty="0" smtClean="0"/>
              <a:t>12.1.2</a:t>
            </a:r>
          </a:p>
          <a:p>
            <a:pPr marL="0" indent="0">
              <a:buNone/>
            </a:pPr>
            <a:endParaRPr lang="en-US" dirty="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843441875"/>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a:xfrm>
            <a:off x="1066800" y="1828800"/>
            <a:ext cx="7010400" cy="4267200"/>
          </a:xfrm>
        </p:spPr>
        <p:txBody>
          <a:bodyPr>
            <a:normAutofit fontScale="70000" lnSpcReduction="20000"/>
          </a:bodyPr>
          <a:lstStyle/>
          <a:p>
            <a:r>
              <a:rPr lang="en-US" b="1" dirty="0" smtClean="0"/>
              <a:t>Illustrative </a:t>
            </a:r>
            <a:r>
              <a:rPr lang="en-US" b="1" dirty="0"/>
              <a:t>Mathematics  </a:t>
            </a:r>
            <a:r>
              <a:rPr lang="en-US" b="1" dirty="0" smtClean="0"/>
              <a:t>- www.illustrativemathematics.org</a:t>
            </a:r>
            <a:endParaRPr lang="en-US" b="1" dirty="0"/>
          </a:p>
          <a:p>
            <a:pPr lvl="1"/>
            <a:r>
              <a:rPr lang="en-US" dirty="0" smtClean="0"/>
              <a:t>Two-Way </a:t>
            </a:r>
            <a:r>
              <a:rPr lang="en-US" dirty="0"/>
              <a:t>Tables and Probability</a:t>
            </a:r>
          </a:p>
          <a:p>
            <a:pPr lvl="1"/>
            <a:r>
              <a:rPr lang="en-US" dirty="0" smtClean="0"/>
              <a:t>The </a:t>
            </a:r>
            <a:r>
              <a:rPr lang="en-US" dirty="0"/>
              <a:t>Titanic 1: S.CP.1,4, and 6 </a:t>
            </a:r>
          </a:p>
          <a:p>
            <a:pPr lvl="1"/>
            <a:r>
              <a:rPr lang="en-US" dirty="0" smtClean="0"/>
              <a:t>The </a:t>
            </a:r>
            <a:r>
              <a:rPr lang="en-US" dirty="0"/>
              <a:t>Titanic II: S.CP.2-6 </a:t>
            </a:r>
            <a:endParaRPr lang="en-US" dirty="0" smtClean="0"/>
          </a:p>
          <a:p>
            <a:pPr lvl="1"/>
            <a:r>
              <a:rPr lang="en-US" dirty="0" smtClean="0"/>
              <a:t>Fred's </a:t>
            </a:r>
            <a:r>
              <a:rPr lang="en-US" dirty="0"/>
              <a:t>Factory </a:t>
            </a:r>
          </a:p>
          <a:p>
            <a:pPr lvl="1"/>
            <a:r>
              <a:rPr lang="en-US" dirty="0" smtClean="0"/>
              <a:t>But </a:t>
            </a:r>
            <a:r>
              <a:rPr lang="en-US" dirty="0"/>
              <a:t>Mango is My Favorite… </a:t>
            </a:r>
            <a:endParaRPr lang="en-US" dirty="0" smtClean="0"/>
          </a:p>
          <a:p>
            <a:r>
              <a:rPr lang="en-US" b="1" dirty="0"/>
              <a:t>Khan Academy </a:t>
            </a:r>
            <a:r>
              <a:rPr lang="en-US" b="1" dirty="0" smtClean="0"/>
              <a:t>- </a:t>
            </a:r>
            <a:r>
              <a:rPr lang="en-US" b="1" dirty="0" smtClean="0">
                <a:hlinkClick r:id="rId3"/>
              </a:rPr>
              <a:t>www.khanacademy.org</a:t>
            </a:r>
            <a:endParaRPr lang="en-US" b="1" dirty="0" smtClean="0"/>
          </a:p>
          <a:p>
            <a:pPr lvl="1"/>
            <a:r>
              <a:rPr lang="en-US" b="1" dirty="0">
                <a:hlinkClick r:id="rId4"/>
              </a:rPr>
              <a:t>https://www.khanacademy.org/math/algebra2/conics_precalc/circles-tutorial-precalc/e/pythagorean-theorem-and-the-equation-of-a-circle</a:t>
            </a:r>
            <a:endParaRPr lang="en-US" b="1" dirty="0" smtClean="0"/>
          </a:p>
          <a:p>
            <a:r>
              <a:rPr lang="en-US" b="1" dirty="0" smtClean="0"/>
              <a:t>MARS Lesson</a:t>
            </a:r>
          </a:p>
          <a:p>
            <a:pPr lvl="1"/>
            <a:r>
              <a:rPr lang="en-US" dirty="0" smtClean="0"/>
              <a:t>Sorting Equations of a Circle 1</a:t>
            </a:r>
          </a:p>
          <a:p>
            <a:pPr lvl="2"/>
            <a:r>
              <a:rPr lang="en-US" dirty="0"/>
              <a:t>http://map.mathshell.org/lessons.php?unit=9350&amp;collection=8&amp;redir=1	</a:t>
            </a:r>
            <a:endParaRPr lang="en-US" dirty="0" smtClean="0"/>
          </a:p>
          <a:p>
            <a:r>
              <a:rPr lang="en-US" b="1" dirty="0" smtClean="0"/>
              <a:t>7</a:t>
            </a:r>
            <a:r>
              <a:rPr lang="en-US" b="1" baseline="30000" dirty="0" smtClean="0"/>
              <a:t>th</a:t>
            </a:r>
            <a:r>
              <a:rPr lang="en-US" b="1" dirty="0" smtClean="0"/>
              <a:t> Grade Standards</a:t>
            </a:r>
          </a:p>
          <a:p>
            <a:pPr lvl="1"/>
            <a:r>
              <a:rPr lang="en-US" dirty="0"/>
              <a:t>Engage NY Common Core Curriculum </a:t>
            </a:r>
          </a:p>
          <a:p>
            <a:pPr lvl="2"/>
            <a:r>
              <a:rPr lang="en-US" dirty="0"/>
              <a:t>Module 5 – Statistics and Probability 	</a:t>
            </a:r>
          </a:p>
          <a:p>
            <a:pPr lvl="1"/>
            <a:endParaRPr lang="en-US" dirty="0"/>
          </a:p>
          <a:p>
            <a:endParaRPr lang="en-US" dirty="0"/>
          </a:p>
          <a:p>
            <a:endParaRPr lang="en-US" dirty="0"/>
          </a:p>
        </p:txBody>
      </p:sp>
    </p:spTree>
    <p:extLst>
      <p:ext uri="{BB962C8B-B14F-4D97-AF65-F5344CB8AC3E}">
        <p14:creationId xmlns:p14="http://schemas.microsoft.com/office/powerpoint/2010/main" val="18659305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3">
                                            <p:txEl>
                                              <p:pRg st="10" end="10"/>
                                            </p:txEl>
                                          </p:spTgt>
                                        </p:tgtEl>
                                        <p:attrNameLst>
                                          <p:attrName>style.visibility</p:attrName>
                                        </p:attrNameLst>
                                      </p:cBhvr>
                                      <p:to>
                                        <p:strVal val="visible"/>
                                      </p:to>
                                    </p:set>
                                    <p:animEffect transition="in" filter="fade">
                                      <p:cBhvr>
                                        <p:cTn id="75" dur="1000"/>
                                        <p:tgtEl>
                                          <p:spTgt spid="3">
                                            <p:txEl>
                                              <p:pRg st="10" end="10"/>
                                            </p:txEl>
                                          </p:spTgt>
                                        </p:tgtEl>
                                      </p:cBhvr>
                                    </p:animEffect>
                                    <p:anim calcmode="lin" valueType="num">
                                      <p:cBhvr>
                                        <p:cTn id="7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3">
                                            <p:txEl>
                                              <p:pRg st="11" end="11"/>
                                            </p:txEl>
                                          </p:spTgt>
                                        </p:tgtEl>
                                        <p:attrNameLst>
                                          <p:attrName>style.visibility</p:attrName>
                                        </p:attrNameLst>
                                      </p:cBhvr>
                                      <p:to>
                                        <p:strVal val="visible"/>
                                      </p:to>
                                    </p:set>
                                    <p:animEffect transition="in" filter="fade">
                                      <p:cBhvr>
                                        <p:cTn id="82" dur="1000"/>
                                        <p:tgtEl>
                                          <p:spTgt spid="3">
                                            <p:txEl>
                                              <p:pRg st="11" end="11"/>
                                            </p:txEl>
                                          </p:spTgt>
                                        </p:tgtEl>
                                      </p:cBhvr>
                                    </p:animEffect>
                                    <p:anim calcmode="lin" valueType="num">
                                      <p:cBhvr>
                                        <p:cTn id="8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4"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3">
                                            <p:txEl>
                                              <p:pRg st="12" end="12"/>
                                            </p:txEl>
                                          </p:spTgt>
                                        </p:tgtEl>
                                        <p:attrNameLst>
                                          <p:attrName>style.visibility</p:attrName>
                                        </p:attrNameLst>
                                      </p:cBhvr>
                                      <p:to>
                                        <p:strVal val="visible"/>
                                      </p:to>
                                    </p:set>
                                    <p:animEffect transition="in" filter="fade">
                                      <p:cBhvr>
                                        <p:cTn id="89" dur="1000"/>
                                        <p:tgtEl>
                                          <p:spTgt spid="3">
                                            <p:txEl>
                                              <p:pRg st="12" end="12"/>
                                            </p:txEl>
                                          </p:spTgt>
                                        </p:tgtEl>
                                      </p:cBhvr>
                                    </p:animEffect>
                                    <p:anim calcmode="lin" valueType="num">
                                      <p:cBhvr>
                                        <p:cTn id="9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1"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92" presetID="42" presetClass="entr" presetSubtype="0" fill="hold" nodeType="withEffect">
                                  <p:stCondLst>
                                    <p:cond delay="0"/>
                                  </p:stCondLst>
                                  <p:childTnLst>
                                    <p:set>
                                      <p:cBhvr>
                                        <p:cTn id="93" dur="1" fill="hold">
                                          <p:stCondLst>
                                            <p:cond delay="0"/>
                                          </p:stCondLst>
                                        </p:cTn>
                                        <p:tgtEl>
                                          <p:spTgt spid="3">
                                            <p:txEl>
                                              <p:pRg st="13" end="13"/>
                                            </p:txEl>
                                          </p:spTgt>
                                        </p:tgtEl>
                                        <p:attrNameLst>
                                          <p:attrName>style.visibility</p:attrName>
                                        </p:attrNameLst>
                                      </p:cBhvr>
                                      <p:to>
                                        <p:strVal val="visible"/>
                                      </p:to>
                                    </p:set>
                                    <p:animEffect transition="in" filter="fade">
                                      <p:cBhvr>
                                        <p:cTn id="94" dur="1000"/>
                                        <p:tgtEl>
                                          <p:spTgt spid="3">
                                            <p:txEl>
                                              <p:pRg st="13" end="13"/>
                                            </p:txEl>
                                          </p:spTgt>
                                        </p:tgtEl>
                                      </p:cBhvr>
                                    </p:animEffect>
                                    <p:anim calcmode="lin" valueType="num">
                                      <p:cBhvr>
                                        <p:cTn id="95"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96"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Help?</a:t>
            </a:r>
            <a:endParaRPr lang="en-US" dirty="0"/>
          </a:p>
        </p:txBody>
      </p:sp>
      <p:sp>
        <p:nvSpPr>
          <p:cNvPr id="3" name="Content Placeholder 2"/>
          <p:cNvSpPr>
            <a:spLocks noGrp="1"/>
          </p:cNvSpPr>
          <p:nvPr>
            <p:ph idx="1"/>
          </p:nvPr>
        </p:nvSpPr>
        <p:spPr/>
        <p:txBody>
          <a:bodyPr/>
          <a:lstStyle/>
          <a:p>
            <a:pPr marL="0" indent="0" algn="ctr">
              <a:buNone/>
            </a:pPr>
            <a:r>
              <a:rPr lang="en-US" sz="3600" dirty="0" smtClean="0"/>
              <a:t>Contact your </a:t>
            </a:r>
          </a:p>
          <a:p>
            <a:pPr marL="0" indent="0" algn="ctr">
              <a:buNone/>
            </a:pPr>
            <a:r>
              <a:rPr lang="en-US" sz="3600" dirty="0" smtClean="0"/>
              <a:t>Secondary Math Coordinator</a:t>
            </a:r>
            <a:endParaRPr lang="en-US" sz="3600" dirty="0"/>
          </a:p>
          <a:p>
            <a:pPr marL="0" indent="0">
              <a:buNone/>
            </a:pPr>
            <a:endParaRPr lang="en-US" dirty="0"/>
          </a:p>
        </p:txBody>
      </p:sp>
    </p:spTree>
    <p:extLst>
      <p:ext uri="{BB962C8B-B14F-4D97-AF65-F5344CB8AC3E}">
        <p14:creationId xmlns:p14="http://schemas.microsoft.com/office/powerpoint/2010/main" val="1651922000"/>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5-04-27 at 3.44.51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04800"/>
            <a:ext cx="8816097" cy="6082298"/>
          </a:xfrm>
          <a:prstGeom prst="rect">
            <a:avLst/>
          </a:prstGeom>
        </p:spPr>
      </p:pic>
      <p:sp>
        <p:nvSpPr>
          <p:cNvPr id="6" name="Oval 5"/>
          <p:cNvSpPr/>
          <p:nvPr/>
        </p:nvSpPr>
        <p:spPr>
          <a:xfrm>
            <a:off x="3368040" y="5410200"/>
            <a:ext cx="2057400" cy="815340"/>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p:cNvSpPr/>
          <p:nvPr/>
        </p:nvSpPr>
        <p:spPr>
          <a:xfrm>
            <a:off x="1600200" y="1409700"/>
            <a:ext cx="1828800" cy="990600"/>
          </a:xfrm>
          <a:prstGeom prst="ellipse">
            <a:avLst/>
          </a:prstGeom>
          <a:noFill/>
          <a:ln w="28575" cmpd="sng">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own Arrow 1"/>
          <p:cNvSpPr/>
          <p:nvPr/>
        </p:nvSpPr>
        <p:spPr>
          <a:xfrm>
            <a:off x="2171700" y="762000"/>
            <a:ext cx="533400" cy="685800"/>
          </a:xfrm>
          <a:prstGeom prst="down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own Arrow 13"/>
          <p:cNvSpPr/>
          <p:nvPr/>
        </p:nvSpPr>
        <p:spPr>
          <a:xfrm rot="16200000">
            <a:off x="2371725" y="5351145"/>
            <a:ext cx="533400" cy="933450"/>
          </a:xfrm>
          <a:prstGeom prst="down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Down Arrow 14"/>
          <p:cNvSpPr/>
          <p:nvPr/>
        </p:nvSpPr>
        <p:spPr>
          <a:xfrm rot="16200000">
            <a:off x="733425" y="676275"/>
            <a:ext cx="533400" cy="933450"/>
          </a:xfrm>
          <a:prstGeom prst="down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own Arrow 9"/>
          <p:cNvSpPr/>
          <p:nvPr/>
        </p:nvSpPr>
        <p:spPr>
          <a:xfrm>
            <a:off x="2247900" y="2819400"/>
            <a:ext cx="533400" cy="1219200"/>
          </a:xfrm>
          <a:prstGeom prst="down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wn Arrow 10"/>
          <p:cNvSpPr/>
          <p:nvPr/>
        </p:nvSpPr>
        <p:spPr>
          <a:xfrm>
            <a:off x="2247900" y="4191000"/>
            <a:ext cx="533400" cy="1219200"/>
          </a:xfrm>
          <a:prstGeom prst="down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904212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circle(in)">
                                      <p:cBhvr>
                                        <p:cTn id="28" dur="2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circle(in)">
                                      <p:cBhvr>
                                        <p:cTn id="33" dur="20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circle(in)">
                                      <p:cBhvr>
                                        <p:cTn id="38" dur="20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2" grpId="0" animBg="1"/>
      <p:bldP spid="14" grpId="0" animBg="1"/>
      <p:bldP spid="15"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Practices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98084151"/>
              </p:ext>
            </p:extLst>
          </p:nvPr>
        </p:nvGraphicFramePr>
        <p:xfrm>
          <a:off x="1463675" y="2119313"/>
          <a:ext cx="6196013" cy="360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0095506"/>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066800" y="838200"/>
            <a:ext cx="6965245" cy="1202485"/>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dirty="0" smtClean="0">
                <a:solidFill>
                  <a:schemeClr val="bg1"/>
                </a:solidFill>
              </a:rPr>
              <a:t>Middle School Focus</a:t>
            </a:r>
            <a:endParaRPr lang="en-US" dirty="0">
              <a:solidFill>
                <a:schemeClr val="bg1"/>
              </a:solidFill>
            </a:endParaRPr>
          </a:p>
        </p:txBody>
      </p:sp>
      <p:sp>
        <p:nvSpPr>
          <p:cNvPr id="3" name="Content Placeholder 2"/>
          <p:cNvSpPr>
            <a:spLocks noGrp="1"/>
          </p:cNvSpPr>
          <p:nvPr>
            <p:ph sz="quarter" idx="13"/>
          </p:nvPr>
        </p:nvSpPr>
        <p:spPr>
          <a:xfrm>
            <a:off x="762000" y="2019300"/>
            <a:ext cx="2590800" cy="4305300"/>
          </a:xfrm>
          <a:prstGeom prst="rect">
            <a:avLst/>
          </a:prstGeom>
          <a:ln w="19050" cmpd="dbl">
            <a:solidFill>
              <a:schemeClr val="accent2">
                <a:lumMod val="75000"/>
              </a:schemeClr>
            </a:solidFill>
          </a:ln>
        </p:spPr>
        <p:txBody>
          <a:bodyPr>
            <a:normAutofit fontScale="92500" lnSpcReduction="20000"/>
          </a:bodyPr>
          <a:lstStyle/>
          <a:p>
            <a:pPr eaLnBrk="1" hangingPunct="1">
              <a:buFont typeface="Wingdings" pitchFamily="2" charset="2"/>
              <a:buChar char="Ø"/>
              <a:defRPr/>
            </a:pPr>
            <a:r>
              <a:rPr lang="en-US" sz="3600" dirty="0" smtClean="0">
                <a:solidFill>
                  <a:srgbClr val="FF0000"/>
                </a:solidFill>
              </a:rPr>
              <a:t>Grade 6</a:t>
            </a:r>
          </a:p>
          <a:p>
            <a:pPr>
              <a:defRPr/>
            </a:pPr>
            <a:r>
              <a:rPr lang="en-US" b="1" dirty="0"/>
              <a:t>Reason about and solve one-variable equations and inequalities. </a:t>
            </a:r>
            <a:endParaRPr lang="en-US" b="1" dirty="0" smtClean="0"/>
          </a:p>
          <a:p>
            <a:pPr>
              <a:defRPr/>
            </a:pPr>
            <a:r>
              <a:rPr lang="en-US" b="1" dirty="0"/>
              <a:t>Represent and analyze quantitative relationships between dependent and independent variables. </a:t>
            </a:r>
            <a:endParaRPr lang="en-US" dirty="0" smtClean="0"/>
          </a:p>
          <a:p>
            <a:pPr marL="0" indent="0" eaLnBrk="1" hangingPunct="1">
              <a:buFontTx/>
              <a:buNone/>
              <a:defRPr/>
            </a:pPr>
            <a:endParaRPr lang="en-US" dirty="0" smtClean="0"/>
          </a:p>
        </p:txBody>
      </p:sp>
      <p:sp>
        <p:nvSpPr>
          <p:cNvPr id="6" name="Rectangle 2"/>
          <p:cNvSpPr>
            <a:spLocks noGrp="1"/>
          </p:cNvSpPr>
          <p:nvPr>
            <p:ph sz="quarter" idx="14"/>
          </p:nvPr>
        </p:nvSpPr>
        <p:spPr>
          <a:xfrm>
            <a:off x="3352800" y="2037104"/>
            <a:ext cx="2743200" cy="4287496"/>
          </a:xfrm>
          <a:prstGeom prst="rect">
            <a:avLst/>
          </a:prstGeom>
          <a:ln w="19050" cmpd="dbl">
            <a:solidFill>
              <a:schemeClr val="accent2">
                <a:lumMod val="75000"/>
              </a:schemeClr>
            </a:solidFill>
          </a:ln>
        </p:spPr>
        <p:txBody>
          <a:bodyPr>
            <a:normAutofit fontScale="92500" lnSpcReduction="20000"/>
          </a:bodyPr>
          <a:lstStyle/>
          <a:p>
            <a:pPr eaLnBrk="1" hangingPunct="1">
              <a:buFont typeface="Wingdings" pitchFamily="2" charset="2"/>
              <a:buChar char="Ø"/>
              <a:defRPr/>
            </a:pPr>
            <a:r>
              <a:rPr lang="en-US" sz="3600" dirty="0" smtClean="0">
                <a:solidFill>
                  <a:srgbClr val="FF0000"/>
                </a:solidFill>
              </a:rPr>
              <a:t>Grade 7</a:t>
            </a:r>
          </a:p>
          <a:p>
            <a:pPr>
              <a:defRPr/>
            </a:pPr>
            <a:r>
              <a:rPr lang="en-US" b="1" dirty="0"/>
              <a:t>Solve real-life and mathematical problems using numerical and algebraic expressions and equations. </a:t>
            </a:r>
            <a:endParaRPr lang="en-US" b="1" dirty="0" smtClean="0"/>
          </a:p>
          <a:p>
            <a:pPr>
              <a:defRPr/>
            </a:pPr>
            <a:r>
              <a:rPr lang="en-US" b="1" dirty="0" smtClean="0"/>
              <a:t>Solve </a:t>
            </a:r>
            <a:r>
              <a:rPr lang="en-US" b="1" dirty="0"/>
              <a:t>real-life and mathematical problems involving angle measure, area, surface area, and volume. </a:t>
            </a:r>
            <a:endParaRPr lang="en-US" dirty="0" smtClean="0"/>
          </a:p>
        </p:txBody>
      </p:sp>
      <p:sp>
        <p:nvSpPr>
          <p:cNvPr id="7" name="Rectangle 2"/>
          <p:cNvSpPr>
            <a:spLocks noGrp="1"/>
          </p:cNvSpPr>
          <p:nvPr>
            <p:ph sz="quarter" idx="4294967295"/>
          </p:nvPr>
        </p:nvSpPr>
        <p:spPr>
          <a:xfrm>
            <a:off x="6096000" y="1981200"/>
            <a:ext cx="2313707" cy="4278312"/>
          </a:xfrm>
          <a:ln w="19050" cmpd="dbl">
            <a:solidFill>
              <a:schemeClr val="accent2">
                <a:lumMod val="75000"/>
              </a:schemeClr>
            </a:solidFill>
          </a:ln>
        </p:spPr>
        <p:txBody>
          <a:bodyPr>
            <a:normAutofit/>
          </a:bodyPr>
          <a:lstStyle/>
          <a:p>
            <a:pPr eaLnBrk="1" hangingPunct="1">
              <a:buFont typeface="Wingdings" pitchFamily="2" charset="2"/>
              <a:buChar char="Ø"/>
              <a:defRPr/>
            </a:pPr>
            <a:r>
              <a:rPr lang="en-US" sz="2800" dirty="0" smtClean="0">
                <a:solidFill>
                  <a:srgbClr val="FF0000"/>
                </a:solidFill>
              </a:rPr>
              <a:t>Grade 8</a:t>
            </a:r>
          </a:p>
          <a:p>
            <a:pPr>
              <a:defRPr/>
            </a:pPr>
            <a:r>
              <a:rPr lang="en-US" dirty="0"/>
              <a:t>Understand and apply the Pythagorean Theorem</a:t>
            </a:r>
            <a:r>
              <a:rPr lang="en-US" dirty="0" smtClean="0"/>
              <a:t>.</a:t>
            </a:r>
          </a:p>
          <a:p>
            <a:pPr marL="0" indent="0">
              <a:buNone/>
              <a:defRPr/>
            </a:pPr>
            <a:endParaRPr lang="en-US" dirty="0" smtClean="0"/>
          </a:p>
        </p:txBody>
      </p:sp>
      <p:sp>
        <p:nvSpPr>
          <p:cNvPr id="5" name="TextBox 4"/>
          <p:cNvSpPr txBox="1">
            <a:spLocks noChangeArrowheads="1"/>
          </p:cNvSpPr>
          <p:nvPr/>
        </p:nvSpPr>
        <p:spPr bwMode="auto">
          <a:xfrm>
            <a:off x="3059832" y="6407150"/>
            <a:ext cx="5349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dirty="0" smtClean="0">
                <a:solidFill>
                  <a:schemeClr val="bg1"/>
                </a:solidFill>
              </a:rPr>
              <a:t>Source: </a:t>
            </a:r>
            <a:r>
              <a:rPr lang="en-US" altLang="en-US" sz="1800" dirty="0">
                <a:solidFill>
                  <a:schemeClr val="bg1"/>
                </a:solidFill>
              </a:rPr>
              <a:t>California Framework</a:t>
            </a:r>
          </a:p>
        </p:txBody>
      </p:sp>
    </p:spTree>
    <p:extLst>
      <p:ext uri="{BB962C8B-B14F-4D97-AF65-F5344CB8AC3E}">
        <p14:creationId xmlns:p14="http://schemas.microsoft.com/office/powerpoint/2010/main" val="7804694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dirty="0" smtClean="0">
                <a:solidFill>
                  <a:schemeClr val="bg1"/>
                </a:solidFill>
              </a:rPr>
              <a:t>High School Focus</a:t>
            </a:r>
            <a:endParaRPr lang="en-US" dirty="0">
              <a:solidFill>
                <a:schemeClr val="bg1"/>
              </a:solidFill>
            </a:endParaRPr>
          </a:p>
        </p:txBody>
      </p:sp>
      <p:sp>
        <p:nvSpPr>
          <p:cNvPr id="3" name="Content Placeholder 2"/>
          <p:cNvSpPr>
            <a:spLocks noGrp="1"/>
          </p:cNvSpPr>
          <p:nvPr>
            <p:ph sz="quarter" idx="13"/>
          </p:nvPr>
        </p:nvSpPr>
        <p:spPr>
          <a:xfrm>
            <a:off x="685800" y="2057400"/>
            <a:ext cx="2667000" cy="4267200"/>
          </a:xfrm>
          <a:prstGeom prst="rect">
            <a:avLst/>
          </a:prstGeom>
          <a:solidFill>
            <a:schemeClr val="bg1"/>
          </a:solidFill>
          <a:ln w="19050" cmpd="dbl">
            <a:solidFill>
              <a:schemeClr val="accent2">
                <a:lumMod val="75000"/>
              </a:schemeClr>
            </a:solidFill>
          </a:ln>
        </p:spPr>
        <p:txBody>
          <a:bodyPr>
            <a:normAutofit/>
          </a:bodyPr>
          <a:lstStyle/>
          <a:p>
            <a:pPr marL="0" indent="0" eaLnBrk="1" hangingPunct="1">
              <a:buFontTx/>
              <a:buNone/>
              <a:defRPr/>
            </a:pPr>
            <a:r>
              <a:rPr lang="en-US" sz="4500" dirty="0" smtClean="0"/>
              <a:t>Algebra I</a:t>
            </a:r>
          </a:p>
          <a:p>
            <a:pPr marL="537210" lvl="1" indent="-171450">
              <a:buFont typeface="Wingdings" panose="05000000000000000000" pitchFamily="2" charset="2"/>
              <a:buChar char="Ø"/>
              <a:defRPr/>
            </a:pPr>
            <a:r>
              <a:rPr lang="en-US" b="1" dirty="0"/>
              <a:t>Creating Equations</a:t>
            </a:r>
            <a:endParaRPr lang="en-US" dirty="0"/>
          </a:p>
          <a:p>
            <a:pPr marL="811530" lvl="2" indent="-171450">
              <a:buFont typeface="Wingdings" panose="05000000000000000000" pitchFamily="2" charset="2"/>
              <a:buChar char="Ø"/>
              <a:defRPr/>
            </a:pPr>
            <a:r>
              <a:rPr lang="en-US" sz="2200" dirty="0"/>
              <a:t>Create equations that describe numbers or relationship.</a:t>
            </a:r>
            <a:endParaRPr lang="en-US" sz="2200" b="1" u="sng" dirty="0">
              <a:solidFill>
                <a:srgbClr val="FF0000"/>
              </a:solidFill>
            </a:endParaRPr>
          </a:p>
          <a:p>
            <a:pPr marL="0" indent="0">
              <a:buNone/>
            </a:pPr>
            <a:endParaRPr lang="en-US" sz="7300" b="1" u="sng" dirty="0" smtClean="0">
              <a:solidFill>
                <a:srgbClr val="FF0000"/>
              </a:solidFill>
            </a:endParaRPr>
          </a:p>
          <a:p>
            <a:pPr marL="0" indent="0" eaLnBrk="1" hangingPunct="1">
              <a:buFontTx/>
              <a:buNone/>
              <a:defRPr/>
            </a:pPr>
            <a:endParaRPr lang="en-US" dirty="0" smtClean="0"/>
          </a:p>
        </p:txBody>
      </p:sp>
      <p:sp>
        <p:nvSpPr>
          <p:cNvPr id="6" name="Rectangle 2"/>
          <p:cNvSpPr>
            <a:spLocks noGrp="1"/>
          </p:cNvSpPr>
          <p:nvPr>
            <p:ph sz="quarter" idx="14"/>
          </p:nvPr>
        </p:nvSpPr>
        <p:spPr>
          <a:xfrm>
            <a:off x="3352801" y="2057400"/>
            <a:ext cx="2666999" cy="4267200"/>
          </a:xfrm>
          <a:prstGeom prst="rect">
            <a:avLst/>
          </a:prstGeom>
          <a:solidFill>
            <a:schemeClr val="bg1"/>
          </a:solidFill>
          <a:ln w="19050" cmpd="dbl">
            <a:solidFill>
              <a:schemeClr val="accent2">
                <a:lumMod val="75000"/>
              </a:schemeClr>
            </a:solidFill>
          </a:ln>
        </p:spPr>
        <p:txBody>
          <a:bodyPr>
            <a:normAutofit fontScale="40000" lnSpcReduction="20000"/>
          </a:bodyPr>
          <a:lstStyle/>
          <a:p>
            <a:pPr marL="0" indent="0" eaLnBrk="1" hangingPunct="1">
              <a:buFontTx/>
              <a:buNone/>
              <a:defRPr/>
            </a:pPr>
            <a:r>
              <a:rPr lang="en-US" sz="11300" dirty="0" smtClean="0"/>
              <a:t>Geometry</a:t>
            </a:r>
          </a:p>
          <a:p>
            <a:pPr>
              <a:buFont typeface="Wingdings" pitchFamily="2" charset="2"/>
              <a:buChar char="Ø"/>
              <a:defRPr/>
            </a:pPr>
            <a:r>
              <a:rPr lang="en-US" sz="4400" b="1" dirty="0" smtClean="0"/>
              <a:t>Expressing </a:t>
            </a:r>
            <a:r>
              <a:rPr lang="en-US" sz="4400" b="1" dirty="0"/>
              <a:t>Geometric Properties with </a:t>
            </a:r>
            <a:r>
              <a:rPr lang="en-US" sz="4400" b="1" dirty="0" smtClean="0"/>
              <a:t>Equations</a:t>
            </a:r>
            <a:endParaRPr lang="en-US" sz="4400" dirty="0"/>
          </a:p>
          <a:p>
            <a:pPr lvl="1">
              <a:buFont typeface="Wingdings" pitchFamily="2" charset="2"/>
              <a:buChar char="Ø"/>
              <a:defRPr/>
            </a:pPr>
            <a:r>
              <a:rPr lang="en-US" sz="4200" dirty="0" smtClean="0"/>
              <a:t>Translate </a:t>
            </a:r>
            <a:r>
              <a:rPr lang="en-US" sz="4200" dirty="0"/>
              <a:t>between the geometric description and the equation for a conic </a:t>
            </a:r>
            <a:r>
              <a:rPr lang="en-US" sz="4200" dirty="0" smtClean="0"/>
              <a:t>section.</a:t>
            </a:r>
            <a:endParaRPr lang="en-US" sz="4200" dirty="0"/>
          </a:p>
          <a:p>
            <a:pPr lvl="1">
              <a:buFont typeface="Wingdings" pitchFamily="2" charset="2"/>
              <a:buChar char="Ø"/>
              <a:defRPr/>
            </a:pPr>
            <a:r>
              <a:rPr lang="en-US" sz="4200" dirty="0" smtClean="0"/>
              <a:t>Use </a:t>
            </a:r>
            <a:r>
              <a:rPr lang="en-US" sz="4200" dirty="0"/>
              <a:t>coordinates to prove simple geometric theorems algebraically.</a:t>
            </a:r>
            <a:endParaRPr lang="en-US" sz="6200" b="1" dirty="0" smtClean="0"/>
          </a:p>
        </p:txBody>
      </p:sp>
      <p:sp>
        <p:nvSpPr>
          <p:cNvPr id="7" name="Rectangle 2"/>
          <p:cNvSpPr>
            <a:spLocks noGrp="1"/>
          </p:cNvSpPr>
          <p:nvPr>
            <p:ph sz="quarter" idx="4294967295"/>
          </p:nvPr>
        </p:nvSpPr>
        <p:spPr>
          <a:xfrm>
            <a:off x="5943600" y="2057400"/>
            <a:ext cx="2514600" cy="4267200"/>
          </a:xfrm>
          <a:solidFill>
            <a:schemeClr val="bg1"/>
          </a:solidFill>
          <a:ln w="19050" cmpd="dbl">
            <a:solidFill>
              <a:schemeClr val="accent2">
                <a:lumMod val="75000"/>
              </a:schemeClr>
            </a:solidFill>
          </a:ln>
        </p:spPr>
        <p:txBody>
          <a:bodyPr>
            <a:normAutofit/>
          </a:bodyPr>
          <a:lstStyle/>
          <a:p>
            <a:pPr marL="0" indent="0" eaLnBrk="1" hangingPunct="1">
              <a:buNone/>
              <a:defRPr/>
            </a:pPr>
            <a:r>
              <a:rPr lang="en-US" sz="3500" dirty="0" smtClean="0"/>
              <a:t>Algebra II</a:t>
            </a:r>
          </a:p>
          <a:p>
            <a:pPr marL="537210" lvl="1" indent="-171450">
              <a:buFont typeface="Wingdings" panose="05000000000000000000" pitchFamily="2" charset="2"/>
              <a:buChar char="Ø"/>
              <a:defRPr/>
            </a:pPr>
            <a:r>
              <a:rPr lang="en-US" b="1" dirty="0" smtClean="0"/>
              <a:t>Creating Equations</a:t>
            </a:r>
            <a:endParaRPr lang="en-US" dirty="0" smtClean="0"/>
          </a:p>
          <a:p>
            <a:pPr marL="811530" lvl="2" indent="-171450">
              <a:buFont typeface="Wingdings" panose="05000000000000000000" pitchFamily="2" charset="2"/>
              <a:buChar char="Ø"/>
              <a:defRPr/>
            </a:pPr>
            <a:r>
              <a:rPr lang="en-US" sz="2200" dirty="0" smtClean="0"/>
              <a:t>Create </a:t>
            </a:r>
            <a:r>
              <a:rPr lang="en-US" sz="2200" dirty="0"/>
              <a:t>equations that describe numbers or </a:t>
            </a:r>
            <a:r>
              <a:rPr lang="en-US" sz="2200" dirty="0" smtClean="0"/>
              <a:t>relationship.</a:t>
            </a:r>
            <a:endParaRPr lang="en-US" sz="2200" b="1" u="sng" dirty="0">
              <a:solidFill>
                <a:srgbClr val="FF0000"/>
              </a:solidFill>
            </a:endParaRPr>
          </a:p>
          <a:p>
            <a:pPr marL="537210" lvl="1" indent="-171450">
              <a:buFont typeface="Wingdings" panose="05000000000000000000" pitchFamily="2" charset="2"/>
              <a:buChar char="Ø"/>
              <a:defRPr/>
            </a:pPr>
            <a:endParaRPr lang="en-US" sz="5400" b="1" u="sng" dirty="0" smtClean="0">
              <a:solidFill>
                <a:srgbClr val="FF0000"/>
              </a:solidFill>
            </a:endParaRPr>
          </a:p>
        </p:txBody>
      </p:sp>
      <p:sp>
        <p:nvSpPr>
          <p:cNvPr id="5" name="TextBox 4"/>
          <p:cNvSpPr txBox="1">
            <a:spLocks noChangeArrowheads="1"/>
          </p:cNvSpPr>
          <p:nvPr/>
        </p:nvSpPr>
        <p:spPr bwMode="auto">
          <a:xfrm>
            <a:off x="3489325" y="6407150"/>
            <a:ext cx="5349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dirty="0" smtClean="0">
                <a:solidFill>
                  <a:schemeClr val="bg1"/>
                </a:solidFill>
              </a:rPr>
              <a:t>Source: </a:t>
            </a:r>
            <a:r>
              <a:rPr lang="en-US" altLang="en-US" sz="1800" dirty="0">
                <a:solidFill>
                  <a:schemeClr val="bg1"/>
                </a:solidFill>
              </a:rPr>
              <a:t>California Framework</a:t>
            </a:r>
          </a:p>
        </p:txBody>
      </p:sp>
    </p:spTree>
    <p:extLst>
      <p:ext uri="{BB962C8B-B14F-4D97-AF65-F5344CB8AC3E}">
        <p14:creationId xmlns:p14="http://schemas.microsoft.com/office/powerpoint/2010/main" val="3376052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7315200" cy="914400"/>
          </a:xfrm>
        </p:spPr>
        <p:txBody>
          <a:bodyPr/>
          <a:lstStyle/>
          <a:p>
            <a:pPr algn="ctr"/>
            <a:r>
              <a:rPr lang="en-US" u="sng" dirty="0" smtClean="0"/>
              <a:t>Lesson Agenda</a:t>
            </a:r>
            <a:endParaRPr lang="en-US" dirty="0"/>
          </a:p>
        </p:txBody>
      </p:sp>
      <p:sp>
        <p:nvSpPr>
          <p:cNvPr id="3" name="Content Placeholder 2"/>
          <p:cNvSpPr>
            <a:spLocks noGrp="1"/>
          </p:cNvSpPr>
          <p:nvPr>
            <p:ph idx="1"/>
          </p:nvPr>
        </p:nvSpPr>
        <p:spPr>
          <a:xfrm>
            <a:off x="762000" y="1819835"/>
            <a:ext cx="7315200" cy="3209365"/>
          </a:xfrm>
        </p:spPr>
        <p:txBody>
          <a:bodyPr>
            <a:normAutofit fontScale="92500" lnSpcReduction="20000"/>
          </a:bodyPr>
          <a:lstStyle/>
          <a:p>
            <a:r>
              <a:rPr lang="en-US" sz="2800" dirty="0" smtClean="0"/>
              <a:t>Vocabulary</a:t>
            </a:r>
          </a:p>
          <a:p>
            <a:r>
              <a:rPr lang="en-US" sz="2800" dirty="0" smtClean="0"/>
              <a:t>Lesson: </a:t>
            </a:r>
          </a:p>
          <a:p>
            <a:pPr lvl="1"/>
            <a:r>
              <a:rPr lang="en-US" sz="2600" dirty="0" smtClean="0"/>
              <a:t>Task: Jessica’s Walk Home</a:t>
            </a:r>
          </a:p>
          <a:p>
            <a:pPr lvl="1"/>
            <a:r>
              <a:rPr lang="en-US" sz="2600" dirty="0" smtClean="0"/>
              <a:t>Connecting Concepts: Circles and Pythagorean Theorem</a:t>
            </a:r>
          </a:p>
          <a:p>
            <a:pPr lvl="1"/>
            <a:r>
              <a:rPr lang="en-US" sz="2600" dirty="0" smtClean="0"/>
              <a:t>Practice Exercises</a:t>
            </a:r>
          </a:p>
          <a:p>
            <a:pPr lvl="1"/>
            <a:r>
              <a:rPr lang="en-US" sz="2600" dirty="0" smtClean="0"/>
              <a:t>Video Presentation</a:t>
            </a:r>
          </a:p>
          <a:p>
            <a:r>
              <a:rPr lang="en-US" sz="2800" dirty="0" smtClean="0"/>
              <a:t>Textbook Connections</a:t>
            </a:r>
          </a:p>
          <a:p>
            <a:pPr marL="45720" indent="0">
              <a:buNone/>
            </a:pPr>
            <a:endParaRPr lang="en-US" dirty="0" smtClean="0"/>
          </a:p>
          <a:p>
            <a:pPr marL="45720" indent="0">
              <a:buNone/>
            </a:pPr>
            <a:endParaRPr lang="en-US" dirty="0" smtClean="0"/>
          </a:p>
          <a:p>
            <a:endParaRPr lang="en-US" dirty="0"/>
          </a:p>
        </p:txBody>
      </p:sp>
    </p:spTree>
    <p:extLst>
      <p:ext uri="{BB962C8B-B14F-4D97-AF65-F5344CB8AC3E}">
        <p14:creationId xmlns:p14="http://schemas.microsoft.com/office/powerpoint/2010/main" val="38794077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Deriving Success</a:t>
            </a:r>
            <a:endParaRPr lang="en-US" dirty="0"/>
          </a:p>
        </p:txBody>
      </p:sp>
      <p:sp>
        <p:nvSpPr>
          <p:cNvPr id="3" name="Subtitle 2"/>
          <p:cNvSpPr>
            <a:spLocks noGrp="1"/>
          </p:cNvSpPr>
          <p:nvPr>
            <p:ph type="subTitle" idx="1"/>
          </p:nvPr>
        </p:nvSpPr>
        <p:spPr/>
        <p:txBody>
          <a:bodyPr/>
          <a:lstStyle/>
          <a:p>
            <a:r>
              <a:rPr lang="en-US" dirty="0" smtClean="0"/>
              <a:t>Planning for Instruction with Equations of a Circle</a:t>
            </a:r>
            <a:endParaRPr lang="en-US" dirty="0"/>
          </a:p>
        </p:txBody>
      </p:sp>
      <p:pic>
        <p:nvPicPr>
          <p:cNvPr id="1026" name="Picture 2" descr="http://ts3.mm.bing.net/th?id=JN.l9fWvlg%2bySeUM2W9vTuB%2bA&amp;pid=15.1&amp;H=160&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219200"/>
            <a:ext cx="200025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959167"/>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4198</TotalTime>
  <Words>2661</Words>
  <Application>Microsoft Office PowerPoint</Application>
  <PresentationFormat>On-screen Show (4:3)</PresentationFormat>
  <Paragraphs>563</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Pushpin</vt:lpstr>
      <vt:lpstr>Geometry -   Conic Section Unit 4</vt:lpstr>
      <vt:lpstr>Purpose </vt:lpstr>
      <vt:lpstr>Common Core Standards</vt:lpstr>
      <vt:lpstr>PowerPoint Presentation</vt:lpstr>
      <vt:lpstr>Math Practices</vt:lpstr>
      <vt:lpstr>Middle School Focus</vt:lpstr>
      <vt:lpstr>High School Focus</vt:lpstr>
      <vt:lpstr>Lesson Agenda</vt:lpstr>
      <vt:lpstr>Deriving Success</vt:lpstr>
      <vt:lpstr>Getting Ready</vt:lpstr>
      <vt:lpstr>Misconceptions and Anticipated Issues</vt:lpstr>
      <vt:lpstr>Required Resources</vt:lpstr>
      <vt:lpstr>Planning and Time</vt:lpstr>
      <vt:lpstr>Act 1 </vt:lpstr>
      <vt:lpstr>Needed Vocabulary: Conic Section, Circle, Pythagorean Theorem</vt:lpstr>
      <vt:lpstr>Derive the equation of a circle: using the Pythagorean Theorem </vt:lpstr>
      <vt:lpstr>Jessica’s Walk Home </vt:lpstr>
      <vt:lpstr>Task Continued</vt:lpstr>
      <vt:lpstr>Task Debrief</vt:lpstr>
      <vt:lpstr>Closing </vt:lpstr>
      <vt:lpstr>Choose the Next Option</vt:lpstr>
      <vt:lpstr>Act 2 </vt:lpstr>
      <vt:lpstr>Needed Vocabulary: Completing the Square</vt:lpstr>
      <vt:lpstr>Derive the equation of a circle: using the Pythagorean Theorem </vt:lpstr>
      <vt:lpstr>Completing the Square</vt:lpstr>
      <vt:lpstr>Task Continued</vt:lpstr>
      <vt:lpstr>Task Debrief</vt:lpstr>
      <vt:lpstr>Task Debrief Continued</vt:lpstr>
      <vt:lpstr>Closing </vt:lpstr>
      <vt:lpstr>Choose the Next Option</vt:lpstr>
      <vt:lpstr>Textbook Connection Big Ideas</vt:lpstr>
      <vt:lpstr>Textbook Connection Spring Board</vt:lpstr>
      <vt:lpstr>Textbook Connection CPM</vt:lpstr>
      <vt:lpstr>Additional Resources</vt:lpstr>
      <vt:lpstr>Need Help?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Two-Way Frequency Tables</dc:title>
  <dc:creator>Windows User</dc:creator>
  <cp:lastModifiedBy>Windows User</cp:lastModifiedBy>
  <cp:revision>190</cp:revision>
  <cp:lastPrinted>2015-05-11T15:11:59Z</cp:lastPrinted>
  <dcterms:created xsi:type="dcterms:W3CDTF">2015-03-05T17:58:53Z</dcterms:created>
  <dcterms:modified xsi:type="dcterms:W3CDTF">2015-06-15T18:12:15Z</dcterms:modified>
</cp:coreProperties>
</file>