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1"/>
  </p:notesMasterIdLst>
  <p:sldIdLst>
    <p:sldId id="256" r:id="rId2"/>
    <p:sldId id="287" r:id="rId3"/>
    <p:sldId id="266" r:id="rId4"/>
    <p:sldId id="275" r:id="rId5"/>
    <p:sldId id="267" r:id="rId6"/>
    <p:sldId id="293" r:id="rId7"/>
    <p:sldId id="289" r:id="rId8"/>
    <p:sldId id="290" r:id="rId9"/>
    <p:sldId id="277" r:id="rId10"/>
    <p:sldId id="294" r:id="rId11"/>
    <p:sldId id="272" r:id="rId12"/>
    <p:sldId id="279" r:id="rId13"/>
    <p:sldId id="281" r:id="rId14"/>
    <p:sldId id="285" r:id="rId15"/>
    <p:sldId id="282" r:id="rId16"/>
    <p:sldId id="288" r:id="rId17"/>
    <p:sldId id="295" r:id="rId18"/>
    <p:sldId id="299" r:id="rId19"/>
    <p:sldId id="297" r:id="rId20"/>
    <p:sldId id="300" r:id="rId21"/>
    <p:sldId id="301" r:id="rId22"/>
    <p:sldId id="302" r:id="rId23"/>
    <p:sldId id="303" r:id="rId24"/>
    <p:sldId id="304" r:id="rId25"/>
    <p:sldId id="308" r:id="rId26"/>
    <p:sldId id="306" r:id="rId27"/>
    <p:sldId id="309" r:id="rId28"/>
    <p:sldId id="311" r:id="rId29"/>
    <p:sldId id="310" r:id="rId30"/>
    <p:sldId id="312" r:id="rId31"/>
    <p:sldId id="313" r:id="rId32"/>
    <p:sldId id="314" r:id="rId33"/>
    <p:sldId id="315" r:id="rId34"/>
    <p:sldId id="284" r:id="rId35"/>
    <p:sldId id="268" r:id="rId36"/>
    <p:sldId id="270" r:id="rId37"/>
    <p:sldId id="276" r:id="rId38"/>
    <p:sldId id="283" r:id="rId39"/>
    <p:sldId id="292" r:id="rId4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317" autoAdjust="0"/>
    <p:restoredTop sz="77016" autoAdjust="0"/>
  </p:normalViewPr>
  <p:slideViewPr>
    <p:cSldViewPr>
      <p:cViewPr>
        <p:scale>
          <a:sx n="60" d="100"/>
          <a:sy n="60" d="100"/>
        </p:scale>
        <p:origin x="-1670" y="-240"/>
      </p:cViewPr>
      <p:guideLst>
        <p:guide orient="horz" pos="2160"/>
        <p:guide pos="2880"/>
      </p:guideLst>
    </p:cSldViewPr>
  </p:slideViewPr>
  <p:notesTextViewPr>
    <p:cViewPr>
      <p:scale>
        <a:sx n="1" d="1"/>
        <a:sy n="1" d="1"/>
      </p:scale>
      <p:origin x="0" y="0"/>
    </p:cViewPr>
  </p:notesTextViewPr>
  <p:sorterViewPr>
    <p:cViewPr>
      <p:scale>
        <a:sx n="100" d="100"/>
        <a:sy n="100" d="100"/>
      </p:scale>
      <p:origin x="0" y="6384"/>
    </p:cViewPr>
  </p:sorterViewPr>
  <p:notesViewPr>
    <p:cSldViewPr>
      <p:cViewPr>
        <p:scale>
          <a:sx n="110" d="100"/>
          <a:sy n="110" d="100"/>
        </p:scale>
        <p:origin x="-2141" y="-5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Statistics and Probability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MP2</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Reason abstractly and quantitatively.</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Statistics and Probability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23997"/>
          <a:ext cx="6196013" cy="8897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MP1</a:t>
          </a:r>
          <a:endParaRPr lang="en-US" sz="3900" kern="1200" dirty="0"/>
        </a:p>
      </dsp:txBody>
      <dsp:txXfrm>
        <a:off x="43436" y="67433"/>
        <a:ext cx="6109141" cy="802913"/>
      </dsp:txXfrm>
    </dsp:sp>
    <dsp:sp modelId="{0C874B8A-78F2-43A6-9A27-19B6821C33D8}">
      <dsp:nvSpPr>
        <dsp:cNvPr id="0" name=""/>
        <dsp:cNvSpPr/>
      </dsp:nvSpPr>
      <dsp:spPr>
        <a:xfrm>
          <a:off x="0" y="913782"/>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Make sense of problems and persevere in solving them.</a:t>
          </a:r>
          <a:endParaRPr lang="en-US" sz="3000" kern="1200" dirty="0"/>
        </a:p>
      </dsp:txBody>
      <dsp:txXfrm>
        <a:off x="0" y="913782"/>
        <a:ext cx="6196013" cy="888030"/>
      </dsp:txXfrm>
    </dsp:sp>
    <dsp:sp modelId="{F108927F-65E5-4C9A-9F92-62CE6806B1E1}">
      <dsp:nvSpPr>
        <dsp:cNvPr id="0" name=""/>
        <dsp:cNvSpPr/>
      </dsp:nvSpPr>
      <dsp:spPr>
        <a:xfrm>
          <a:off x="0" y="1801812"/>
          <a:ext cx="6196013" cy="88978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MP2</a:t>
          </a:r>
          <a:endParaRPr lang="en-US" sz="3900" kern="1200" dirty="0"/>
        </a:p>
      </dsp:txBody>
      <dsp:txXfrm>
        <a:off x="43436" y="1845248"/>
        <a:ext cx="6109141" cy="802913"/>
      </dsp:txXfrm>
    </dsp:sp>
    <dsp:sp modelId="{E66B5219-7370-4FE4-9FFD-C1AB0BBAA9D7}">
      <dsp:nvSpPr>
        <dsp:cNvPr id="0" name=""/>
        <dsp:cNvSpPr/>
      </dsp:nvSpPr>
      <dsp:spPr>
        <a:xfrm>
          <a:off x="0" y="2691597"/>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Reason abstractly and quantitatively.</a:t>
          </a:r>
          <a:endParaRPr lang="en-US" sz="3000" kern="1200" dirty="0"/>
        </a:p>
      </dsp:txBody>
      <dsp:txXfrm>
        <a:off x="0" y="2691597"/>
        <a:ext cx="6196013" cy="888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6/4/2015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smtClean="0">
                <a:latin typeface="Tw Cen MT" panose="020B0602020104020603" pitchFamily="34" charset="0"/>
              </a:rPr>
              <a:t>Let’s continue to </a:t>
            </a:r>
            <a:r>
              <a:rPr lang="en-US" dirty="0">
                <a:latin typeface="Tw Cen MT" panose="020B0602020104020603" pitchFamily="34" charset="0"/>
              </a:rPr>
              <a:t>take closer look at the California Department of Education’s description of </a:t>
            </a:r>
            <a:r>
              <a:rPr lang="en-US" dirty="0" smtClean="0">
                <a:latin typeface="Tw Cen MT" panose="020B0602020104020603" pitchFamily="34" charset="0"/>
              </a:rPr>
              <a:t>the High School Statistics and Probability.  </a:t>
            </a:r>
            <a:endParaRPr lang="en-US" dirty="0">
              <a:latin typeface="Tw Cen MT" panose="020B0602020104020603" pitchFamily="34" charset="0"/>
            </a:endParaRPr>
          </a:p>
          <a:p>
            <a:pPr marL="639086" lvl="1" indent="-174296">
              <a:buFont typeface="Wingdings" panose="05000000000000000000" pitchFamily="2" charset="2"/>
              <a:buChar char="§"/>
            </a:pPr>
            <a:r>
              <a:rPr lang="en-US" dirty="0">
                <a:latin typeface="Tw Cen MT" panose="020B0602020104020603" pitchFamily="34" charset="0"/>
              </a:rPr>
              <a:t>Read the </a:t>
            </a:r>
            <a:r>
              <a:rPr lang="en-US" dirty="0" smtClean="0">
                <a:effectLst>
                  <a:outerShdw blurRad="38100" dist="38100" dir="2700000" algn="tl">
                    <a:srgbClr val="000000">
                      <a:alpha val="43137"/>
                    </a:srgbClr>
                  </a:outerShdw>
                </a:effectLst>
                <a:latin typeface="Tw Cen MT" panose="020B0602020104020603" pitchFamily="34" charset="0"/>
              </a:rPr>
              <a:t>boxed</a:t>
            </a:r>
            <a:r>
              <a:rPr lang="en-US" dirty="0" smtClean="0">
                <a:latin typeface="Tw Cen MT" panose="020B0602020104020603" pitchFamily="34" charset="0"/>
              </a:rPr>
              <a:t> </a:t>
            </a:r>
            <a:r>
              <a:rPr lang="en-US" dirty="0">
                <a:latin typeface="Tw Cen MT" panose="020B0602020104020603" pitchFamily="34" charset="0"/>
              </a:rPr>
              <a:t>portion</a:t>
            </a:r>
          </a:p>
          <a:p>
            <a:pPr marL="639086" lvl="1" indent="-174296">
              <a:buFont typeface="Wingdings" panose="05000000000000000000" pitchFamily="2" charset="2"/>
              <a:buChar char="§"/>
            </a:pPr>
            <a:r>
              <a:rPr lang="en-US" dirty="0">
                <a:latin typeface="Tw Cen MT" panose="020B0602020104020603" pitchFamily="34" charset="0"/>
              </a:rPr>
              <a:t>The state framework shows the importance of </a:t>
            </a:r>
            <a:r>
              <a:rPr lang="en-US" dirty="0" smtClean="0">
                <a:latin typeface="Tw Cen MT" panose="020B0602020104020603" pitchFamily="34" charset="0"/>
              </a:rPr>
              <a:t>having students work with 2 types of problems (independent and dependent).</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10</a:t>
            </a:fld>
            <a:endParaRPr lang="en-US" dirty="0"/>
          </a:p>
        </p:txBody>
      </p:sp>
    </p:spTree>
    <p:extLst>
      <p:ext uri="{BB962C8B-B14F-4D97-AF65-F5344CB8AC3E}">
        <p14:creationId xmlns:p14="http://schemas.microsoft.com/office/powerpoint/2010/main" val="368057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smtClean="0"/>
              <a:t>Facilitator notes</a:t>
            </a:r>
          </a:p>
          <a:p>
            <a:endParaRPr lang="en-US" sz="2800" dirty="0" smtClean="0"/>
          </a:p>
          <a:p>
            <a:r>
              <a:rPr lang="en-US" sz="2800" dirty="0" smtClean="0"/>
              <a:t>Time: 2-3</a:t>
            </a:r>
            <a:r>
              <a:rPr lang="en-US" sz="2800" baseline="0" dirty="0" smtClean="0"/>
              <a:t> minutes</a:t>
            </a:r>
            <a:endParaRPr lang="en-US" sz="2800" dirty="0" smtClean="0"/>
          </a:p>
          <a:p>
            <a:endParaRPr lang="en-US" sz="2800" dirty="0" smtClean="0"/>
          </a:p>
          <a:p>
            <a:r>
              <a:rPr lang="en-US" sz="2800" b="1" dirty="0" smtClean="0"/>
              <a:t>Handouts/participant activity:</a:t>
            </a:r>
            <a:r>
              <a:rPr lang="en-US" sz="2800" b="1" baseline="0" dirty="0" smtClean="0"/>
              <a:t> </a:t>
            </a:r>
            <a:r>
              <a:rPr lang="en-US" sz="2800" b="0" baseline="0" dirty="0" smtClean="0"/>
              <a:t>n/a</a:t>
            </a:r>
            <a:endParaRPr lang="en-US" sz="2800" b="0" dirty="0" smtClean="0"/>
          </a:p>
          <a:p>
            <a:endParaRPr lang="en-US" sz="2800" b="1" dirty="0" smtClean="0">
              <a:latin typeface="Tw Cen MT" panose="020B0602020104020603" pitchFamily="34" charset="0"/>
            </a:endParaRPr>
          </a:p>
          <a:p>
            <a:r>
              <a:rPr lang="en-US" sz="2800" b="1" dirty="0" smtClean="0">
                <a:latin typeface="Tw Cen MT" panose="020B0602020104020603" pitchFamily="34" charset="0"/>
              </a:rPr>
              <a:t>Focus points:</a:t>
            </a:r>
          </a:p>
          <a:p>
            <a:endParaRPr lang="en-US" sz="2800" b="0" dirty="0" smtClean="0">
              <a:latin typeface="Tw Cen MT" panose="020B0602020104020603" pitchFamily="34" charset="0"/>
            </a:endParaRPr>
          </a:p>
          <a:p>
            <a:r>
              <a:rPr lang="en-US" sz="2800" b="0" dirty="0" smtClean="0">
                <a:latin typeface="Tw Cen MT" panose="020B0602020104020603" pitchFamily="34" charset="0"/>
              </a:rPr>
              <a:t>Review</a:t>
            </a:r>
            <a:r>
              <a:rPr lang="en-US" sz="2800" b="0" baseline="0" dirty="0" smtClean="0">
                <a:latin typeface="Tw Cen MT" panose="020B0602020104020603" pitchFamily="34" charset="0"/>
              </a:rPr>
              <a:t> the lesson  agenda prior to implementation</a:t>
            </a:r>
            <a:endParaRPr lang="en-US" sz="2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542672E2-7583-4F4D-8B7F-35AAAC760CF2}" type="slidenum">
              <a:rPr lang="en-US" smtClean="0"/>
              <a:t>11</a:t>
            </a:fld>
            <a:endParaRPr lang="en-US" dirty="0"/>
          </a:p>
        </p:txBody>
      </p:sp>
    </p:spTree>
    <p:extLst>
      <p:ext uri="{BB962C8B-B14F-4D97-AF65-F5344CB8AC3E}">
        <p14:creationId xmlns:p14="http://schemas.microsoft.com/office/powerpoint/2010/main" val="224664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3344699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a:t>
            </a:r>
            <a:r>
              <a:rPr lang="en-US" dirty="0" smtClean="0"/>
              <a:t>teacher</a:t>
            </a:r>
            <a:r>
              <a:rPr lang="en-US" baseline="0" dirty="0" smtClean="0"/>
              <a: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13</a:t>
            </a:fld>
            <a:endParaRPr lang="en-US"/>
          </a:p>
        </p:txBody>
      </p:sp>
    </p:spTree>
    <p:extLst>
      <p:ext uri="{BB962C8B-B14F-4D97-AF65-F5344CB8AC3E}">
        <p14:creationId xmlns:p14="http://schemas.microsoft.com/office/powerpoint/2010/main" val="2143911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are guided questions to improve our students’ 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14</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1</a:t>
            </a:r>
            <a:r>
              <a:rPr lang="en-US" dirty="0" smtClean="0"/>
              <a:t>-2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This shows a list </a:t>
            </a:r>
            <a:r>
              <a:rPr lang="en-US" dirty="0" smtClean="0"/>
              <a:t>of the specific concepts that are in the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1312717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4-5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The first step in the lesson is to have students work towards formulating the question that goes with the situation they will eventually explore with candy.  Following the steps listed the teacher will engage students in a discussion that would help them relate proportions to a mixture. </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3348898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4-5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The next step is to introduce the task to the students and divide them into pairs.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41033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4-5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Once the students are divided into to pairs, the teacher will ask preliminary questions regarding probability.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3334123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1</a:t>
            </a:r>
            <a:r>
              <a:rPr lang="en-US" dirty="0" smtClean="0"/>
              <a:t>-2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The teacher will provide distribution date for M&amp;M’s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3897025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1</a:t>
            </a:r>
            <a:r>
              <a:rPr lang="en-US" dirty="0" smtClean="0"/>
              <a:t>-2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The teacher will provide distribution data Skittles.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314944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5 - 10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Participants will complete the activity sheet part 1 as if they were students.  This will allow the participants to have an idea of the process and possible issues that may arise in their classroom when implementing the task.</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23</a:t>
            </a:fld>
            <a:endParaRPr lang="en-US"/>
          </a:p>
        </p:txBody>
      </p:sp>
    </p:spTree>
    <p:extLst>
      <p:ext uri="{BB962C8B-B14F-4D97-AF65-F5344CB8AC3E}">
        <p14:creationId xmlns:p14="http://schemas.microsoft.com/office/powerpoint/2010/main" val="2585771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5 - 10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Participants will complete the activity sheet part </a:t>
            </a:r>
            <a:r>
              <a:rPr lang="en-US" dirty="0" smtClean="0"/>
              <a:t>2 </a:t>
            </a:r>
            <a:r>
              <a:rPr lang="en-US" dirty="0"/>
              <a:t>as if they were students.  This will allow the participants to have an idea of the process and possible issues that may arise in their classroom when implementing the task.</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24</a:t>
            </a:fld>
            <a:endParaRPr lang="en-US"/>
          </a:p>
        </p:txBody>
      </p:sp>
    </p:spTree>
    <p:extLst>
      <p:ext uri="{BB962C8B-B14F-4D97-AF65-F5344CB8AC3E}">
        <p14:creationId xmlns:p14="http://schemas.microsoft.com/office/powerpoint/2010/main" val="3945954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1 </a:t>
            </a:r>
            <a:r>
              <a:rPr lang="en-US" dirty="0"/>
              <a:t>- 2</a:t>
            </a:r>
            <a:r>
              <a:rPr lang="en-US" dirty="0" smtClean="0"/>
              <a:t>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During the lesson there are check points that the teacher will provide to make sure that all students are ready to move on to the next step.  The first check point occurs after activity #2.  Review the information in the slide for check point #1. </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25</a:t>
            </a:fld>
            <a:endParaRPr lang="en-US"/>
          </a:p>
        </p:txBody>
      </p:sp>
    </p:spTree>
    <p:extLst>
      <p:ext uri="{BB962C8B-B14F-4D97-AF65-F5344CB8AC3E}">
        <p14:creationId xmlns:p14="http://schemas.microsoft.com/office/powerpoint/2010/main" val="2835147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1 </a:t>
            </a:r>
            <a:r>
              <a:rPr lang="en-US" dirty="0"/>
              <a:t>- 2</a:t>
            </a:r>
            <a:r>
              <a:rPr lang="en-US" dirty="0" smtClean="0"/>
              <a:t>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Even though the students will have had vocabulary front loading after activities after check point #1 this will be an opportunity to review 2 key academic vocabulary terms in the context </a:t>
            </a:r>
            <a:r>
              <a:rPr lang="en-US" smtClean="0"/>
              <a:t>of this task.</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26</a:t>
            </a:fld>
            <a:endParaRPr lang="en-US"/>
          </a:p>
        </p:txBody>
      </p:sp>
    </p:spTree>
    <p:extLst>
      <p:ext uri="{BB962C8B-B14F-4D97-AF65-F5344CB8AC3E}">
        <p14:creationId xmlns:p14="http://schemas.microsoft.com/office/powerpoint/2010/main" val="2047749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5 - 10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Participants will complete the activity sheet part </a:t>
            </a:r>
            <a:r>
              <a:rPr lang="en-US" dirty="0" smtClean="0"/>
              <a:t>3 </a:t>
            </a:r>
            <a:r>
              <a:rPr lang="en-US" dirty="0"/>
              <a:t>as if they </a:t>
            </a:r>
            <a:r>
              <a:rPr lang="en-US" dirty="0" smtClean="0"/>
              <a:t>are </a:t>
            </a:r>
            <a:r>
              <a:rPr lang="en-US" dirty="0"/>
              <a:t>students.  This will allow the participants to have an idea of the process and possible issues that may arise in their classroom when implementing the task.</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27</a:t>
            </a:fld>
            <a:endParaRPr lang="en-US"/>
          </a:p>
        </p:txBody>
      </p:sp>
    </p:spTree>
    <p:extLst>
      <p:ext uri="{BB962C8B-B14F-4D97-AF65-F5344CB8AC3E}">
        <p14:creationId xmlns:p14="http://schemas.microsoft.com/office/powerpoint/2010/main" val="3414547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1 - 2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During the lesson there are check points that the teacher will provide to make sure that all students are ready to move on to the next step.  The </a:t>
            </a:r>
            <a:r>
              <a:rPr lang="en-US" dirty="0" smtClean="0"/>
              <a:t>next </a:t>
            </a:r>
            <a:r>
              <a:rPr lang="en-US" dirty="0"/>
              <a:t>check point occurs after activity </a:t>
            </a:r>
            <a:r>
              <a:rPr lang="en-US" dirty="0" smtClean="0"/>
              <a:t>#3.  </a:t>
            </a:r>
            <a:r>
              <a:rPr lang="en-US" dirty="0"/>
              <a:t>Review the information in the slide for check point </a:t>
            </a:r>
            <a:r>
              <a:rPr lang="en-US" dirty="0" smtClean="0"/>
              <a:t>#</a:t>
            </a:r>
            <a:r>
              <a:rPr lang="en-US" dirty="0"/>
              <a:t>2</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28</a:t>
            </a:fld>
            <a:endParaRPr lang="en-US"/>
          </a:p>
        </p:txBody>
      </p:sp>
    </p:spTree>
    <p:extLst>
      <p:ext uri="{BB962C8B-B14F-4D97-AF65-F5344CB8AC3E}">
        <p14:creationId xmlns:p14="http://schemas.microsoft.com/office/powerpoint/2010/main" val="407699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a:t>
            </a:r>
            <a:r>
              <a:rPr lang="en-US" dirty="0" smtClean="0"/>
              <a:t>1 </a:t>
            </a:r>
            <a:r>
              <a:rPr lang="en-US" dirty="0"/>
              <a:t>- 2</a:t>
            </a:r>
            <a:r>
              <a:rPr lang="en-US" dirty="0" smtClean="0"/>
              <a:t> </a:t>
            </a:r>
            <a:r>
              <a:rPr lang="en-US" dirty="0"/>
              <a:t>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smtClean="0"/>
              <a:t>Students need to understand conditional probability  in context.  Teachers will pose this question to students to start the discussion.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29</a:t>
            </a:fld>
            <a:endParaRPr lang="en-US"/>
          </a:p>
        </p:txBody>
      </p:sp>
    </p:spTree>
    <p:extLst>
      <p:ext uri="{BB962C8B-B14F-4D97-AF65-F5344CB8AC3E}">
        <p14:creationId xmlns:p14="http://schemas.microsoft.com/office/powerpoint/2010/main" val="19634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dirty="0"/>
          </a:p>
        </p:txBody>
      </p:sp>
    </p:spTree>
    <p:extLst>
      <p:ext uri="{BB962C8B-B14F-4D97-AF65-F5344CB8AC3E}">
        <p14:creationId xmlns:p14="http://schemas.microsoft.com/office/powerpoint/2010/main" val="1524378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1 - 2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Students need to understand conditional probability  in context.  Teachers will </a:t>
            </a:r>
            <a:r>
              <a:rPr lang="en-US" dirty="0" smtClean="0"/>
              <a:t>continue the discussion by adding additional information. </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30</a:t>
            </a:fld>
            <a:endParaRPr lang="en-US"/>
          </a:p>
        </p:txBody>
      </p:sp>
    </p:spTree>
    <p:extLst>
      <p:ext uri="{BB962C8B-B14F-4D97-AF65-F5344CB8AC3E}">
        <p14:creationId xmlns:p14="http://schemas.microsoft.com/office/powerpoint/2010/main" val="1630750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5 - 10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Participants will complete the activity sheet part </a:t>
            </a:r>
            <a:r>
              <a:rPr lang="en-US" dirty="0" smtClean="0"/>
              <a:t>4 </a:t>
            </a:r>
            <a:r>
              <a:rPr lang="en-US" dirty="0"/>
              <a:t>as if they are students.  This will allow the participants to have an idea of the process and possible issues that may arise in their classroom when implementing the task.</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31</a:t>
            </a:fld>
            <a:endParaRPr lang="en-US"/>
          </a:p>
        </p:txBody>
      </p:sp>
    </p:spTree>
    <p:extLst>
      <p:ext uri="{BB962C8B-B14F-4D97-AF65-F5344CB8AC3E}">
        <p14:creationId xmlns:p14="http://schemas.microsoft.com/office/powerpoint/2010/main" val="3258709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5 - 10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Participants will complete the activity sheet part </a:t>
            </a:r>
            <a:r>
              <a:rPr lang="en-US" dirty="0" smtClean="0"/>
              <a:t>4 </a:t>
            </a:r>
            <a:r>
              <a:rPr lang="en-US" dirty="0"/>
              <a:t>as if they are students.  This will allow the participants to have an idea of the process and possible issues that may arise in their classroom when implementing the task.</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32</a:t>
            </a:fld>
            <a:endParaRPr lang="en-US"/>
          </a:p>
        </p:txBody>
      </p:sp>
    </p:spTree>
    <p:extLst>
      <p:ext uri="{BB962C8B-B14F-4D97-AF65-F5344CB8AC3E}">
        <p14:creationId xmlns:p14="http://schemas.microsoft.com/office/powerpoint/2010/main" val="3169092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Facilitator notes</a:t>
            </a:r>
          </a:p>
          <a:p>
            <a:endParaRPr lang="en-US" dirty="0"/>
          </a:p>
          <a:p>
            <a:r>
              <a:rPr lang="en-US" dirty="0"/>
              <a:t>Time: 1 - 2 minutes</a:t>
            </a:r>
          </a:p>
          <a:p>
            <a:endParaRPr lang="en-US" dirty="0"/>
          </a:p>
          <a:p>
            <a:r>
              <a:rPr lang="en-US" b="1" dirty="0"/>
              <a:t>Handouts/participant activity: </a:t>
            </a:r>
            <a:r>
              <a:rPr lang="en-US" dirty="0"/>
              <a:t>n/a</a:t>
            </a:r>
          </a:p>
          <a:p>
            <a:endParaRPr lang="en-US" b="1" dirty="0">
              <a:latin typeface="Tw Cen MT" panose="020B0602020104020603" pitchFamily="34" charset="0"/>
            </a:endParaRPr>
          </a:p>
          <a:p>
            <a:r>
              <a:rPr lang="en-US" b="1" dirty="0">
                <a:latin typeface="Tw Cen MT" panose="020B0602020104020603" pitchFamily="34" charset="0"/>
              </a:rPr>
              <a:t>Focus points:</a:t>
            </a:r>
          </a:p>
          <a:p>
            <a:r>
              <a:rPr lang="en-US" dirty="0"/>
              <a:t>During the lesson there are check points that the teacher will provide to make sure that all students are ready to move on to the next step.  The </a:t>
            </a:r>
            <a:r>
              <a:rPr lang="en-US" dirty="0" smtClean="0"/>
              <a:t>final </a:t>
            </a:r>
            <a:r>
              <a:rPr lang="en-US" dirty="0"/>
              <a:t>check point occurs after activity </a:t>
            </a:r>
            <a:r>
              <a:rPr lang="en-US" dirty="0" smtClean="0"/>
              <a:t>#5.  </a:t>
            </a:r>
            <a:r>
              <a:rPr lang="en-US" dirty="0"/>
              <a:t>Review the information in the slide for </a:t>
            </a:r>
            <a:r>
              <a:rPr lang="en-US" dirty="0" smtClean="0"/>
              <a:t>the final check point. </a:t>
            </a:r>
            <a:endParaRPr lang="en-US" dirty="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33</a:t>
            </a:fld>
            <a:endParaRPr lang="en-US"/>
          </a:p>
        </p:txBody>
      </p:sp>
    </p:spTree>
    <p:extLst>
      <p:ext uri="{BB962C8B-B14F-4D97-AF65-F5344CB8AC3E}">
        <p14:creationId xmlns:p14="http://schemas.microsoft.com/office/powerpoint/2010/main" val="3298231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34</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Big Ideas textbook for this specific standard / concept.  As a department we may want to review this as well to compare to the </a:t>
            </a:r>
            <a:r>
              <a:rPr lang="en-US" dirty="0" smtClean="0"/>
              <a:t>Sweet Task</a:t>
            </a:r>
            <a:r>
              <a:rPr lang="en-US" baseline="0" dirty="0" smtClean="0"/>
              <a:t>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35</a:t>
            </a:fld>
            <a:endParaRPr lang="en-US"/>
          </a:p>
        </p:txBody>
      </p:sp>
    </p:spTree>
    <p:extLst>
      <p:ext uri="{BB962C8B-B14F-4D97-AF65-F5344CB8AC3E}">
        <p14:creationId xmlns:p14="http://schemas.microsoft.com/office/powerpoint/2010/main" val="2998116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a:t>
            </a:r>
            <a:r>
              <a:rPr lang="en-US" baseline="0" dirty="0" err="1" smtClean="0"/>
              <a:t>SpringBoard</a:t>
            </a:r>
            <a:r>
              <a:rPr lang="en-US" baseline="0" dirty="0" smtClean="0"/>
              <a:t> textbook for this specific standard / concept.  As a department we may want to review this as well to compare to the </a:t>
            </a:r>
            <a:r>
              <a:rPr lang="en-US" dirty="0" smtClean="0"/>
              <a:t>Sweet Task</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36</a:t>
            </a:fld>
            <a:endParaRPr lang="en-US"/>
          </a:p>
        </p:txBody>
      </p:sp>
    </p:spTree>
    <p:extLst>
      <p:ext uri="{BB962C8B-B14F-4D97-AF65-F5344CB8AC3E}">
        <p14:creationId xmlns:p14="http://schemas.microsoft.com/office/powerpoint/2010/main" val="3832436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a:t>
            </a:r>
            <a:r>
              <a:rPr lang="en-US" dirty="0"/>
              <a:t>. As a department we may want to review this as well to compare to the Sweet Task lesson.</a:t>
            </a:r>
          </a:p>
        </p:txBody>
      </p:sp>
      <p:sp>
        <p:nvSpPr>
          <p:cNvPr id="4" name="Slide Number Placeholder 3"/>
          <p:cNvSpPr>
            <a:spLocks noGrp="1"/>
          </p:cNvSpPr>
          <p:nvPr>
            <p:ph type="sldNum" sz="quarter" idx="10"/>
          </p:nvPr>
        </p:nvSpPr>
        <p:spPr/>
        <p:txBody>
          <a:bodyPr/>
          <a:lstStyle/>
          <a:p>
            <a:fld id="{F6497B09-B7B4-4348-9F13-9A527DF2CD20}" type="slidenum">
              <a:rPr lang="en-US" smtClean="0"/>
              <a:t>37</a:t>
            </a:fld>
            <a:endParaRPr lang="en-US"/>
          </a:p>
        </p:txBody>
      </p:sp>
    </p:spTree>
    <p:extLst>
      <p:ext uri="{BB962C8B-B14F-4D97-AF65-F5344CB8AC3E}">
        <p14:creationId xmlns:p14="http://schemas.microsoft.com/office/powerpoint/2010/main" val="3680064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38</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97B09-B7B4-4348-9F13-9A527DF2CD20}" type="slidenum">
              <a:rPr lang="en-US" smtClean="0"/>
              <a:t>39</a:t>
            </a:fld>
            <a:endParaRPr lang="en-US"/>
          </a:p>
        </p:txBody>
      </p:sp>
    </p:spTree>
    <p:extLst>
      <p:ext uri="{BB962C8B-B14F-4D97-AF65-F5344CB8AC3E}">
        <p14:creationId xmlns:p14="http://schemas.microsoft.com/office/powerpoint/2010/main" val="67912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dirty="0" smtClean="0"/>
              <a:t>Orange</a:t>
            </a:r>
            <a:r>
              <a:rPr lang="en-US" b="0" baseline="0" dirty="0" smtClean="0"/>
              <a:t>, Red, &amp; </a:t>
            </a:r>
            <a:r>
              <a:rPr lang="en-US" dirty="0" smtClean="0"/>
              <a:t>Purple</a:t>
            </a:r>
            <a:r>
              <a:rPr lang="en-US" b="0" baseline="0" dirty="0" smtClean="0"/>
              <a:t> circles indicate the appropriate levels of DOK as required by the standards</a:t>
            </a:r>
          </a:p>
          <a:p>
            <a:r>
              <a:rPr lang="en-US" b="0" baseline="0" dirty="0" smtClean="0"/>
              <a:t>The </a:t>
            </a:r>
            <a:r>
              <a:rPr lang="en-US" dirty="0" smtClean="0"/>
              <a:t>arrows</a:t>
            </a:r>
            <a:r>
              <a:rPr lang="en-US" b="0" baseline="0" dirty="0" smtClean="0"/>
              <a:t>  fill in the instructional paths needed to assist students in reaching those DOK levels.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dirty="0"/>
          </a:p>
        </p:txBody>
      </p:sp>
    </p:spTree>
    <p:extLst>
      <p:ext uri="{BB962C8B-B14F-4D97-AF65-F5344CB8AC3E}">
        <p14:creationId xmlns:p14="http://schemas.microsoft.com/office/powerpoint/2010/main" val="13899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337693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The CA Framework also describes how </a:t>
            </a:r>
            <a:r>
              <a:rPr lang="en-US" dirty="0" smtClean="0">
                <a:latin typeface="Tw Cen MT" panose="020B0602020104020603" pitchFamily="34" charset="0"/>
              </a:rPr>
              <a:t>students progression through specific domains/conceptual categories</a:t>
            </a:r>
            <a:endParaRPr lang="en-US" dirty="0">
              <a:latin typeface="Tw Cen MT" panose="020B0602020104020603" pitchFamily="34" charset="0"/>
            </a:endParaRPr>
          </a:p>
          <a:p>
            <a:pPr marL="174296" indent="-174296">
              <a:buFont typeface="Wingdings" panose="05000000000000000000" pitchFamily="2" charset="2"/>
              <a:buChar char="§"/>
            </a:pPr>
            <a:r>
              <a:rPr lang="en-US" dirty="0" smtClean="0">
                <a:latin typeface="Tw Cen MT" panose="020B0602020104020603" pitchFamily="34" charset="0"/>
              </a:rPr>
              <a:t>Highlight what students focus on in grades 7 and 8 with Statistics and Probability, which is basic probability, including chance processes, probability models and sample spaces.</a:t>
            </a:r>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dirty="0"/>
          </a:p>
        </p:txBody>
      </p:sp>
    </p:spTree>
    <p:extLst>
      <p:ext uri="{BB962C8B-B14F-4D97-AF65-F5344CB8AC3E}">
        <p14:creationId xmlns:p14="http://schemas.microsoft.com/office/powerpoint/2010/main" val="26766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eaLnBrk="1" hangingPunct="1">
              <a:spcBef>
                <a:spcPct val="0"/>
              </a:spcBef>
            </a:pPr>
            <a:r>
              <a:rPr lang="en-US" altLang="en-US" dirty="0" smtClean="0"/>
              <a:t>What 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pPr eaLnBrk="1" hangingPunct="1">
              <a:spcBef>
                <a:spcPct val="0"/>
              </a:spcBef>
            </a:pPr>
            <a:r>
              <a:rPr lang="en-US" altLang="en-US" dirty="0" smtClean="0"/>
              <a:t>Develop understanding of </a:t>
            </a:r>
            <a:r>
              <a:rPr lang="en-US" altLang="en-US" b="1" u="sng" dirty="0" smtClean="0"/>
              <a:t>statistical variability.</a:t>
            </a:r>
          </a:p>
          <a:p>
            <a:pPr eaLnBrk="1" hangingPunct="1">
              <a:spcBef>
                <a:spcPct val="0"/>
              </a:spcBef>
            </a:pPr>
            <a:r>
              <a:rPr lang="en-US" altLang="en-US" dirty="0" smtClean="0"/>
              <a:t>Summarize and </a:t>
            </a:r>
            <a:r>
              <a:rPr lang="en-US" altLang="en-US" b="1" u="sng" dirty="0" smtClean="0"/>
              <a:t>describe distributions.</a:t>
            </a:r>
          </a:p>
          <a:p>
            <a:pPr eaLnBrk="1" hangingPunct="1">
              <a:spcBef>
                <a:spcPct val="0"/>
              </a:spcBef>
              <a:buFont typeface="Wingdings" pitchFamily="2" charset="2"/>
              <a:buChar char="Ø"/>
            </a:pPr>
            <a:r>
              <a:rPr lang="en-US" altLang="en-US" dirty="0" smtClean="0"/>
              <a:t>Grade 7</a:t>
            </a:r>
          </a:p>
          <a:p>
            <a:pPr eaLnBrk="1" hangingPunct="1">
              <a:spcBef>
                <a:spcPct val="0"/>
              </a:spcBef>
            </a:pPr>
            <a:r>
              <a:rPr lang="en-US" altLang="en-US" b="1" u="sng" dirty="0" smtClean="0"/>
              <a:t>Use random sampling </a:t>
            </a:r>
            <a:r>
              <a:rPr lang="en-US" altLang="en-US" dirty="0" smtClean="0"/>
              <a:t>to draw inferences about a population.</a:t>
            </a:r>
          </a:p>
          <a:p>
            <a:pPr eaLnBrk="1" hangingPunct="1">
              <a:spcBef>
                <a:spcPct val="0"/>
              </a:spcBef>
            </a:pPr>
            <a:r>
              <a:rPr lang="en-US" altLang="en-US" b="1" u="sng" dirty="0" smtClean="0"/>
              <a:t>Draw informal comparative inferences </a:t>
            </a:r>
            <a:r>
              <a:rPr lang="en-US" altLang="en-US" dirty="0" smtClean="0"/>
              <a:t>about two populations.</a:t>
            </a:r>
          </a:p>
          <a:p>
            <a:pPr eaLnBrk="1" hangingPunct="1">
              <a:spcBef>
                <a:spcPct val="0"/>
              </a:spcBef>
            </a:pPr>
            <a:r>
              <a:rPr lang="en-US" altLang="en-US" dirty="0" smtClean="0"/>
              <a:t>Investigate chance processes and </a:t>
            </a:r>
            <a:r>
              <a:rPr lang="en-US" altLang="en-US" b="1" u="sng" dirty="0" smtClean="0"/>
              <a:t>develop, use, and evaluate probability models.</a:t>
            </a:r>
          </a:p>
          <a:p>
            <a:pPr eaLnBrk="1" hangingPunct="1">
              <a:spcBef>
                <a:spcPct val="0"/>
              </a:spcBef>
              <a:buFont typeface="Wingdings" pitchFamily="2" charset="2"/>
              <a:buChar char="Ø"/>
            </a:pPr>
            <a:r>
              <a:rPr lang="en-US" altLang="en-US" dirty="0" smtClean="0"/>
              <a:t>Grade 8</a:t>
            </a:r>
          </a:p>
          <a:p>
            <a:pPr eaLnBrk="1" hangingPunct="1">
              <a:spcBef>
                <a:spcPct val="0"/>
              </a:spcBef>
            </a:pPr>
            <a:r>
              <a:rPr lang="en-US" altLang="en-US" dirty="0" smtClean="0"/>
              <a:t>Investigate patterns of association in </a:t>
            </a:r>
            <a:r>
              <a:rPr lang="en-US" altLang="en-US" b="1" u="sng" dirty="0" smtClean="0"/>
              <a:t>bivariate data.</a:t>
            </a:r>
          </a:p>
          <a:p>
            <a:pPr eaLnBrk="1" hangingPunct="1">
              <a:spcBef>
                <a:spcPct val="0"/>
              </a:spcBef>
            </a:pPr>
            <a:endParaRPr lang="en-US" altLang="en-US" b="1" u="sng" dirty="0" smtClean="0"/>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u="sng" dirty="0" smtClean="0"/>
              <a:t>Facilitator notes</a:t>
            </a:r>
          </a:p>
          <a:p>
            <a:endParaRPr lang="en-US" sz="1000" dirty="0" smtClean="0"/>
          </a:p>
          <a:p>
            <a:r>
              <a:rPr lang="en-US" sz="1000" dirty="0" smtClean="0"/>
              <a:t>Time: 2-3</a:t>
            </a:r>
            <a:r>
              <a:rPr lang="en-US" sz="1000" baseline="0" dirty="0" smtClean="0"/>
              <a:t> minutes</a:t>
            </a:r>
            <a:endParaRPr lang="en-US" sz="1000" dirty="0" smtClean="0"/>
          </a:p>
          <a:p>
            <a:endParaRPr lang="en-US" sz="1000" dirty="0" smtClean="0"/>
          </a:p>
          <a:p>
            <a:r>
              <a:rPr lang="en-US" sz="1000" b="1" dirty="0" smtClean="0"/>
              <a:t>Handouts/participant activity:</a:t>
            </a:r>
            <a:r>
              <a:rPr lang="en-US" sz="1000" b="1" baseline="0" dirty="0" smtClean="0"/>
              <a:t> </a:t>
            </a:r>
            <a:r>
              <a:rPr lang="en-US" sz="1000" b="0" baseline="0" dirty="0" smtClean="0"/>
              <a:t>n/a</a:t>
            </a:r>
            <a:endParaRPr lang="en-US" sz="1000" b="0" dirty="0" smtClean="0"/>
          </a:p>
          <a:p>
            <a:endParaRPr lang="en-US" sz="1000" b="0" dirty="0" smtClean="0"/>
          </a:p>
          <a:p>
            <a:r>
              <a:rPr lang="en-US" sz="1000" b="1" dirty="0" smtClean="0"/>
              <a:t>Focus</a:t>
            </a:r>
            <a:r>
              <a:rPr lang="en-US" sz="1000" b="1" baseline="0" dirty="0" smtClean="0"/>
              <a:t> points:</a:t>
            </a:r>
          </a:p>
          <a:p>
            <a:pPr eaLnBrk="1" hangingPunct="1">
              <a:spcBef>
                <a:spcPct val="0"/>
              </a:spcBef>
              <a:defRPr/>
            </a:pPr>
            <a:r>
              <a:rPr lang="en-US" altLang="en-US" sz="1000" dirty="0" smtClean="0"/>
              <a:t>What </a:t>
            </a:r>
            <a:r>
              <a:rPr lang="en-US" altLang="en-US" sz="1000" dirty="0"/>
              <a:t>are  those standards that you must focus on and which ones are not part of your course with the new shifts in standard under common core?</a:t>
            </a:r>
          </a:p>
          <a:p>
            <a:pPr eaLnBrk="1" hangingPunct="1">
              <a:defRPr/>
            </a:pPr>
            <a:r>
              <a:rPr lang="en-US" sz="1000" dirty="0"/>
              <a:t>Algebra I</a:t>
            </a:r>
          </a:p>
          <a:p>
            <a:pPr eaLnBrk="1" hangingPunct="1">
              <a:buFont typeface="Wingdings" pitchFamily="2" charset="2"/>
              <a:buChar char="Ø"/>
              <a:defRPr/>
            </a:pPr>
            <a:r>
              <a:rPr lang="en-US" sz="1000" dirty="0"/>
              <a:t>Summarize, represent, and interpret data on a </a:t>
            </a:r>
            <a:r>
              <a:rPr lang="en-US" sz="1000" b="1" u="sng" dirty="0"/>
              <a:t>single count or measurement variable.</a:t>
            </a:r>
          </a:p>
          <a:p>
            <a:pPr eaLnBrk="1" hangingPunct="1">
              <a:buFont typeface="Wingdings" pitchFamily="2" charset="2"/>
              <a:buChar char="Ø"/>
              <a:defRPr/>
            </a:pPr>
            <a:r>
              <a:rPr lang="en-US" sz="1000" dirty="0"/>
              <a:t>Summarize, represent, and interpret data on </a:t>
            </a:r>
            <a:r>
              <a:rPr lang="en-US" sz="1000" b="1" u="sng" dirty="0"/>
              <a:t>two categorical and quantitative variables.</a:t>
            </a:r>
          </a:p>
          <a:p>
            <a:pPr eaLnBrk="1" hangingPunct="1">
              <a:buFont typeface="Wingdings" pitchFamily="2" charset="2"/>
              <a:buChar char="Ø"/>
              <a:defRPr/>
            </a:pPr>
            <a:r>
              <a:rPr lang="en-US" sz="1000" b="1" u="sng" dirty="0"/>
              <a:t>Interpret linear models.</a:t>
            </a:r>
          </a:p>
          <a:p>
            <a:pPr eaLnBrk="1" hangingPunct="1">
              <a:defRPr/>
            </a:pPr>
            <a:r>
              <a:rPr lang="en-US" sz="1000" dirty="0"/>
              <a:t>Geometry</a:t>
            </a:r>
          </a:p>
          <a:p>
            <a:pPr eaLnBrk="1" hangingPunct="1">
              <a:buFont typeface="Wingdings" pitchFamily="2" charset="2"/>
              <a:buChar char="Ø"/>
              <a:defRPr/>
            </a:pPr>
            <a:r>
              <a:rPr lang="en-US" sz="1000" b="1" dirty="0"/>
              <a:t>Conditional Probability and the Rules of Probability</a:t>
            </a:r>
          </a:p>
          <a:p>
            <a:pPr eaLnBrk="1" hangingPunct="1">
              <a:buFont typeface="Wingdings" pitchFamily="2" charset="2"/>
              <a:buChar char="Ø"/>
              <a:defRPr/>
            </a:pPr>
            <a:r>
              <a:rPr lang="en-US" sz="1000" dirty="0"/>
              <a:t>Understand </a:t>
            </a:r>
            <a:r>
              <a:rPr lang="en-US" sz="1000" b="1" u="sng" dirty="0"/>
              <a:t>independence and conditional probability </a:t>
            </a:r>
            <a:r>
              <a:rPr lang="en-US" sz="1000" dirty="0"/>
              <a:t>and use them to interpret data.</a:t>
            </a:r>
          </a:p>
          <a:p>
            <a:pPr eaLnBrk="1" hangingPunct="1">
              <a:buFont typeface="Wingdings" pitchFamily="2" charset="2"/>
              <a:buChar char="Ø"/>
              <a:defRPr/>
            </a:pPr>
            <a:r>
              <a:rPr lang="en-US" sz="1000" dirty="0"/>
              <a:t>Use the rules of probability to compute probabilities of </a:t>
            </a:r>
            <a:r>
              <a:rPr lang="en-US" sz="1000" b="1" u="sng" dirty="0"/>
              <a:t>compound events </a:t>
            </a:r>
            <a:r>
              <a:rPr lang="en-US" sz="1000" dirty="0"/>
              <a:t>in a uniform probability model.</a:t>
            </a:r>
          </a:p>
          <a:p>
            <a:pPr eaLnBrk="1" hangingPunct="1">
              <a:buFont typeface="Wingdings" pitchFamily="2" charset="2"/>
              <a:buChar char="Ø"/>
              <a:defRPr/>
            </a:pPr>
            <a:r>
              <a:rPr lang="en-US" sz="1000" b="1" dirty="0"/>
              <a:t>Using Probability to Make Decisions</a:t>
            </a:r>
            <a:r>
              <a:rPr lang="en-US" sz="1000" dirty="0"/>
              <a:t> Use probability to </a:t>
            </a:r>
            <a:r>
              <a:rPr lang="en-US" sz="1000" b="1" u="sng" dirty="0"/>
              <a:t>evaluate outcomes of decisions</a:t>
            </a:r>
          </a:p>
          <a:p>
            <a:pPr eaLnBrk="1" hangingPunct="1">
              <a:defRPr/>
            </a:pPr>
            <a:r>
              <a:rPr lang="en-US" sz="1000" dirty="0"/>
              <a:t>Algebra II</a:t>
            </a:r>
          </a:p>
          <a:p>
            <a:pPr marL="177608" indent="-177608">
              <a:buFont typeface="Wingdings" panose="05000000000000000000" pitchFamily="2" charset="2"/>
              <a:buChar char="Ø"/>
              <a:defRPr/>
            </a:pPr>
            <a:r>
              <a:rPr lang="en-US" sz="1000" b="1" dirty="0"/>
              <a:t>Interpreting Categorical and Quantitative Data</a:t>
            </a:r>
            <a:r>
              <a:rPr lang="en-US" sz="1000" dirty="0"/>
              <a:t> Summarize, represent, and interpret data on a </a:t>
            </a:r>
            <a:r>
              <a:rPr lang="en-US" sz="1000" b="1" u="sng" dirty="0"/>
              <a:t>single count or measurement variable.</a:t>
            </a:r>
          </a:p>
          <a:p>
            <a:pPr marL="177608" indent="-177608">
              <a:buFont typeface="Wingdings" panose="05000000000000000000" pitchFamily="2" charset="2"/>
              <a:buChar char="Ø"/>
              <a:defRPr/>
            </a:pPr>
            <a:r>
              <a:rPr lang="en-US" sz="1000" b="1" dirty="0"/>
              <a:t>Making Inferences and Justifying Conclusions</a:t>
            </a:r>
            <a:r>
              <a:rPr lang="en-US" sz="1000" dirty="0"/>
              <a:t> Understand and evaluate </a:t>
            </a:r>
            <a:r>
              <a:rPr lang="en-US" sz="1000" b="1" u="sng" dirty="0"/>
              <a:t>random processes underlying statistical experiments.</a:t>
            </a:r>
          </a:p>
          <a:p>
            <a:pPr marL="177608" indent="-177608">
              <a:buFont typeface="Wingdings" panose="05000000000000000000" pitchFamily="2" charset="2"/>
              <a:buChar char="Ø"/>
              <a:defRPr/>
            </a:pPr>
            <a:r>
              <a:rPr lang="en-US" sz="1000" b="1" u="sng" dirty="0"/>
              <a:t>Make inferences and justify conclusions</a:t>
            </a:r>
            <a:r>
              <a:rPr lang="en-US" sz="1000" dirty="0"/>
              <a:t> from sample surveys, experiments, and observational studies.</a:t>
            </a:r>
          </a:p>
          <a:p>
            <a:pPr marL="177608" indent="-177608">
              <a:buFont typeface="Wingdings" panose="05000000000000000000" pitchFamily="2" charset="2"/>
              <a:buChar char="Ø"/>
              <a:defRPr/>
            </a:pPr>
            <a:r>
              <a:rPr lang="en-US" sz="1000" b="1" dirty="0"/>
              <a:t>Using Probability to Make Decisions</a:t>
            </a:r>
            <a:r>
              <a:rPr lang="en-US" sz="1000" dirty="0"/>
              <a:t> Use probability to </a:t>
            </a:r>
            <a:r>
              <a:rPr lang="en-US" sz="1000" b="1" u="sng" dirty="0"/>
              <a:t>evaluate outcomes of decisions.</a:t>
            </a:r>
          </a:p>
          <a:p>
            <a:pPr eaLnBrk="1" hangingPunct="1">
              <a:buFont typeface="Wingdings" pitchFamily="2" charset="2"/>
              <a:buChar char="Ø"/>
              <a:defRPr/>
            </a:pPr>
            <a:endParaRPr lang="en-US" sz="1000" b="1" u="sng" dirty="0"/>
          </a:p>
          <a:p>
            <a:pPr eaLnBrk="1" hangingPunct="1">
              <a:buFont typeface="Wingdings" pitchFamily="2" charset="2"/>
              <a:buChar char="Ø"/>
              <a:defRPr/>
            </a:pPr>
            <a:endParaRPr lang="en-US" sz="1000" b="1" u="sng" dirty="0"/>
          </a:p>
          <a:p>
            <a:pPr eaLnBrk="1" hangingPunct="1">
              <a:spcBef>
                <a:spcPct val="0"/>
              </a:spcBef>
              <a:defRPr/>
            </a:pPr>
            <a:endParaRPr lang="en-US" altLang="en-US" sz="10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0869DF61-33EF-4087-AFA7-6F973C602404}" type="slidenum">
              <a:rPr lang="en-US" altLang="en-US">
                <a:latin typeface="Arial" charset="0"/>
              </a:rPr>
              <a:pPr>
                <a:spcBef>
                  <a:spcPct val="0"/>
                </a:spcBef>
              </a:pPr>
              <a:t>8</a:t>
            </a:fld>
            <a:endParaRPr lang="en-US" alt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a:t>
            </a:r>
            <a:r>
              <a:rPr lang="en-US" dirty="0" smtClean="0">
                <a:latin typeface="Tw Cen MT" panose="020B0602020104020603" pitchFamily="34" charset="0"/>
              </a:rPr>
              <a:t>description focus for High School Statistics and Probability.  </a:t>
            </a:r>
            <a:endParaRPr lang="en-US" dirty="0">
              <a:latin typeface="Tw Cen MT" panose="020B0602020104020603" pitchFamily="34" charset="0"/>
            </a:endParaRPr>
          </a:p>
          <a:p>
            <a:pPr marL="639086" lvl="1" indent="-174296">
              <a:buFont typeface="Wingdings" panose="05000000000000000000" pitchFamily="2" charset="2"/>
              <a:buChar char="§"/>
            </a:pPr>
            <a:r>
              <a:rPr lang="en-US" dirty="0">
                <a:latin typeface="Tw Cen MT" panose="020B0602020104020603" pitchFamily="34" charset="0"/>
              </a:rPr>
              <a:t>Read the highlighted portion</a:t>
            </a:r>
          </a:p>
          <a:p>
            <a:pPr marL="639086" lvl="1" indent="-174296">
              <a:buFont typeface="Wingdings" panose="05000000000000000000" pitchFamily="2" charset="2"/>
              <a:buChar char="§"/>
            </a:pPr>
            <a:r>
              <a:rPr lang="en-US" dirty="0">
                <a:latin typeface="Tw Cen MT" panose="020B0602020104020603" pitchFamily="34" charset="0"/>
              </a:rPr>
              <a:t>The state framework </a:t>
            </a:r>
            <a:r>
              <a:rPr lang="en-US" dirty="0" smtClean="0">
                <a:latin typeface="Tw Cen MT" panose="020B0602020104020603" pitchFamily="34" charset="0"/>
              </a:rPr>
              <a:t>states </a:t>
            </a:r>
            <a:r>
              <a:rPr lang="en-US" dirty="0">
                <a:latin typeface="Tw Cen MT" panose="020B0602020104020603" pitchFamily="34" charset="0"/>
              </a:rPr>
              <a:t>the importance of the </a:t>
            </a:r>
            <a:r>
              <a:rPr lang="en-US" dirty="0" smtClean="0">
                <a:latin typeface="Tw Cen MT" panose="020B0602020104020603" pitchFamily="34" charset="0"/>
              </a:rPr>
              <a:t>High School </a:t>
            </a:r>
            <a:r>
              <a:rPr lang="en-US" dirty="0">
                <a:latin typeface="Tw Cen MT" panose="020B0602020104020603" pitchFamily="34" charset="0"/>
              </a:rPr>
              <a:t>Math </a:t>
            </a:r>
            <a:r>
              <a:rPr lang="en-US" dirty="0" smtClean="0">
                <a:latin typeface="Tw Cen MT" panose="020B0602020104020603" pitchFamily="34" charset="0"/>
              </a:rPr>
              <a:t>Courses providing a deeper look at bivariate data with categorical associations.</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dirty="0"/>
          </a:p>
        </p:txBody>
      </p:sp>
    </p:spTree>
    <p:extLst>
      <p:ext uri="{BB962C8B-B14F-4D97-AF65-F5344CB8AC3E}">
        <p14:creationId xmlns:p14="http://schemas.microsoft.com/office/powerpoint/2010/main" val="36805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6/4/2015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6/4/2015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6/4/2015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6/4/2015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jpe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smtClean="0"/>
              <a:t>Geometry - Statistics:  </a:t>
            </a:r>
            <a:br>
              <a:rPr lang="en-US" dirty="0" smtClean="0"/>
            </a:br>
            <a:r>
              <a:rPr lang="en-US" dirty="0" smtClean="0"/>
              <a:t>Conditional Probability</a:t>
            </a:r>
            <a:br>
              <a:rPr lang="en-US" dirty="0" smtClean="0"/>
            </a:br>
            <a:r>
              <a:rPr lang="en-US" dirty="0" smtClean="0"/>
              <a:t>Unit 4</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Statistics &amp; Probability </a:t>
            </a:r>
            <a:endParaRPr lang="en-US" sz="3600" dirty="0"/>
          </a:p>
        </p:txBody>
      </p:sp>
      <p:sp>
        <p:nvSpPr>
          <p:cNvPr id="11" name="TextBox 10"/>
          <p:cNvSpPr txBox="1"/>
          <p:nvPr/>
        </p:nvSpPr>
        <p:spPr>
          <a:xfrm>
            <a:off x="761997" y="1676400"/>
            <a:ext cx="7620001" cy="492443"/>
          </a:xfrm>
          <a:prstGeom prst="rect">
            <a:avLst/>
          </a:prstGeom>
          <a:noFill/>
        </p:spPr>
        <p:txBody>
          <a:bodyPr wrap="square" rtlCol="0">
            <a:spAutoFit/>
          </a:bodyPr>
          <a:lstStyle/>
          <a:p>
            <a:pPr algn="ctr"/>
            <a:r>
              <a:rPr lang="en-US" sz="1200" i="1" dirty="0">
                <a:hlinkClick r:id="rId3"/>
              </a:rPr>
              <a:t>http://</a:t>
            </a:r>
            <a:r>
              <a:rPr lang="en-US" sz="1200" i="1" dirty="0" smtClean="0">
                <a:hlinkClick r:id="rId3"/>
              </a:rPr>
              <a:t>commoncoretools.me/wp-content/uploads/2012/06/ccss_progression_sp_hs_2012_04_21_bis.pdf</a:t>
            </a:r>
            <a:endParaRPr lang="en-US" sz="1200" i="1" dirty="0" smtClean="0"/>
          </a:p>
          <a:p>
            <a:pPr algn="ctr"/>
            <a:endParaRPr lang="en-US" sz="1400" i="1" dirty="0"/>
          </a:p>
        </p:txBody>
      </p:sp>
      <p:sp>
        <p:nvSpPr>
          <p:cNvPr id="5" name="Rectangle 4"/>
          <p:cNvSpPr/>
          <p:nvPr/>
        </p:nvSpPr>
        <p:spPr>
          <a:xfrm>
            <a:off x="785324" y="4239060"/>
            <a:ext cx="7543800" cy="176220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0" y="2009775"/>
            <a:ext cx="6429375" cy="103822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32450" y="3076575"/>
            <a:ext cx="7596674" cy="2123658"/>
          </a:xfrm>
          <a:prstGeom prst="rect">
            <a:avLst/>
          </a:prstGeom>
        </p:spPr>
        <p:txBody>
          <a:bodyPr wrap="square">
            <a:spAutoFit/>
          </a:bodyPr>
          <a:lstStyle/>
          <a:p>
            <a:pPr algn="ctr"/>
            <a:r>
              <a:rPr lang="en-US" sz="2200" dirty="0"/>
              <a:t>Understand independence and conditional probability and use</a:t>
            </a:r>
          </a:p>
          <a:p>
            <a:pPr algn="ctr"/>
            <a:r>
              <a:rPr lang="en-US" sz="2200" dirty="0" smtClean="0"/>
              <a:t>them to interpret data In developing their understanding of conditional probability and independence, </a:t>
            </a:r>
            <a:r>
              <a:rPr lang="en-US" sz="2200" dirty="0" smtClean="0">
                <a:effectLst>
                  <a:outerShdw blurRad="38100" dist="38100" dir="2700000" algn="tl">
                    <a:srgbClr val="000000">
                      <a:alpha val="43137"/>
                    </a:srgbClr>
                  </a:outerShdw>
                </a:effectLst>
              </a:rPr>
              <a:t>students should see two types of problems, one in which the uniform probabilities attached to outcomes leads to independence and one in which it does not.</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8778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a:bodyPr>
          <a:lstStyle/>
          <a:p>
            <a:r>
              <a:rPr lang="en-US" sz="2800" dirty="0" smtClean="0"/>
              <a:t>Vocabulary</a:t>
            </a:r>
          </a:p>
          <a:p>
            <a:r>
              <a:rPr lang="en-US" sz="2800" dirty="0" smtClean="0"/>
              <a:t>Lesson: Sweet Task</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Sweet Success</a:t>
            </a:r>
            <a:endParaRPr lang="en-US" dirty="0"/>
          </a:p>
        </p:txBody>
      </p:sp>
      <p:sp>
        <p:nvSpPr>
          <p:cNvPr id="3" name="Subtitle 2"/>
          <p:cNvSpPr>
            <a:spLocks noGrp="1"/>
          </p:cNvSpPr>
          <p:nvPr>
            <p:ph type="subTitle" idx="1"/>
          </p:nvPr>
        </p:nvSpPr>
        <p:spPr/>
        <p:txBody>
          <a:bodyPr/>
          <a:lstStyle/>
          <a:p>
            <a:r>
              <a:rPr lang="en-US" dirty="0" smtClean="0"/>
              <a:t>Planning for Instruction with Conditional Probability</a:t>
            </a:r>
            <a:endParaRPr lang="en-US" dirty="0"/>
          </a:p>
        </p:txBody>
      </p:sp>
      <p:pic>
        <p:nvPicPr>
          <p:cNvPr id="3074" name="Picture 2" descr="http://ts4.mm.bing.net/th?id=JN.AeBJ0bFY6ZZqZlrZr5S5PQ&amp;pid=15.1&amp;H=155&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0"/>
            <a:ext cx="24003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Pre-assessment- used to determine understanding of prerequisite skills</a:t>
            </a:r>
          </a:p>
          <a:p>
            <a:pPr lvl="1"/>
            <a:r>
              <a:rPr lang="en-US" dirty="0" smtClean="0"/>
              <a:t>Prerequisite skills include</a:t>
            </a:r>
          </a:p>
          <a:p>
            <a:pPr lvl="2"/>
            <a:r>
              <a:rPr lang="en-US" dirty="0" smtClean="0"/>
              <a:t>7 SP 1 – 8</a:t>
            </a:r>
          </a:p>
          <a:p>
            <a:pPr lvl="3"/>
            <a:r>
              <a:rPr lang="en-US" dirty="0"/>
              <a:t>Use random sampling to draw inferences about a population.</a:t>
            </a:r>
          </a:p>
          <a:p>
            <a:pPr lvl="3"/>
            <a:r>
              <a:rPr lang="en-US" dirty="0" smtClean="0"/>
              <a:t>Draw </a:t>
            </a:r>
            <a:r>
              <a:rPr lang="en-US" dirty="0"/>
              <a:t>informal comparative inferences about two populations.</a:t>
            </a:r>
          </a:p>
          <a:p>
            <a:pPr lvl="3"/>
            <a:r>
              <a:rPr lang="en-US" dirty="0" smtClean="0"/>
              <a:t>Investigate </a:t>
            </a:r>
            <a:r>
              <a:rPr lang="en-US" dirty="0"/>
              <a:t>chance processes and develop, use, and evaluate probability models.</a:t>
            </a:r>
            <a:r>
              <a:rPr lang="en-US" dirty="0" smtClean="0"/>
              <a:t> </a:t>
            </a:r>
          </a:p>
          <a:p>
            <a:pPr lvl="2"/>
            <a:r>
              <a:rPr lang="en-US" dirty="0" smtClean="0"/>
              <a:t>8 SP 1  - 4</a:t>
            </a:r>
          </a:p>
          <a:p>
            <a:pPr lvl="3"/>
            <a:r>
              <a:rPr lang="en-US" dirty="0"/>
              <a:t>Investigate patterns of association in bivariate data</a:t>
            </a:r>
            <a:r>
              <a:rPr lang="en-US" dirty="0" smtClean="0"/>
              <a:t>.</a:t>
            </a:r>
          </a:p>
          <a:p>
            <a:pPr lvl="2"/>
            <a:r>
              <a:rPr lang="en-US" dirty="0" smtClean="0"/>
              <a:t>S.ID.5- Summarize </a:t>
            </a:r>
            <a:r>
              <a:rPr lang="en-US" dirty="0"/>
              <a:t>categorical data for two categories in two-way frequency tables. Interpret relative frequencies in the context of the data (including joint, marginal, and conditional relative frequencies). Recognize possible associations and trends in the data. </a:t>
            </a:r>
            <a:r>
              <a:rPr lang="en-US" dirty="0" smtClean="0"/>
              <a:t> </a:t>
            </a:r>
            <a:endParaRPr lang="en-US" dirty="0"/>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rgbClr val="FF0000"/>
                </a:solidFill>
              </a:rPr>
              <a:t>Common Issues</a:t>
            </a:r>
            <a:endParaRPr lang="en-US" sz="3200" dirty="0">
              <a:solidFill>
                <a:srgbClr val="FF0000"/>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solidFill>
                  <a:srgbClr val="FF0000"/>
                </a:solidFill>
              </a:rPr>
              <a:t>Suggested Strategies/Resources</a:t>
            </a:r>
            <a:endParaRPr lang="en-US" sz="3200" dirty="0">
              <a:solidFill>
                <a:srgbClr val="FF0000"/>
              </a:solidFill>
            </a:endParaRPr>
          </a:p>
        </p:txBody>
      </p:sp>
      <p:sp>
        <p:nvSpPr>
          <p:cNvPr id="4" name="Content Placeholder 3"/>
          <p:cNvSpPr>
            <a:spLocks noGrp="1"/>
          </p:cNvSpPr>
          <p:nvPr>
            <p:ph sz="quarter" idx="13"/>
          </p:nvPr>
        </p:nvSpPr>
        <p:spPr>
          <a:xfrm>
            <a:off x="468313" y="2492375"/>
            <a:ext cx="4040187" cy="3951288"/>
          </a:xfrm>
          <a:prstGeom prst="rect">
            <a:avLst/>
          </a:prstGeom>
          <a:solidFill>
            <a:schemeClr val="tx1">
              <a:lumMod val="95000"/>
            </a:schemeClr>
          </a:solidFill>
          <a:ln w="38100">
            <a:solidFill>
              <a:srgbClr val="00B0F0"/>
            </a:solidFill>
          </a:ln>
        </p:spPr>
        <p:txBody>
          <a:bodyPr>
            <a:normAutofit fontScale="92500" lnSpcReduction="20000"/>
          </a:bodyPr>
          <a:lstStyle/>
          <a:p>
            <a:pPr marL="457200" indent="-457200">
              <a:buClr>
                <a:schemeClr val="bg1"/>
              </a:buClr>
              <a:buFont typeface="+mj-lt"/>
              <a:buAutoNum type="alphaLcPeriod"/>
            </a:pPr>
            <a:r>
              <a:rPr lang="en-US" dirty="0">
                <a:solidFill>
                  <a:schemeClr val="bg1"/>
                </a:solidFill>
              </a:rPr>
              <a:t>Using the wrong total from the frequency table</a:t>
            </a:r>
          </a:p>
          <a:p>
            <a:pPr marL="457200" indent="-457200">
              <a:buClr>
                <a:schemeClr val="bg1"/>
              </a:buClr>
              <a:buFont typeface="+mj-lt"/>
              <a:buAutoNum type="alphaLcPeriod"/>
            </a:pPr>
            <a:r>
              <a:rPr lang="en-US" dirty="0">
                <a:solidFill>
                  <a:schemeClr val="bg1"/>
                </a:solidFill>
              </a:rPr>
              <a:t>Misunderstanding between the connection of joint frequency, marginal frequency, conditional relative frequency</a:t>
            </a:r>
          </a:p>
          <a:p>
            <a:pPr marL="457200" indent="-457200">
              <a:buClr>
                <a:schemeClr val="bg1"/>
              </a:buClr>
              <a:buFont typeface="+mj-lt"/>
              <a:buAutoNum type="alphaLcPeriod"/>
            </a:pPr>
            <a:r>
              <a:rPr lang="en-US" dirty="0">
                <a:solidFill>
                  <a:schemeClr val="bg1"/>
                </a:solidFill>
              </a:rPr>
              <a:t>Finding the wrong probability</a:t>
            </a:r>
          </a:p>
          <a:p>
            <a:pPr marL="457200" indent="-457200">
              <a:buClr>
                <a:schemeClr val="bg1"/>
              </a:buClr>
              <a:buFont typeface="+mj-lt"/>
              <a:buAutoNum type="alphaLcPeriod"/>
            </a:pPr>
            <a:r>
              <a:rPr lang="en-US" dirty="0">
                <a:solidFill>
                  <a:schemeClr val="bg1"/>
                </a:solidFill>
              </a:rPr>
              <a:t>Incorrect calculations when dividing and dividing the wrong values</a:t>
            </a:r>
          </a:p>
          <a:p>
            <a:pPr marL="457200" indent="-457200">
              <a:buClr>
                <a:schemeClr val="bg1"/>
              </a:buClr>
              <a:buFont typeface="+mj-lt"/>
              <a:buAutoNum type="alphaLcPeriod"/>
            </a:pPr>
            <a:r>
              <a:rPr lang="en-US" dirty="0">
                <a:solidFill>
                  <a:schemeClr val="bg1"/>
                </a:solidFill>
              </a:rPr>
              <a:t>Not able to read the symbol </a:t>
            </a:r>
            <a:r>
              <a:rPr lang="en-US" dirty="0" smtClean="0">
                <a:solidFill>
                  <a:schemeClr val="bg1"/>
                </a:solidFill>
              </a:rPr>
              <a:t>for </a:t>
            </a:r>
            <a:r>
              <a:rPr lang="en-US" dirty="0">
                <a:solidFill>
                  <a:schemeClr val="bg1"/>
                </a:solidFill>
              </a:rPr>
              <a:t>conditional probability</a:t>
            </a:r>
          </a:p>
          <a:p>
            <a:pPr>
              <a:defRPr/>
            </a:pPr>
            <a:endParaRPr lang="en-US" dirty="0">
              <a:solidFill>
                <a:schemeClr val="bg1"/>
              </a:solidFill>
            </a:endParaRPr>
          </a:p>
          <a:p>
            <a:pPr>
              <a:defRPr/>
            </a:pPr>
            <a:endParaRPr lang="en-US" dirty="0">
              <a:solidFill>
                <a:schemeClr val="bg1"/>
              </a:solidFill>
            </a:endParaRPr>
          </a:p>
        </p:txBody>
      </p:sp>
      <p:sp>
        <p:nvSpPr>
          <p:cNvPr id="6" name="Content Placeholder 5"/>
          <p:cNvSpPr>
            <a:spLocks noGrp="1"/>
          </p:cNvSpPr>
          <p:nvPr>
            <p:ph sz="quarter" idx="14"/>
          </p:nvPr>
        </p:nvSpPr>
        <p:spPr>
          <a:xfrm>
            <a:off x="4716463" y="2492375"/>
            <a:ext cx="4041775" cy="3951288"/>
          </a:xfrm>
          <a:prstGeom prst="rect">
            <a:avLst/>
          </a:prstGeom>
          <a:solidFill>
            <a:schemeClr val="tx1">
              <a:lumMod val="95000"/>
            </a:schemeClr>
          </a:solidFill>
          <a:ln w="38100">
            <a:solidFill>
              <a:srgbClr val="00B0F0"/>
            </a:solidFill>
          </a:ln>
        </p:spPr>
        <p:txBody>
          <a:bodyPr>
            <a:normAutofit fontScale="25000" lnSpcReduction="20000"/>
          </a:bodyPr>
          <a:lstStyle/>
          <a:p>
            <a:pPr marL="457200" indent="-457200">
              <a:buClr>
                <a:schemeClr val="bg1"/>
              </a:buClr>
              <a:buFont typeface="+mj-lt"/>
              <a:buAutoNum type="alphaLcPeriod"/>
              <a:defRPr/>
            </a:pPr>
            <a:r>
              <a:rPr lang="en-US" sz="8800" dirty="0" smtClean="0">
                <a:solidFill>
                  <a:schemeClr val="bg1"/>
                </a:solidFill>
              </a:rPr>
              <a:t>Provide additional practice </a:t>
            </a:r>
          </a:p>
          <a:p>
            <a:pPr marL="457200" indent="-457200">
              <a:buClr>
                <a:schemeClr val="bg1"/>
              </a:buClr>
              <a:buFont typeface="+mj-lt"/>
              <a:buAutoNum type="alphaLcPeriod"/>
              <a:defRPr/>
            </a:pPr>
            <a:r>
              <a:rPr lang="en-US" sz="8800" dirty="0" smtClean="0">
                <a:solidFill>
                  <a:schemeClr val="bg1"/>
                </a:solidFill>
              </a:rPr>
              <a:t>Use more than 1 vocabulary organizer to address key vocabulary </a:t>
            </a:r>
          </a:p>
          <a:p>
            <a:pPr marL="457200" indent="-457200">
              <a:buClr>
                <a:schemeClr val="bg1"/>
              </a:buClr>
              <a:buFont typeface="+mj-lt"/>
              <a:buAutoNum type="alphaLcPeriod"/>
              <a:defRPr/>
            </a:pPr>
            <a:r>
              <a:rPr lang="en-US" sz="8800" dirty="0" smtClean="0">
                <a:solidFill>
                  <a:schemeClr val="bg1"/>
                </a:solidFill>
              </a:rPr>
              <a:t>Have students use manipulatives, such as the candy to help to identify sample</a:t>
            </a:r>
          </a:p>
          <a:p>
            <a:pPr marL="457200" indent="-457200">
              <a:buClr>
                <a:schemeClr val="bg1"/>
              </a:buClr>
              <a:buFont typeface="+mj-lt"/>
              <a:buAutoNum type="alphaLcPeriod"/>
              <a:defRPr/>
            </a:pPr>
            <a:r>
              <a:rPr lang="en-US" sz="8800" dirty="0" smtClean="0">
                <a:solidFill>
                  <a:schemeClr val="bg1"/>
                </a:solidFill>
              </a:rPr>
              <a:t> Allow students to use a calculator</a:t>
            </a:r>
          </a:p>
          <a:p>
            <a:pPr marL="457200" indent="-457200">
              <a:buClr>
                <a:schemeClr val="bg1"/>
              </a:buClr>
              <a:buFont typeface="+mj-lt"/>
              <a:buAutoNum type="alphaLcPeriod"/>
              <a:defRPr/>
            </a:pPr>
            <a:r>
              <a:rPr lang="en-US" sz="8800" dirty="0" smtClean="0">
                <a:solidFill>
                  <a:schemeClr val="bg1"/>
                </a:solidFill>
              </a:rPr>
              <a:t>Review notation during the lesson </a:t>
            </a:r>
            <a:endParaRPr lang="en-US" sz="8800" dirty="0">
              <a:solidFill>
                <a:schemeClr val="bg1"/>
              </a:solidFill>
            </a:endParaRPr>
          </a:p>
          <a:p>
            <a:pPr>
              <a:defRPr/>
            </a:pPr>
            <a:endParaRPr lang="en-US" dirty="0"/>
          </a:p>
        </p:txBody>
      </p:sp>
      <p:pic>
        <p:nvPicPr>
          <p:cNvPr id="7" name="Picture 2" descr="http://ts4.mm.bing.net/th?id=JN.uDIa9lk0Mp6njBAilbHJBg&amp;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2192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b="1" dirty="0"/>
              <a:t>Materials Required</a:t>
            </a:r>
            <a:endParaRPr lang="en-US" sz="7200" dirty="0"/>
          </a:p>
          <a:p>
            <a:pPr lvl="0"/>
            <a:r>
              <a:rPr lang="en-US" sz="8800" dirty="0"/>
              <a:t>“A Sweet Task” Activity Worksheet (located at the end of this lesson)</a:t>
            </a:r>
          </a:p>
          <a:p>
            <a:pPr lvl="0"/>
            <a:r>
              <a:rPr lang="en-US" sz="8800" dirty="0"/>
              <a:t>A large bag of plain M&amp;Ms and a large bag of regular Skittles – Each team of two students should receive 30 of each candy type</a:t>
            </a:r>
          </a:p>
          <a:p>
            <a:pPr lvl="0"/>
            <a:r>
              <a:rPr lang="en-US" sz="8800" dirty="0"/>
              <a:t>Bag of trail mix or snack mix in a transparent bag</a:t>
            </a:r>
          </a:p>
          <a:p>
            <a:pPr lvl="0"/>
            <a:r>
              <a:rPr lang="en-US" sz="8800" dirty="0"/>
              <a:t>Preformatted spreadsheets which will sum the rows/columns (rows represent the type of candy and columns represent the colors)</a:t>
            </a:r>
          </a:p>
          <a:p>
            <a:pPr lvl="0"/>
            <a:r>
              <a:rPr lang="en-US" sz="8800" dirty="0"/>
              <a:t>Written assignments of problems</a:t>
            </a:r>
          </a:p>
          <a:p>
            <a:pPr marL="0" indent="0">
              <a:buNone/>
            </a:pPr>
            <a:r>
              <a:rPr lang="en-US" sz="7200" dirty="0" smtClean="0"/>
              <a:t> </a:t>
            </a:r>
          </a:p>
          <a:p>
            <a:endParaRPr lang="en-US" dirty="0" smtClean="0"/>
          </a:p>
          <a:p>
            <a:pPr marL="0" indent="0">
              <a:buNone/>
            </a:pPr>
            <a:endParaRPr lang="en-US" dirty="0" smtClean="0"/>
          </a:p>
          <a:p>
            <a:pPr>
              <a:buFontTx/>
              <a:buChar cha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85800"/>
            <a:ext cx="1091821"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2.mm.bing.net/th?id=JN.%2biqUumFxIFhVhqkecJ6kGQ&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3000"/>
            <a:ext cx="1295400" cy="118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Probability</a:t>
            </a:r>
          </a:p>
          <a:p>
            <a:r>
              <a:rPr lang="en-US" dirty="0" smtClean="0"/>
              <a:t>Marginal Probability</a:t>
            </a:r>
          </a:p>
          <a:p>
            <a:r>
              <a:rPr lang="en-US" dirty="0" smtClean="0"/>
              <a:t>Joint Probability</a:t>
            </a:r>
          </a:p>
          <a:p>
            <a:r>
              <a:rPr lang="en-US" dirty="0" smtClean="0"/>
              <a:t>Bivariate </a:t>
            </a: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Conditional Probability</a:t>
            </a:r>
          </a:p>
          <a:p>
            <a:r>
              <a:rPr lang="en-US" dirty="0" smtClean="0"/>
              <a:t>Two-Way Table</a:t>
            </a:r>
          </a:p>
          <a:p>
            <a:r>
              <a:rPr lang="en-US" dirty="0" smtClean="0"/>
              <a:t>Relative Probability</a:t>
            </a: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486756" y="4086184"/>
            <a:ext cx="1447800" cy="2065527"/>
          </a:xfrm>
          <a:prstGeom prst="rect">
            <a:avLst/>
          </a:prstGeom>
        </p:spPr>
      </p:pic>
      <p:sp>
        <p:nvSpPr>
          <p:cNvPr id="7" name="Oval Callout 6"/>
          <p:cNvSpPr/>
          <p:nvPr/>
        </p:nvSpPr>
        <p:spPr>
          <a:xfrm>
            <a:off x="6172200" y="2971800"/>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Frayer Model, etc.</a:t>
            </a:r>
            <a:endParaRPr lang="en-US" dirty="0">
              <a:solidFill>
                <a:schemeClr val="tx1"/>
              </a:solidFill>
            </a:endParaRPr>
          </a:p>
        </p:txBody>
      </p:sp>
      <p:pic>
        <p:nvPicPr>
          <p:cNvPr id="2050" name="Picture 2" descr="C:\Users\ladonna.white\AppData\Local\Microsoft\Windows\Temporary Internet Files\Content.Outlook\41M4ZTD4\photo.JPG"/>
          <p:cNvPicPr>
            <a:picLocks noChangeAspect="1" noChangeArrowheads="1"/>
          </p:cNvPicPr>
          <p:nvPr/>
        </p:nvPicPr>
        <p:blipFill rotWithShape="1">
          <a:blip r:embed="rId5">
            <a:extLst>
              <a:ext uri="{28A0092B-C50C-407E-A947-70E740481C1C}">
                <a14:useLocalDpi xmlns:a14="http://schemas.microsoft.com/office/drawing/2010/main" val="0"/>
              </a:ext>
            </a:extLst>
          </a:blip>
          <a:srcRect l="10751" t="7749" r="20369" b="14188"/>
          <a:stretch/>
        </p:blipFill>
        <p:spPr bwMode="auto">
          <a:xfrm rot="5400000">
            <a:off x="2093471" y="2859530"/>
            <a:ext cx="2823458"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810000" y="5677743"/>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Layered Book Example</a:t>
            </a:r>
            <a:endParaRPr lang="en-US" dirty="0">
              <a:solidFill>
                <a:schemeClr val="tx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Sweet Task Lesson</a:t>
            </a:r>
            <a:endParaRPr lang="en-US" dirty="0"/>
          </a:p>
        </p:txBody>
      </p:sp>
      <p:sp>
        <p:nvSpPr>
          <p:cNvPr id="3" name="Content Placeholder 2"/>
          <p:cNvSpPr>
            <a:spLocks noGrp="1"/>
          </p:cNvSpPr>
          <p:nvPr>
            <p:ph idx="1"/>
          </p:nvPr>
        </p:nvSpPr>
        <p:spPr/>
        <p:txBody>
          <a:bodyPr>
            <a:normAutofit/>
          </a:bodyPr>
          <a:lstStyle/>
          <a:p>
            <a:r>
              <a:rPr lang="en-US" sz="2800" dirty="0" smtClean="0"/>
              <a:t>Create a two-way  frequency table</a:t>
            </a:r>
          </a:p>
          <a:p>
            <a:r>
              <a:rPr lang="en-US" sz="2800" dirty="0" smtClean="0"/>
              <a:t>Convert your number into relative frequency numbers</a:t>
            </a:r>
          </a:p>
          <a:p>
            <a:r>
              <a:rPr lang="en-US" sz="2800" dirty="0" smtClean="0"/>
              <a:t>Identify joint and marginal frequencies</a:t>
            </a:r>
          </a:p>
          <a:p>
            <a:r>
              <a:rPr lang="en-US" sz="2800" dirty="0" smtClean="0"/>
              <a:t>Calculate conditional relative frequencies</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77072">
            <a:off x="6324600" y="4343400"/>
            <a:ext cx="14001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124401"/>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Formulating the 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Look at this bag of trail mix, what is your favorite </a:t>
            </a:r>
            <a:r>
              <a:rPr lang="en-US" dirty="0"/>
              <a:t>ingredient in the trail or snack mix and </a:t>
            </a:r>
            <a:r>
              <a:rPr lang="en-US" dirty="0" smtClean="0"/>
              <a:t>what happens when you share the </a:t>
            </a:r>
            <a:r>
              <a:rPr lang="en-US" dirty="0"/>
              <a:t>mix with their families or </a:t>
            </a:r>
            <a:r>
              <a:rPr lang="en-US" dirty="0" smtClean="0"/>
              <a:t>friends</a:t>
            </a:r>
            <a:r>
              <a:rPr lang="en-US" dirty="0"/>
              <a:t>?</a:t>
            </a:r>
            <a:endParaRPr lang="en-US" dirty="0" smtClean="0"/>
          </a:p>
          <a:p>
            <a:r>
              <a:rPr lang="en-US" dirty="0" smtClean="0"/>
              <a:t>Do they just </a:t>
            </a:r>
            <a:r>
              <a:rPr lang="en-US" dirty="0"/>
              <a:t>eat the pieces they like and leave the </a:t>
            </a:r>
            <a:r>
              <a:rPr lang="en-US" dirty="0" smtClean="0"/>
              <a:t>rest?  </a:t>
            </a:r>
          </a:p>
          <a:p>
            <a:r>
              <a:rPr lang="en-US" dirty="0"/>
              <a:t>W</a:t>
            </a:r>
            <a:r>
              <a:rPr lang="en-US" dirty="0" smtClean="0"/>
              <a:t>hat are the </a:t>
            </a:r>
            <a:r>
              <a:rPr lang="en-US" dirty="0"/>
              <a:t>actual proportions of each type of </a:t>
            </a:r>
            <a:r>
              <a:rPr lang="en-US" dirty="0" smtClean="0"/>
              <a:t>piece?</a:t>
            </a:r>
          </a:p>
          <a:p>
            <a:r>
              <a:rPr lang="en-US" dirty="0"/>
              <a:t>W</a:t>
            </a:r>
            <a:r>
              <a:rPr lang="en-US" dirty="0" smtClean="0"/>
              <a:t>hat might you include </a:t>
            </a:r>
            <a:r>
              <a:rPr lang="en-US" dirty="0"/>
              <a:t>in order to create a “perfect” mix to share with </a:t>
            </a:r>
            <a:r>
              <a:rPr lang="en-US" dirty="0" smtClean="0"/>
              <a:t>your family?</a:t>
            </a:r>
            <a:endParaRPr lang="en-US" dirty="0"/>
          </a:p>
          <a:p>
            <a:endParaRPr lang="en-US" dirty="0"/>
          </a:p>
        </p:txBody>
      </p:sp>
    </p:spTree>
    <p:extLst>
      <p:ext uri="{BB962C8B-B14F-4D97-AF65-F5344CB8AC3E}">
        <p14:creationId xmlns:p14="http://schemas.microsoft.com/office/powerpoint/2010/main" val="426299224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Task </a:t>
            </a:r>
            <a:endParaRPr lang="en-US" dirty="0"/>
          </a:p>
        </p:txBody>
      </p:sp>
      <p:sp>
        <p:nvSpPr>
          <p:cNvPr id="3" name="Content Placeholder 2"/>
          <p:cNvSpPr>
            <a:spLocks noGrp="1"/>
          </p:cNvSpPr>
          <p:nvPr>
            <p:ph idx="1"/>
          </p:nvPr>
        </p:nvSpPr>
        <p:spPr/>
        <p:txBody>
          <a:bodyPr/>
          <a:lstStyle/>
          <a:p>
            <a:r>
              <a:rPr lang="en-US" dirty="0" smtClean="0"/>
              <a:t>Divide into pairs</a:t>
            </a:r>
          </a:p>
          <a:p>
            <a:r>
              <a:rPr lang="en-US" dirty="0" smtClean="0"/>
              <a:t>Task</a:t>
            </a:r>
          </a:p>
          <a:p>
            <a:pPr lvl="1"/>
            <a:r>
              <a:rPr lang="en-US" dirty="0"/>
              <a:t>“You and your partner will determine the probabilities of drawing different types of candy from our own two-ingredient candy mix of M&amp;Ms and Skittles.” </a:t>
            </a:r>
          </a:p>
        </p:txBody>
      </p:sp>
    </p:spTree>
    <p:extLst>
      <p:ext uri="{BB962C8B-B14F-4D97-AF65-F5344CB8AC3E}">
        <p14:creationId xmlns:p14="http://schemas.microsoft.com/office/powerpoint/2010/main" val="2425431143"/>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979011"/>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analyze bivariate </a:t>
            </a:r>
            <a:r>
              <a:rPr lang="en-US" dirty="0" smtClean="0"/>
              <a:t>data.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lstStyle/>
          <a:p>
            <a:r>
              <a:rPr lang="en-US" dirty="0"/>
              <a:t>W</a:t>
            </a:r>
            <a:r>
              <a:rPr lang="en-US" dirty="0" smtClean="0"/>
              <a:t>hat is the </a:t>
            </a:r>
            <a:r>
              <a:rPr lang="en-US" dirty="0"/>
              <a:t>probability of picking a green M&amp;M would be out of this “mix</a:t>
            </a:r>
            <a:r>
              <a:rPr lang="en-US" dirty="0" smtClean="0"/>
              <a:t>”? </a:t>
            </a:r>
          </a:p>
          <a:p>
            <a:r>
              <a:rPr lang="en-US" dirty="0"/>
              <a:t>W</a:t>
            </a:r>
            <a:r>
              <a:rPr lang="en-US" dirty="0" smtClean="0"/>
              <a:t>hat </a:t>
            </a:r>
            <a:r>
              <a:rPr lang="en-US" dirty="0"/>
              <a:t>would be the probability that, if </a:t>
            </a:r>
            <a:r>
              <a:rPr lang="en-US" dirty="0" smtClean="0"/>
              <a:t>you </a:t>
            </a:r>
            <a:r>
              <a:rPr lang="en-US" dirty="0"/>
              <a:t>pick a Skittle, it would be yellow.  </a:t>
            </a:r>
            <a:endParaRPr lang="en-US" dirty="0" smtClean="0"/>
          </a:p>
          <a:p>
            <a:r>
              <a:rPr lang="en-US" dirty="0" smtClean="0"/>
              <a:t>“</a:t>
            </a:r>
            <a:r>
              <a:rPr lang="en-US" dirty="0"/>
              <a:t>If you know a candy is red, is it more likely to be an M&amp;M or a Skittle?”  </a:t>
            </a:r>
            <a:endParaRPr lang="en-US" dirty="0" smtClean="0"/>
          </a:p>
          <a:p>
            <a:r>
              <a:rPr lang="en-US" dirty="0" smtClean="0"/>
              <a:t>How can we find </a:t>
            </a:r>
            <a:r>
              <a:rPr lang="en-US" dirty="0"/>
              <a:t>out the answers to these </a:t>
            </a:r>
            <a:r>
              <a:rPr lang="en-US" dirty="0" smtClean="0"/>
              <a:t>questions?</a:t>
            </a:r>
            <a:endParaRPr lang="en-US" dirty="0"/>
          </a:p>
          <a:p>
            <a:endParaRPr lang="en-US" dirty="0"/>
          </a:p>
        </p:txBody>
      </p:sp>
    </p:spTree>
    <p:extLst>
      <p:ext uri="{BB962C8B-B14F-4D97-AF65-F5344CB8AC3E}">
        <p14:creationId xmlns:p14="http://schemas.microsoft.com/office/powerpoint/2010/main" val="25679941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M&amp;M’s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M&amp;M'S MILK CHOCOLATE: </a:t>
            </a:r>
            <a:r>
              <a:rPr lang="en-US" dirty="0"/>
              <a:t> 24% cyan blue, 20% orange, 16% green, 14% bright yellow, 13% red, 13% brown.</a:t>
            </a:r>
          </a:p>
          <a:p>
            <a:r>
              <a:rPr lang="en-US" dirty="0"/>
              <a:t> </a:t>
            </a:r>
          </a:p>
          <a:p>
            <a:r>
              <a:rPr lang="en-US" b="1" dirty="0"/>
              <a:t>M&amp;M'S PEANUT:</a:t>
            </a:r>
            <a:r>
              <a:rPr lang="en-US" dirty="0"/>
              <a:t>  23% cyan blue, 23% orange, 15% green, 15% bright yellow, 12% red, 12% brown.</a:t>
            </a:r>
          </a:p>
          <a:p>
            <a:r>
              <a:rPr lang="en-US" dirty="0"/>
              <a:t> </a:t>
            </a:r>
          </a:p>
          <a:p>
            <a:r>
              <a:rPr lang="en-US" b="1" dirty="0"/>
              <a:t>M&amp;M'S DARK:</a:t>
            </a:r>
            <a:r>
              <a:rPr lang="en-US" dirty="0"/>
              <a:t> 17% cyan blue, 16% orange, 16% green, 17% bright yellow, 17% red, 17% brown.</a:t>
            </a:r>
          </a:p>
          <a:p>
            <a:r>
              <a:rPr lang="en-US" dirty="0"/>
              <a:t> </a:t>
            </a:r>
          </a:p>
          <a:p>
            <a:r>
              <a:rPr lang="en-US" b="1" dirty="0"/>
              <a:t>M&amp;M'S PEANUT BUTTER and ALMOND:</a:t>
            </a:r>
            <a:r>
              <a:rPr lang="en-US" dirty="0"/>
              <a:t>  20% cyan blue, 20% orange, 20% green, 20% bright yellow, 10% red, 10% brown.</a:t>
            </a:r>
          </a:p>
          <a:p>
            <a:endParaRPr lang="en-US" dirty="0"/>
          </a:p>
        </p:txBody>
      </p:sp>
      <p:sp>
        <p:nvSpPr>
          <p:cNvPr id="4" name="Horizontal Scroll 3"/>
          <p:cNvSpPr/>
          <p:nvPr/>
        </p:nvSpPr>
        <p:spPr>
          <a:xfrm>
            <a:off x="1219200" y="5372100"/>
            <a:ext cx="6934200" cy="1143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From:  http://www.exeter.edu/documents/mandm.pdf</a:t>
            </a:r>
          </a:p>
        </p:txBody>
      </p:sp>
    </p:spTree>
    <p:extLst>
      <p:ext uri="{BB962C8B-B14F-4D97-AF65-F5344CB8AC3E}">
        <p14:creationId xmlns:p14="http://schemas.microsoft.com/office/powerpoint/2010/main" val="4207015941"/>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Skittles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a:t> Skittle colors are reportedly distributed evenly with 20% of each </a:t>
            </a:r>
            <a:r>
              <a:rPr lang="en-US" dirty="0" smtClean="0"/>
              <a:t>color</a:t>
            </a:r>
          </a:p>
          <a:p>
            <a:pPr marL="0" indent="0" algn="ctr">
              <a:buNone/>
            </a:pPr>
            <a:endParaRPr lang="en-US" dirty="0" smtClean="0"/>
          </a:p>
          <a:p>
            <a:pPr marL="0" indent="0" algn="ctr">
              <a:buNone/>
            </a:pPr>
            <a:r>
              <a:rPr lang="en-US" dirty="0" smtClean="0"/>
              <a:t>Red, Orange, Yellow, Green, Purple</a:t>
            </a:r>
            <a:endParaRPr lang="en-US" dirty="0"/>
          </a:p>
        </p:txBody>
      </p:sp>
      <p:pic>
        <p:nvPicPr>
          <p:cNvPr id="2050" name="Picture 2" descr="Skittles, 16 oz. Fruit Flav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91000"/>
            <a:ext cx="47625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44314"/>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1489672" y="1828800"/>
            <a:ext cx="6196405" cy="3603812"/>
          </a:xfrm>
        </p:spPr>
        <p:txBody>
          <a:bodyPr/>
          <a:lstStyle/>
          <a:p>
            <a:pPr marL="0" indent="0">
              <a:buNone/>
            </a:pPr>
            <a:r>
              <a:rPr lang="en-US" dirty="0" smtClean="0"/>
              <a:t>Sample Size</a:t>
            </a:r>
          </a:p>
          <a:p>
            <a:pPr marL="0" indent="0">
              <a:buNone/>
            </a:pPr>
            <a:r>
              <a:rPr lang="en-US" dirty="0"/>
              <a:t>T</a:t>
            </a:r>
            <a:r>
              <a:rPr lang="en-US" dirty="0" smtClean="0"/>
              <a:t>he </a:t>
            </a:r>
            <a:r>
              <a:rPr lang="en-US" dirty="0"/>
              <a:t>samples (</a:t>
            </a:r>
            <a:r>
              <a:rPr lang="en-US" i="1" dirty="0"/>
              <a:t>n </a:t>
            </a:r>
            <a:r>
              <a:rPr lang="en-US" dirty="0"/>
              <a:t>= 30 each) of plain M&amp;Ms and Skittles to each pair. </a:t>
            </a:r>
            <a:endParaRPr lang="en-US" dirty="0" smtClean="0"/>
          </a:p>
          <a:p>
            <a:pPr marL="0" indent="0" algn="ctr">
              <a:buNone/>
            </a:pPr>
            <a:r>
              <a:rPr lang="en-US" sz="3000" dirty="0" smtClean="0">
                <a:solidFill>
                  <a:srgbClr val="FF0000"/>
                </a:solidFill>
              </a:rPr>
              <a:t>Complete Activity Sheet Part 1</a:t>
            </a:r>
          </a:p>
          <a:p>
            <a:pPr marL="0" indent="0" algn="ctr">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3657600"/>
            <a:ext cx="5886547"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79248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Class Discussion</a:t>
            </a:r>
            <a:endParaRPr lang="en-US" dirty="0"/>
          </a:p>
        </p:txBody>
      </p:sp>
      <p:sp>
        <p:nvSpPr>
          <p:cNvPr id="3" name="Content Placeholder 2"/>
          <p:cNvSpPr>
            <a:spLocks noGrp="1"/>
          </p:cNvSpPr>
          <p:nvPr>
            <p:ph idx="1"/>
          </p:nvPr>
        </p:nvSpPr>
        <p:spPr>
          <a:xfrm>
            <a:off x="1447800" y="2133600"/>
            <a:ext cx="6196405" cy="3603812"/>
          </a:xfrm>
        </p:spPr>
        <p:txBody>
          <a:bodyPr/>
          <a:lstStyle/>
          <a:p>
            <a:pPr marL="0" indent="0" algn="ctr">
              <a:buNone/>
            </a:pPr>
            <a:r>
              <a:rPr lang="en-US" dirty="0" smtClean="0">
                <a:solidFill>
                  <a:srgbClr val="FF0000"/>
                </a:solidFill>
              </a:rPr>
              <a:t>Complete As a Class- Part 2</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1" y="3162300"/>
            <a:ext cx="8887279"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86920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p:txBody>
          <a:bodyPr>
            <a:normAutofit fontScale="92500"/>
          </a:bodyPr>
          <a:lstStyle/>
          <a:p>
            <a:pPr marL="0" indent="0" algn="ctr">
              <a:buNone/>
            </a:pPr>
            <a:r>
              <a:rPr lang="en-US" b="1" dirty="0"/>
              <a:t>Checkpoint #1</a:t>
            </a:r>
            <a:r>
              <a:rPr lang="en-US" dirty="0"/>
              <a:t> </a:t>
            </a:r>
            <a:r>
              <a:rPr lang="en-US" dirty="0" smtClean="0"/>
              <a:t> </a:t>
            </a:r>
          </a:p>
          <a:p>
            <a:r>
              <a:rPr lang="en-US" dirty="0"/>
              <a:t>H</a:t>
            </a:r>
            <a:r>
              <a:rPr lang="en-US" dirty="0" smtClean="0"/>
              <a:t>ave you copied </a:t>
            </a:r>
            <a:r>
              <a:rPr lang="en-US" dirty="0"/>
              <a:t>the data onto their Activity </a:t>
            </a:r>
            <a:r>
              <a:rPr lang="en-US" dirty="0" smtClean="0"/>
              <a:t>Sheets</a:t>
            </a:r>
            <a:r>
              <a:rPr lang="en-US" dirty="0"/>
              <a:t>?</a:t>
            </a:r>
            <a:r>
              <a:rPr lang="en-US" dirty="0" smtClean="0"/>
              <a:t> </a:t>
            </a:r>
          </a:p>
          <a:p>
            <a:r>
              <a:rPr lang="en-US" dirty="0" smtClean="0"/>
              <a:t>How do you find </a:t>
            </a:r>
            <a:r>
              <a:rPr lang="en-US" dirty="0"/>
              <a:t>the probability of an </a:t>
            </a:r>
            <a:r>
              <a:rPr lang="en-US" dirty="0" smtClean="0"/>
              <a:t>event?  </a:t>
            </a:r>
            <a:r>
              <a:rPr lang="en-US" dirty="0"/>
              <a:t>The probability of an event = Number of ways the event can occur divided by the Number of possible outcomes.  An example is:</a:t>
            </a:r>
          </a:p>
          <a:p>
            <a:pPr lvl="1"/>
            <a:r>
              <a:rPr lang="en-US" dirty="0" smtClean="0"/>
              <a:t>What is the </a:t>
            </a:r>
            <a:r>
              <a:rPr lang="en-US" dirty="0"/>
              <a:t>probability of choosing a blue candy =  </a:t>
            </a:r>
          </a:p>
          <a:p>
            <a:pPr lvl="2"/>
            <a:r>
              <a:rPr lang="en-US" dirty="0"/>
              <a:t>Number of blue candies in the class sample / The total number of candies.</a:t>
            </a:r>
          </a:p>
          <a:p>
            <a:endParaRPr lang="en-US" dirty="0"/>
          </a:p>
        </p:txBody>
      </p:sp>
      <p:pic>
        <p:nvPicPr>
          <p:cNvPr id="1026" name="Picture 2" descr="http://ts1.mm.bing.net/th?id=JN.m8zNklAuMSZFFgwUQpdBew&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390" y="685800"/>
            <a:ext cx="1745635" cy="131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207"/>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Review</a:t>
            </a:r>
            <a:endParaRPr lang="en-US" dirty="0"/>
          </a:p>
        </p:txBody>
      </p:sp>
      <p:sp>
        <p:nvSpPr>
          <p:cNvPr id="3" name="Text Placeholder 2"/>
          <p:cNvSpPr>
            <a:spLocks noGrp="1"/>
          </p:cNvSpPr>
          <p:nvPr>
            <p:ph type="body" idx="1"/>
          </p:nvPr>
        </p:nvSpPr>
        <p:spPr/>
        <p:txBody>
          <a:bodyPr>
            <a:noAutofit/>
          </a:bodyPr>
          <a:lstStyle/>
          <a:p>
            <a:r>
              <a:rPr lang="en-US" sz="3000" dirty="0" smtClean="0">
                <a:solidFill>
                  <a:srgbClr val="FF0000"/>
                </a:solidFill>
              </a:rPr>
              <a:t>Joint Frequency </a:t>
            </a:r>
            <a:endParaRPr lang="en-US" sz="3000" dirty="0">
              <a:solidFill>
                <a:srgbClr val="FF0000"/>
              </a:solidFill>
            </a:endParaRPr>
          </a:p>
        </p:txBody>
      </p:sp>
      <p:sp>
        <p:nvSpPr>
          <p:cNvPr id="4" name="Text Placeholder 3"/>
          <p:cNvSpPr>
            <a:spLocks noGrp="1"/>
          </p:cNvSpPr>
          <p:nvPr>
            <p:ph type="body" sz="quarter" idx="3"/>
          </p:nvPr>
        </p:nvSpPr>
        <p:spPr/>
        <p:txBody>
          <a:bodyPr>
            <a:noAutofit/>
          </a:bodyPr>
          <a:lstStyle/>
          <a:p>
            <a:r>
              <a:rPr lang="en-US" sz="2500" dirty="0" smtClean="0">
                <a:solidFill>
                  <a:srgbClr val="FF0000"/>
                </a:solidFill>
              </a:rPr>
              <a:t>Marginal Frequency</a:t>
            </a:r>
            <a:endParaRPr lang="en-US" sz="2500" dirty="0">
              <a:solidFill>
                <a:srgbClr val="FF0000"/>
              </a:solidFill>
            </a:endParaRPr>
          </a:p>
        </p:txBody>
      </p:sp>
      <p:sp>
        <p:nvSpPr>
          <p:cNvPr id="5" name="Content Placeholder 4"/>
          <p:cNvSpPr>
            <a:spLocks noGrp="1"/>
          </p:cNvSpPr>
          <p:nvPr>
            <p:ph sz="quarter" idx="13"/>
          </p:nvPr>
        </p:nvSpPr>
        <p:spPr/>
        <p:txBody>
          <a:bodyPr>
            <a:normAutofit fontScale="92500" lnSpcReduction="20000"/>
          </a:bodyPr>
          <a:lstStyle/>
          <a:p>
            <a:pPr marL="0" indent="0" algn="ctr">
              <a:buNone/>
            </a:pPr>
            <a:r>
              <a:rPr lang="en-US" dirty="0"/>
              <a:t>We read a two-way frequency table in a similar way as a regular frequency table.  For example, the number of orange Skittles is listed where the “Orange” column and the “Skittles” row meet. </a:t>
            </a:r>
          </a:p>
        </p:txBody>
      </p:sp>
      <p:sp>
        <p:nvSpPr>
          <p:cNvPr id="6" name="Content Placeholder 5"/>
          <p:cNvSpPr>
            <a:spLocks noGrp="1"/>
          </p:cNvSpPr>
          <p:nvPr>
            <p:ph sz="quarter" idx="14"/>
          </p:nvPr>
        </p:nvSpPr>
        <p:spPr/>
        <p:txBody>
          <a:bodyPr/>
          <a:lstStyle/>
          <a:p>
            <a:pPr marL="0" indent="0" algn="ctr">
              <a:buNone/>
            </a:pPr>
            <a:r>
              <a:rPr lang="en-US" dirty="0"/>
              <a:t>We can also find the total number of blue candies in the bag.  We just look at the total of the “Blue” column. </a:t>
            </a:r>
          </a:p>
        </p:txBody>
      </p:sp>
    </p:spTree>
    <p:extLst>
      <p:ext uri="{BB962C8B-B14F-4D97-AF65-F5344CB8AC3E}">
        <p14:creationId xmlns:p14="http://schemas.microsoft.com/office/powerpoint/2010/main" val="3986245524"/>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Share</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34688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69412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p:txBody>
          <a:bodyPr>
            <a:normAutofit fontScale="85000" lnSpcReduction="10000"/>
          </a:bodyPr>
          <a:lstStyle/>
          <a:p>
            <a:pPr marL="0" indent="0" algn="ctr">
              <a:buNone/>
            </a:pPr>
            <a:r>
              <a:rPr lang="en-US" b="1" dirty="0" smtClean="0"/>
              <a:t>Checkpoint </a:t>
            </a:r>
            <a:r>
              <a:rPr lang="en-US" b="1" dirty="0"/>
              <a:t>#2 </a:t>
            </a:r>
            <a:r>
              <a:rPr lang="en-US" dirty="0" smtClean="0"/>
              <a:t> </a:t>
            </a:r>
          </a:p>
          <a:p>
            <a:r>
              <a:rPr lang="en-US" dirty="0" smtClean="0"/>
              <a:t>Check answers </a:t>
            </a:r>
            <a:r>
              <a:rPr lang="en-US" dirty="0"/>
              <a:t>for Question 3 problems a through h.  </a:t>
            </a:r>
            <a:endParaRPr lang="en-US" dirty="0" smtClean="0"/>
          </a:p>
          <a:p>
            <a:r>
              <a:rPr lang="en-US" dirty="0" smtClean="0"/>
              <a:t>Recall</a:t>
            </a:r>
          </a:p>
          <a:p>
            <a:pPr lvl="1"/>
            <a:r>
              <a:rPr lang="en-US" dirty="0"/>
              <a:t>M</a:t>
            </a:r>
            <a:r>
              <a:rPr lang="en-US" dirty="0" smtClean="0"/>
              <a:t>arginal </a:t>
            </a:r>
            <a:r>
              <a:rPr lang="en-US" dirty="0"/>
              <a:t>probability is concerned with the probability that one characteristic occurs and is found using the numbers in the bottom row or right column in the numerator, and the table total in the denominator.  </a:t>
            </a:r>
            <a:endParaRPr lang="en-US" dirty="0" smtClean="0"/>
          </a:p>
          <a:p>
            <a:pPr lvl="1"/>
            <a:r>
              <a:rPr lang="en-US" dirty="0" smtClean="0"/>
              <a:t>Joint </a:t>
            </a:r>
            <a:r>
              <a:rPr lang="en-US" dirty="0"/>
              <a:t>probability addresses two characteristics occurring at the same time, and is found using the cells in the middle of the table in the numerator and the table total in the denominator. </a:t>
            </a:r>
            <a:endParaRPr lang="en-US" dirty="0" smtClean="0"/>
          </a:p>
          <a:p>
            <a:pPr lvl="1"/>
            <a:endParaRPr lang="en-US" dirty="0"/>
          </a:p>
        </p:txBody>
      </p:sp>
      <p:pic>
        <p:nvPicPr>
          <p:cNvPr id="1026" name="Picture 2" descr="http://ts1.mm.bing.net/th?id=JN.m8zNklAuMSZFFgwUQpdBew&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390" y="685800"/>
            <a:ext cx="1745635" cy="131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729439"/>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Finding Conditional Probability with Counts:</a:t>
            </a:r>
            <a:endParaRPr lang="en-US" dirty="0"/>
          </a:p>
        </p:txBody>
      </p:sp>
      <p:sp>
        <p:nvSpPr>
          <p:cNvPr id="3" name="Content Placeholder 2"/>
          <p:cNvSpPr>
            <a:spLocks noGrp="1"/>
          </p:cNvSpPr>
          <p:nvPr>
            <p:ph idx="1"/>
          </p:nvPr>
        </p:nvSpPr>
        <p:spPr/>
        <p:txBody>
          <a:bodyPr/>
          <a:lstStyle/>
          <a:p>
            <a:pPr marL="0" indent="0" algn="ctr">
              <a:buNone/>
            </a:pPr>
            <a:r>
              <a:rPr lang="en-US" dirty="0" smtClean="0"/>
              <a:t>Imagine </a:t>
            </a:r>
            <a:r>
              <a:rPr lang="en-US" dirty="0"/>
              <a:t>that your friend chooses a candy piece from the class “mix”.  She looks at it, tells you that it is red, but doesn’t tell you if it is an M&amp;M or a Skittle.  </a:t>
            </a:r>
          </a:p>
        </p:txBody>
      </p:sp>
    </p:spTree>
    <p:extLst>
      <p:ext uri="{BB962C8B-B14F-4D97-AF65-F5344CB8AC3E}">
        <p14:creationId xmlns:p14="http://schemas.microsoft.com/office/powerpoint/2010/main" val="400819515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a:bodyPr>
          <a:lstStyle/>
          <a:p>
            <a:pPr marL="0" indent="0">
              <a:buNone/>
            </a:pPr>
            <a:r>
              <a:rPr lang="en-US" sz="3600" b="1" dirty="0" smtClean="0"/>
              <a:t>S-CP.4</a:t>
            </a:r>
            <a:r>
              <a:rPr lang="en-US" sz="3600" dirty="0" smtClean="0"/>
              <a:t>Construct </a:t>
            </a:r>
            <a:r>
              <a:rPr lang="en-US" sz="3600" dirty="0"/>
              <a:t>and interpret two-way frequency tables of data when two categories are associated with each object being classified.  Use the two-way table as a sample space to approximate conditional probabilities.</a:t>
            </a:r>
            <a:endParaRPr lang="en-US" sz="3600" dirty="0" smtClean="0"/>
          </a:p>
          <a:p>
            <a:pPr marL="0" indent="0">
              <a:buNone/>
            </a:pPr>
            <a:r>
              <a:rPr lang="en-US" sz="3200" dirty="0" smtClean="0">
                <a:solidFill>
                  <a:srgbClr val="D67C02"/>
                </a:solidFill>
              </a:rPr>
              <a:t>(Understand, 2) </a:t>
            </a:r>
            <a:r>
              <a:rPr lang="en-US" sz="3200" dirty="0" smtClean="0">
                <a:solidFill>
                  <a:schemeClr val="accent2">
                    <a:lumMod val="75000"/>
                  </a:schemeClr>
                </a:solidFill>
              </a:rPr>
              <a:t>(Analyze, 2</a:t>
            </a:r>
            <a:r>
              <a:rPr lang="en-US" sz="3200" dirty="0">
                <a:solidFill>
                  <a:schemeClr val="accent2">
                    <a:lumMod val="75000"/>
                  </a:schemeClr>
                </a:solidFill>
              </a:rPr>
              <a:t>)</a:t>
            </a:r>
            <a:r>
              <a:rPr lang="en-US" sz="3200" dirty="0" smtClean="0">
                <a:solidFill>
                  <a:schemeClr val="accent2">
                    <a:lumMod val="75000"/>
                  </a:schemeClr>
                </a:solidFill>
              </a:rPr>
              <a:t> </a:t>
            </a:r>
            <a:r>
              <a:rPr lang="en-US" sz="3200" dirty="0" smtClean="0">
                <a:solidFill>
                  <a:srgbClr val="FF0000"/>
                </a:solidFill>
              </a:rPr>
              <a:t>(Apply, 2)</a:t>
            </a:r>
            <a:endParaRPr lang="en-US" sz="2800" dirty="0" smtClean="0">
              <a:solidFill>
                <a:srgbClr val="FF0000"/>
              </a:solidFill>
            </a:endParaRPr>
          </a:p>
        </p:txBody>
      </p:sp>
      <p:sp>
        <p:nvSpPr>
          <p:cNvPr id="2" name="Oval 1"/>
          <p:cNvSpPr/>
          <p:nvPr/>
        </p:nvSpPr>
        <p:spPr>
          <a:xfrm>
            <a:off x="2019300" y="1752600"/>
            <a:ext cx="2095500"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6781800" y="2362200"/>
            <a:ext cx="12446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800600" y="1828800"/>
            <a:ext cx="1828800" cy="609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914400" y="2971800"/>
            <a:ext cx="45720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334000" y="3429000"/>
            <a:ext cx="1028700" cy="6096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838200" y="4572000"/>
            <a:ext cx="55245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14400" y="2895600"/>
            <a:ext cx="4572000" cy="0"/>
          </a:xfrm>
          <a:prstGeom prst="line">
            <a:avLst/>
          </a:prstGeom>
          <a:ln w="28575" cmpd="sng"/>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781800" y="2438400"/>
            <a:ext cx="140335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02400" y="4038600"/>
            <a:ext cx="13716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5">
                                            <p:txEl>
                                              <p:pRg st="1" end="1"/>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Finding Conditional Probability with Counts: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Imagine </a:t>
            </a:r>
            <a:r>
              <a:rPr lang="en-US" dirty="0"/>
              <a:t>that your friend chooses a candy piece from the class “mix”.  She looks at it, tells you that it is red, but doesn’t tell you if it is an M&amp;M or a Skittle.  </a:t>
            </a:r>
            <a:endParaRPr lang="en-US" dirty="0" smtClean="0"/>
          </a:p>
          <a:p>
            <a:pPr marL="0" indent="0" algn="ctr">
              <a:buNone/>
            </a:pPr>
            <a:endParaRPr lang="en-US" dirty="0"/>
          </a:p>
          <a:p>
            <a:pPr marL="0" indent="0" algn="ctr">
              <a:buNone/>
            </a:pPr>
            <a:endParaRPr lang="en-US" dirty="0" smtClean="0"/>
          </a:p>
          <a:p>
            <a:pPr marL="0" indent="0" algn="ctr">
              <a:buNone/>
            </a:pPr>
            <a:r>
              <a:rPr lang="en-US" dirty="0"/>
              <a:t>Knowing that your friend has a red candy in her hand, we can find the probability that it is a red M&amp;M.  This is called the </a:t>
            </a:r>
            <a:r>
              <a:rPr lang="en-US" b="1" dirty="0"/>
              <a:t>conditional probability </a:t>
            </a:r>
            <a:r>
              <a:rPr lang="en-US" dirty="0"/>
              <a:t>of an event because </a:t>
            </a:r>
            <a:r>
              <a:rPr lang="en-US" b="1" dirty="0"/>
              <a:t>we already know something (a condition) about the event in question.</a:t>
            </a:r>
            <a:endParaRPr lang="en-US" dirty="0"/>
          </a:p>
          <a:p>
            <a:pPr marL="0" indent="0">
              <a:buNone/>
            </a:pPr>
            <a:endParaRPr lang="en-US" dirty="0"/>
          </a:p>
        </p:txBody>
      </p:sp>
    </p:spTree>
    <p:extLst>
      <p:ext uri="{BB962C8B-B14F-4D97-AF65-F5344CB8AC3E}">
        <p14:creationId xmlns:p14="http://schemas.microsoft.com/office/powerpoint/2010/main" val="30261866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Share Continued</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8258125" cy="483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366731"/>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Share Continued</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1020" y="2119313"/>
            <a:ext cx="8165780"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173524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smtClean="0"/>
              <a:t>What is the </a:t>
            </a:r>
            <a:r>
              <a:rPr lang="en-US" dirty="0"/>
              <a:t>answer was to problem </a:t>
            </a:r>
            <a:r>
              <a:rPr lang="en-US" dirty="0" smtClean="0"/>
              <a:t>1 and then what </a:t>
            </a:r>
            <a:r>
              <a:rPr lang="en-US" dirty="0"/>
              <a:t>does this tell us</a:t>
            </a:r>
            <a:r>
              <a:rPr lang="en-US" dirty="0" smtClean="0"/>
              <a:t>? </a:t>
            </a:r>
          </a:p>
          <a:p>
            <a:r>
              <a:rPr lang="en-US" dirty="0" smtClean="0"/>
              <a:t>Follow </a:t>
            </a:r>
            <a:r>
              <a:rPr lang="en-US" dirty="0"/>
              <a:t>this process for each </a:t>
            </a:r>
            <a:r>
              <a:rPr lang="en-US" dirty="0" smtClean="0"/>
              <a:t>problem </a:t>
            </a:r>
          </a:p>
          <a:p>
            <a:r>
              <a:rPr lang="en-US" dirty="0" smtClean="0"/>
              <a:t>Do you </a:t>
            </a:r>
            <a:r>
              <a:rPr lang="en-US" dirty="0"/>
              <a:t>know the likelihood that a candy is an M&amp;M given that you know it is red (answer from Question 4, part b).  </a:t>
            </a:r>
            <a:endParaRPr lang="en-US" dirty="0" smtClean="0"/>
          </a:p>
          <a:p>
            <a:r>
              <a:rPr lang="en-US" dirty="0" smtClean="0"/>
              <a:t>Compare </a:t>
            </a:r>
            <a:r>
              <a:rPr lang="en-US" dirty="0"/>
              <a:t>this to the probability determined in Question 5, part d, the probability that a candy is a Skittle if it is red.  What </a:t>
            </a:r>
            <a:r>
              <a:rPr lang="en-US" dirty="0" smtClean="0"/>
              <a:t>do you notice </a:t>
            </a:r>
            <a:r>
              <a:rPr lang="en-US" dirty="0"/>
              <a:t>about these two probabilities?  </a:t>
            </a:r>
          </a:p>
          <a:p>
            <a:r>
              <a:rPr lang="en-US" dirty="0" smtClean="0"/>
              <a:t>“What </a:t>
            </a:r>
            <a:r>
              <a:rPr lang="en-US" dirty="0"/>
              <a:t>is the probability of picking a green M&amp;M given our data?” and “If we choose a Skittle, what is the probability that it would be yellow?”.</a:t>
            </a:r>
          </a:p>
          <a:p>
            <a:pPr marL="365760" lvl="1" indent="0">
              <a:buNone/>
            </a:pPr>
            <a:endParaRPr lang="en-US" dirty="0"/>
          </a:p>
        </p:txBody>
      </p:sp>
      <p:pic>
        <p:nvPicPr>
          <p:cNvPr id="1026" name="Picture 2" descr="http://ts1.mm.bing.net/th?id=JN.m8zNklAuMSZFFgwUQpdBew&amp;pid=15.1&amp;H=128&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391" y="685801"/>
            <a:ext cx="1420178"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05647"/>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6561601"/>
              </p:ext>
            </p:extLst>
          </p:nvPr>
        </p:nvGraphicFramePr>
        <p:xfrm>
          <a:off x="838200" y="1676400"/>
          <a:ext cx="7543800" cy="43992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7</a:t>
                      </a:r>
                      <a:r>
                        <a:rPr lang="en-US" sz="1500" baseline="30000" dirty="0" smtClean="0"/>
                        <a:t>th</a:t>
                      </a:r>
                      <a:r>
                        <a:rPr lang="en-US" sz="1500" dirty="0" smtClean="0"/>
                        <a:t> and/or 8</a:t>
                      </a:r>
                      <a:r>
                        <a:rPr lang="en-US" sz="1500" baseline="30000" dirty="0" smtClean="0"/>
                        <a:t>th</a:t>
                      </a:r>
                      <a:r>
                        <a:rPr lang="en-US" sz="1500" dirty="0" smtClean="0"/>
                        <a:t> grade SP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Conditional Probability, including joint and marginal</a:t>
                      </a:r>
                      <a:r>
                        <a:rPr lang="en-US" sz="1500" baseline="0" dirty="0" smtClean="0"/>
                        <a:t> frequency</a:t>
                      </a:r>
                      <a:endParaRPr lang="en-US" sz="1500" dirty="0"/>
                    </a:p>
                  </a:txBody>
                  <a:tcPr/>
                </a:tc>
              </a:tr>
              <a:tr h="370840">
                <a:tc>
                  <a:txBody>
                    <a:bodyPr/>
                    <a:lstStyle/>
                    <a:p>
                      <a:r>
                        <a:rPr lang="en-US" sz="1500" dirty="0" smtClean="0"/>
                        <a:t>Sweet</a:t>
                      </a:r>
                      <a:r>
                        <a:rPr lang="en-US" sz="1500" baseline="0" dirty="0" smtClean="0"/>
                        <a:t> </a:t>
                      </a:r>
                      <a:r>
                        <a:rPr lang="en-US" sz="1500" dirty="0" smtClean="0"/>
                        <a:t>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the Sweet Task,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9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Big Ideas</a:t>
            </a:r>
            <a:endParaRPr lang="en-US" dirty="0"/>
          </a:p>
        </p:txBody>
      </p:sp>
      <p:sp>
        <p:nvSpPr>
          <p:cNvPr id="3" name="Content Placeholder 2"/>
          <p:cNvSpPr>
            <a:spLocks noGrp="1"/>
          </p:cNvSpPr>
          <p:nvPr>
            <p:ph idx="1"/>
          </p:nvPr>
        </p:nvSpPr>
        <p:spPr>
          <a:xfrm>
            <a:off x="838200" y="1981200"/>
            <a:ext cx="7315200" cy="3539527"/>
          </a:xfrm>
        </p:spPr>
        <p:txBody>
          <a:bodyPr>
            <a:normAutofit/>
          </a:bodyPr>
          <a:lstStyle/>
          <a:p>
            <a:r>
              <a:rPr lang="en-US" b="1" dirty="0" smtClean="0"/>
              <a:t>Conditional Probability Standards are not included in the Big Ideas Geometry textbook </a:t>
            </a:r>
          </a:p>
        </p:txBody>
      </p:sp>
    </p:spTree>
    <p:extLst>
      <p:ext uri="{BB962C8B-B14F-4D97-AF65-F5344CB8AC3E}">
        <p14:creationId xmlns:p14="http://schemas.microsoft.com/office/powerpoint/2010/main" val="11812632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Spring Board</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b="1" dirty="0" smtClean="0"/>
              <a:t>Lesson 41- Conditional Probability</a:t>
            </a:r>
          </a:p>
          <a:p>
            <a:pPr lvl="1"/>
            <a:r>
              <a:rPr lang="en-US" b="1" dirty="0" smtClean="0">
                <a:solidFill>
                  <a:srgbClr val="203A4E"/>
                </a:solidFill>
              </a:rPr>
              <a:t>Classwork Page 594 – 599 Problems 1 – 8</a:t>
            </a:r>
          </a:p>
          <a:p>
            <a:pPr lvl="1"/>
            <a:r>
              <a:rPr lang="en-US" b="1" dirty="0" smtClean="0">
                <a:solidFill>
                  <a:srgbClr val="203A4E"/>
                </a:solidFill>
              </a:rPr>
              <a:t>Homework Page 600 Problems 9 – 11</a:t>
            </a:r>
          </a:p>
          <a:p>
            <a:pPr lvl="1"/>
            <a:r>
              <a:rPr lang="en-US" b="1" dirty="0">
                <a:solidFill>
                  <a:srgbClr val="203A4E"/>
                </a:solidFill>
              </a:rPr>
              <a:t>Classwork Page 601 – 603 Problems 1 – 3</a:t>
            </a:r>
          </a:p>
          <a:p>
            <a:pPr lvl="1"/>
            <a:r>
              <a:rPr lang="en-US" b="1" dirty="0">
                <a:solidFill>
                  <a:srgbClr val="203A4E"/>
                </a:solidFill>
              </a:rPr>
              <a:t>Homework Page 600 Problems 9 - </a:t>
            </a:r>
            <a:r>
              <a:rPr lang="en-US" b="1" dirty="0" smtClean="0">
                <a:solidFill>
                  <a:srgbClr val="203A4E"/>
                </a:solidFill>
              </a:rPr>
              <a:t>11</a:t>
            </a:r>
          </a:p>
          <a:p>
            <a:r>
              <a:rPr lang="en-US" b="1" dirty="0"/>
              <a:t>Lesson </a:t>
            </a:r>
            <a:r>
              <a:rPr lang="en-US" b="1" dirty="0" smtClean="0"/>
              <a:t>42- </a:t>
            </a:r>
            <a:r>
              <a:rPr lang="en-US" b="1" dirty="0"/>
              <a:t>Conditional Probability</a:t>
            </a:r>
          </a:p>
          <a:p>
            <a:pPr lvl="1"/>
            <a:r>
              <a:rPr lang="en-US" b="1" dirty="0">
                <a:solidFill>
                  <a:srgbClr val="203A4E"/>
                </a:solidFill>
              </a:rPr>
              <a:t>Classwork Page </a:t>
            </a:r>
            <a:r>
              <a:rPr lang="en-US" b="1" dirty="0" smtClean="0">
                <a:solidFill>
                  <a:srgbClr val="203A4E"/>
                </a:solidFill>
              </a:rPr>
              <a:t>613 </a:t>
            </a:r>
            <a:r>
              <a:rPr lang="en-US" b="1" dirty="0">
                <a:solidFill>
                  <a:srgbClr val="203A4E"/>
                </a:solidFill>
              </a:rPr>
              <a:t>– </a:t>
            </a:r>
            <a:r>
              <a:rPr lang="en-US" b="1" dirty="0" smtClean="0">
                <a:solidFill>
                  <a:srgbClr val="203A4E"/>
                </a:solidFill>
              </a:rPr>
              <a:t>Activity 42</a:t>
            </a:r>
            <a:endParaRPr lang="en-US" b="1"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smtClean="0"/>
              <a:t>Lesson 10.2.1</a:t>
            </a:r>
          </a:p>
          <a:p>
            <a:r>
              <a:rPr lang="en-US" dirty="0"/>
              <a:t>Lesson </a:t>
            </a:r>
            <a:r>
              <a:rPr lang="en-US" dirty="0" smtClean="0"/>
              <a:t>10.2.2</a:t>
            </a:r>
          </a:p>
          <a:p>
            <a:r>
              <a:rPr lang="en-US" dirty="0"/>
              <a:t>Lesson </a:t>
            </a:r>
            <a:r>
              <a:rPr lang="en-US" dirty="0" smtClean="0"/>
              <a:t>10.2.3</a:t>
            </a:r>
            <a:endParaRPr lang="en-US" dirty="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843441875"/>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fontScale="85000" lnSpcReduction="20000"/>
          </a:bodyPr>
          <a:lstStyle/>
          <a:p>
            <a:r>
              <a:rPr lang="en-US" b="1" dirty="0" smtClean="0"/>
              <a:t>Illustrative </a:t>
            </a:r>
            <a:r>
              <a:rPr lang="en-US" b="1" dirty="0"/>
              <a:t>Mathematics  </a:t>
            </a:r>
            <a:r>
              <a:rPr lang="en-US" b="1" dirty="0" smtClean="0"/>
              <a:t>- www.illustrativemathematics.org</a:t>
            </a:r>
            <a:endParaRPr lang="en-US" b="1" dirty="0"/>
          </a:p>
          <a:p>
            <a:pPr lvl="1"/>
            <a:r>
              <a:rPr lang="en-US" dirty="0" smtClean="0"/>
              <a:t>Two-Way </a:t>
            </a:r>
            <a:r>
              <a:rPr lang="en-US" dirty="0"/>
              <a:t>Tables and Probability</a:t>
            </a:r>
          </a:p>
          <a:p>
            <a:pPr lvl="1"/>
            <a:r>
              <a:rPr lang="en-US" dirty="0" smtClean="0"/>
              <a:t>The </a:t>
            </a:r>
            <a:r>
              <a:rPr lang="en-US" dirty="0"/>
              <a:t>Titanic 1: S.CP.1,4, and 6 </a:t>
            </a:r>
          </a:p>
          <a:p>
            <a:pPr lvl="1"/>
            <a:r>
              <a:rPr lang="en-US" dirty="0" smtClean="0"/>
              <a:t>The </a:t>
            </a:r>
            <a:r>
              <a:rPr lang="en-US" dirty="0"/>
              <a:t>Titanic II: S.CP.2-6 </a:t>
            </a:r>
            <a:endParaRPr lang="en-US" dirty="0" smtClean="0"/>
          </a:p>
          <a:p>
            <a:pPr lvl="1"/>
            <a:r>
              <a:rPr lang="en-US" dirty="0" smtClean="0"/>
              <a:t>Fred's </a:t>
            </a:r>
            <a:r>
              <a:rPr lang="en-US" dirty="0"/>
              <a:t>Factory </a:t>
            </a:r>
          </a:p>
          <a:p>
            <a:pPr lvl="1"/>
            <a:r>
              <a:rPr lang="en-US" dirty="0" smtClean="0"/>
              <a:t>But </a:t>
            </a:r>
            <a:r>
              <a:rPr lang="en-US" dirty="0"/>
              <a:t>Mango is My Favorite… </a:t>
            </a:r>
            <a:endParaRPr lang="en-US" dirty="0" smtClean="0"/>
          </a:p>
          <a:p>
            <a:r>
              <a:rPr lang="en-US" b="1" dirty="0"/>
              <a:t>Khan Academy </a:t>
            </a:r>
            <a:r>
              <a:rPr lang="en-US" b="1" dirty="0" smtClean="0"/>
              <a:t>- </a:t>
            </a:r>
            <a:r>
              <a:rPr lang="en-US" b="1" dirty="0"/>
              <a:t>www.khanacademy.org</a:t>
            </a:r>
            <a:endParaRPr lang="en-US" b="1" dirty="0" smtClean="0"/>
          </a:p>
          <a:p>
            <a:r>
              <a:rPr lang="en-US" b="1" dirty="0" smtClean="0"/>
              <a:t>Engage NY Common Core Curriculum</a:t>
            </a:r>
          </a:p>
          <a:p>
            <a:pPr lvl="1"/>
            <a:r>
              <a:rPr lang="en-US" dirty="0" smtClean="0"/>
              <a:t>Algebra II Module 4</a:t>
            </a:r>
          </a:p>
          <a:p>
            <a:pPr lvl="2"/>
            <a:r>
              <a:rPr lang="en-US" dirty="0" smtClean="0"/>
              <a:t>https</a:t>
            </a:r>
            <a:r>
              <a:rPr lang="en-US" dirty="0"/>
              <a:t>://www.engageny.org/resource/algebra-ii-module-4-topic-a-lesson-3-0	</a:t>
            </a:r>
            <a:endParaRPr lang="en-US" dirty="0" smtClean="0"/>
          </a:p>
          <a:p>
            <a:r>
              <a:rPr lang="en-US" b="1" dirty="0" smtClean="0"/>
              <a:t>7</a:t>
            </a:r>
            <a:r>
              <a:rPr lang="en-US" b="1" baseline="30000" dirty="0" smtClean="0"/>
              <a:t>th</a:t>
            </a:r>
            <a:r>
              <a:rPr lang="en-US" b="1" dirty="0" smtClean="0"/>
              <a:t> Grade Standards</a:t>
            </a:r>
          </a:p>
          <a:p>
            <a:pPr lvl="1"/>
            <a:r>
              <a:rPr lang="en-US" dirty="0"/>
              <a:t>Engage NY Common Core Curriculum </a:t>
            </a:r>
          </a:p>
          <a:p>
            <a:pPr lvl="2"/>
            <a:r>
              <a:rPr lang="en-US" dirty="0"/>
              <a:t>Module 5 – Statistics and Probability 	</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Effect transition="in" filter="fade">
                                      <p:cBhvr>
                                        <p:cTn id="87" dur="1000"/>
                                        <p:tgtEl>
                                          <p:spTgt spid="3">
                                            <p:txEl>
                                              <p:pRg st="12" end="12"/>
                                            </p:txEl>
                                          </p:spTgt>
                                        </p:tgtEl>
                                      </p:cBhvr>
                                    </p:animEffect>
                                    <p:anim calcmode="lin" valueType="num">
                                      <p:cBhvr>
                                        <p:cTn id="8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16097" cy="6082298"/>
          </a:xfrm>
          <a:prstGeom prst="rect">
            <a:avLst/>
          </a:prstGeom>
        </p:spPr>
      </p:pic>
      <p:sp>
        <p:nvSpPr>
          <p:cNvPr id="6" name="Oval 5"/>
          <p:cNvSpPr/>
          <p:nvPr/>
        </p:nvSpPr>
        <p:spPr>
          <a:xfrm>
            <a:off x="3429000" y="1447800"/>
            <a:ext cx="20574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429000" y="4038600"/>
            <a:ext cx="1828800" cy="990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3352800" y="2819400"/>
            <a:ext cx="2133600" cy="1295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own Arrow 1"/>
          <p:cNvSpPr/>
          <p:nvPr/>
        </p:nvSpPr>
        <p:spPr>
          <a:xfrm>
            <a:off x="2171700" y="762000"/>
            <a:ext cx="533400" cy="68580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16200000">
            <a:off x="2371725" y="1666875"/>
            <a:ext cx="533400" cy="93345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6200000">
            <a:off x="733425" y="676275"/>
            <a:ext cx="533400" cy="933450"/>
          </a:xfrm>
          <a:prstGeom prst="downArrow">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circle(in)">
                                      <p:cBhvr>
                                        <p:cTn id="35" dur="20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08415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Statistics </a:t>
            </a:r>
            <a:r>
              <a:rPr lang="en-US" sz="4200" dirty="0"/>
              <a:t>&amp; </a:t>
            </a:r>
            <a:r>
              <a:rPr lang="en-US" sz="4200" dirty="0" smtClean="0"/>
              <a:t>Probability</a:t>
            </a:r>
            <a:br>
              <a:rPr lang="en-US" sz="4200" dirty="0" smtClean="0"/>
            </a:br>
            <a:r>
              <a:rPr lang="en-US" sz="4200" dirty="0" smtClean="0"/>
              <a:t>Prerequisite Skills: CC Math 7 and 8</a:t>
            </a:r>
            <a:endParaRPr lang="en-US" sz="4200" dirty="0"/>
          </a:p>
        </p:txBody>
      </p:sp>
      <p:sp>
        <p:nvSpPr>
          <p:cNvPr id="8" name="TextBox 7"/>
          <p:cNvSpPr txBox="1"/>
          <p:nvPr/>
        </p:nvSpPr>
        <p:spPr>
          <a:xfrm>
            <a:off x="971269" y="1690000"/>
            <a:ext cx="7201459" cy="276999"/>
          </a:xfrm>
          <a:prstGeom prst="rect">
            <a:avLst/>
          </a:prstGeom>
          <a:noFill/>
        </p:spPr>
        <p:txBody>
          <a:bodyPr wrap="none" rtlCol="0">
            <a:spAutoFit/>
          </a:bodyPr>
          <a:lstStyle/>
          <a:p>
            <a:pPr algn="ctr"/>
            <a:r>
              <a:rPr lang="en-US" sz="1200" i="1" dirty="0">
                <a:hlinkClick r:id="rId3"/>
              </a:rPr>
              <a:t>http://commoncoretools.me/wp-content/uploads/2012/06/ccss_progression_sp_hs_2012_04_21_bis.pdf</a:t>
            </a:r>
            <a:endParaRPr lang="en-US" sz="1200" i="1" dirty="0"/>
          </a:p>
        </p:txBody>
      </p:sp>
      <p:sp>
        <p:nvSpPr>
          <p:cNvPr id="2" name="Rectangle 1"/>
          <p:cNvSpPr/>
          <p:nvPr/>
        </p:nvSpPr>
        <p:spPr>
          <a:xfrm>
            <a:off x="719356" y="2152651"/>
            <a:ext cx="7620000" cy="876299"/>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8511" y="4825914"/>
            <a:ext cx="1761690" cy="1413756"/>
          </a:xfrm>
          <a:prstGeom prst="rect">
            <a:avLst/>
          </a:prstGeom>
          <a:effectLst>
            <a:innerShdw blurRad="114300">
              <a:prstClr val="black"/>
            </a:innerShdw>
          </a:effectLst>
        </p:spPr>
      </p:pic>
      <p:sp>
        <p:nvSpPr>
          <p:cNvPr id="9" name="Oval 8"/>
          <p:cNvSpPr/>
          <p:nvPr/>
        </p:nvSpPr>
        <p:spPr>
          <a:xfrm>
            <a:off x="1371600" y="2133601"/>
            <a:ext cx="1981200" cy="4572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66632" y="2078019"/>
            <a:ext cx="7410731" cy="3970318"/>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txBody>
          <a:bodyPr wrap="square">
            <a:spAutoFit/>
          </a:bodyPr>
          <a:lstStyle/>
          <a:p>
            <a:pPr algn="ctr"/>
            <a:r>
              <a:rPr lang="en-US" dirty="0">
                <a:effectLst>
                  <a:glow rad="228600">
                    <a:schemeClr val="accent6">
                      <a:satMod val="175000"/>
                      <a:alpha val="40000"/>
                    </a:schemeClr>
                  </a:glow>
                </a:effectLst>
              </a:rPr>
              <a:t>In Grades 7 and 8, students encountered the development of basic</a:t>
            </a:r>
          </a:p>
          <a:p>
            <a:pPr algn="ctr"/>
            <a:r>
              <a:rPr lang="en-US" dirty="0">
                <a:effectLst>
                  <a:glow rad="228600">
                    <a:schemeClr val="accent6">
                      <a:satMod val="175000"/>
                      <a:alpha val="40000"/>
                    </a:schemeClr>
                  </a:glow>
                </a:effectLst>
              </a:rPr>
              <a:t>probability, including chance processes, probability models, and</a:t>
            </a:r>
          </a:p>
          <a:p>
            <a:pPr algn="ctr"/>
            <a:r>
              <a:rPr lang="en-US" dirty="0">
                <a:effectLst>
                  <a:glow rad="228600">
                    <a:schemeClr val="accent6">
                      <a:satMod val="175000"/>
                      <a:alpha val="40000"/>
                    </a:schemeClr>
                  </a:glow>
                </a:effectLst>
              </a:rPr>
              <a:t>sample spaces. </a:t>
            </a:r>
            <a:r>
              <a:rPr lang="en-US" dirty="0"/>
              <a:t>In high school, the relative frequency approach to</a:t>
            </a:r>
          </a:p>
          <a:p>
            <a:pPr algn="ctr"/>
            <a:r>
              <a:rPr lang="en-US" dirty="0"/>
              <a:t>probability is extended to conditional probability and independence,</a:t>
            </a:r>
          </a:p>
          <a:p>
            <a:pPr algn="ctr"/>
            <a:r>
              <a:rPr lang="en-US" dirty="0"/>
              <a:t>rules of probability and their use in finding probabilities of compound</a:t>
            </a:r>
          </a:p>
          <a:p>
            <a:pPr algn="ctr"/>
            <a:r>
              <a:rPr lang="en-US" dirty="0"/>
              <a:t>events, and the use of probability distributions to solve problems involving</a:t>
            </a:r>
          </a:p>
          <a:p>
            <a:pPr algn="ctr"/>
            <a:r>
              <a:rPr lang="en-US" dirty="0"/>
              <a:t>expected value. As seen in the making inferences section</a:t>
            </a:r>
          </a:p>
          <a:p>
            <a:pPr algn="ctr"/>
            <a:r>
              <a:rPr lang="en-US" dirty="0"/>
              <a:t>above, there is a strong connection between statistics and probability.</a:t>
            </a:r>
          </a:p>
          <a:p>
            <a:pPr algn="ctr"/>
            <a:r>
              <a:rPr lang="en-US" dirty="0"/>
              <a:t>This will be seen again in this section with the use of data in</a:t>
            </a:r>
          </a:p>
          <a:p>
            <a:pPr algn="ctr"/>
            <a:r>
              <a:rPr lang="en-US" dirty="0"/>
              <a:t>selecting values for probability models.</a:t>
            </a:r>
          </a:p>
          <a:p>
            <a:pPr algn="ctr"/>
            <a:endParaRPr lang="en-US"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3728567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3" name="Content Placeholder 2"/>
          <p:cNvSpPr>
            <a:spLocks noGrp="1"/>
          </p:cNvSpPr>
          <p:nvPr>
            <p:ph sz="quarter" idx="13"/>
          </p:nvPr>
        </p:nvSpPr>
        <p:spPr>
          <a:xfrm>
            <a:off x="762000" y="2019300"/>
            <a:ext cx="2590800" cy="4305300"/>
          </a:xfrm>
          <a:prstGeom prst="rect">
            <a:avLst/>
          </a:prstGeom>
          <a:ln w="19050" cmpd="dbl">
            <a:solidFill>
              <a:schemeClr val="accent2">
                <a:lumMod val="75000"/>
              </a:schemeClr>
            </a:solidFill>
          </a:ln>
        </p:spPr>
        <p:txBody>
          <a:bodyPr>
            <a:normAutofit/>
          </a:bodyPr>
          <a:lstStyle/>
          <a:p>
            <a:pPr eaLnBrk="1" hangingPunct="1">
              <a:buFont typeface="Wingdings" pitchFamily="2" charset="2"/>
              <a:buChar char="Ø"/>
              <a:defRPr/>
            </a:pPr>
            <a:r>
              <a:rPr lang="en-US" sz="3600" dirty="0" smtClean="0">
                <a:solidFill>
                  <a:srgbClr val="FF0000"/>
                </a:solidFill>
              </a:rPr>
              <a:t>Grade 6</a:t>
            </a:r>
          </a:p>
          <a:p>
            <a:pPr eaLnBrk="1" hangingPunct="1">
              <a:defRPr/>
            </a:pPr>
            <a:r>
              <a:rPr lang="en-US" sz="2200" dirty="0" smtClean="0"/>
              <a:t>Develop understanding </a:t>
            </a:r>
            <a:r>
              <a:rPr lang="en-US" sz="2200" dirty="0"/>
              <a:t>of </a:t>
            </a:r>
            <a:r>
              <a:rPr lang="en-US" sz="2200" b="1" u="sng" dirty="0">
                <a:solidFill>
                  <a:srgbClr val="FF0000"/>
                </a:solidFill>
              </a:rPr>
              <a:t>statistical variability.</a:t>
            </a:r>
          </a:p>
          <a:p>
            <a:pPr eaLnBrk="1" hangingPunct="1">
              <a:defRPr/>
            </a:pPr>
            <a:r>
              <a:rPr lang="en-US" sz="2200" dirty="0" smtClean="0"/>
              <a:t>Summarize </a:t>
            </a:r>
            <a:r>
              <a:rPr lang="en-US" sz="2200" dirty="0"/>
              <a:t>and </a:t>
            </a:r>
            <a:r>
              <a:rPr lang="en-US" sz="2200" b="1" u="sng" dirty="0">
                <a:solidFill>
                  <a:srgbClr val="FF0000"/>
                </a:solidFill>
              </a:rPr>
              <a:t>describe distributions.</a:t>
            </a:r>
            <a:endParaRPr lang="en-US" sz="2200" b="1" u="sng" dirty="0" smtClean="0">
              <a:solidFill>
                <a:srgbClr val="FF0000"/>
              </a:solidFill>
            </a:endParaRPr>
          </a:p>
          <a:p>
            <a:pPr eaLnBrk="1" hangingPunct="1">
              <a:buFont typeface="Wingdings" pitchFamily="2" charset="2"/>
              <a:buChar char="Ø"/>
              <a:defRPr/>
            </a:pPr>
            <a:endParaRPr lang="en-US" dirty="0" smtClean="0"/>
          </a:p>
          <a:p>
            <a:pPr marL="0" indent="0" eaLnBrk="1" hangingPunct="1">
              <a:buFontTx/>
              <a:buNone/>
              <a:defRPr/>
            </a:pPr>
            <a:endParaRPr lang="en-US" dirty="0" smtClean="0"/>
          </a:p>
        </p:txBody>
      </p:sp>
      <p:sp>
        <p:nvSpPr>
          <p:cNvPr id="6" name="Rectangle 2"/>
          <p:cNvSpPr>
            <a:spLocks noGrp="1"/>
          </p:cNvSpPr>
          <p:nvPr>
            <p:ph sz="quarter" idx="14"/>
          </p:nvPr>
        </p:nvSpPr>
        <p:spPr>
          <a:xfrm>
            <a:off x="3352800" y="2037104"/>
            <a:ext cx="2743200" cy="4287496"/>
          </a:xfrm>
          <a:prstGeom prst="rect">
            <a:avLst/>
          </a:prstGeom>
          <a:ln w="19050" cmpd="dbl">
            <a:solidFill>
              <a:schemeClr val="accent2">
                <a:lumMod val="75000"/>
              </a:schemeClr>
            </a:solidFill>
          </a:ln>
        </p:spPr>
        <p:txBody>
          <a:bodyPr>
            <a:normAutofit fontScale="92500" lnSpcReduction="20000"/>
          </a:bodyPr>
          <a:lstStyle/>
          <a:p>
            <a:pPr eaLnBrk="1" hangingPunct="1">
              <a:buFont typeface="Wingdings" pitchFamily="2" charset="2"/>
              <a:buChar char="Ø"/>
              <a:defRPr/>
            </a:pPr>
            <a:r>
              <a:rPr lang="en-US" sz="3600" dirty="0" smtClean="0">
                <a:solidFill>
                  <a:srgbClr val="FF0000"/>
                </a:solidFill>
              </a:rPr>
              <a:t>Grade 7</a:t>
            </a:r>
          </a:p>
          <a:p>
            <a:pPr eaLnBrk="1" hangingPunct="1">
              <a:defRPr/>
            </a:pPr>
            <a:r>
              <a:rPr lang="en-US" b="1" u="sng" dirty="0" smtClean="0">
                <a:solidFill>
                  <a:srgbClr val="FF0000"/>
                </a:solidFill>
              </a:rPr>
              <a:t>Use </a:t>
            </a:r>
            <a:r>
              <a:rPr lang="en-US" b="1" u="sng" dirty="0">
                <a:solidFill>
                  <a:srgbClr val="FF0000"/>
                </a:solidFill>
              </a:rPr>
              <a:t>random sampling </a:t>
            </a:r>
            <a:r>
              <a:rPr lang="en-US" dirty="0"/>
              <a:t>to draw inferences about a population.</a:t>
            </a:r>
          </a:p>
          <a:p>
            <a:pPr eaLnBrk="1" hangingPunct="1">
              <a:defRPr/>
            </a:pPr>
            <a:r>
              <a:rPr lang="en-US" b="1" u="sng" dirty="0" smtClean="0">
                <a:solidFill>
                  <a:srgbClr val="FF0000"/>
                </a:solidFill>
              </a:rPr>
              <a:t>Draw </a:t>
            </a:r>
            <a:r>
              <a:rPr lang="en-US" b="1" u="sng" dirty="0">
                <a:solidFill>
                  <a:srgbClr val="FF0000"/>
                </a:solidFill>
              </a:rPr>
              <a:t>informal comparative inferences </a:t>
            </a:r>
            <a:r>
              <a:rPr lang="en-US" dirty="0"/>
              <a:t>about two populations.</a:t>
            </a:r>
          </a:p>
          <a:p>
            <a:pPr eaLnBrk="1" hangingPunct="1">
              <a:defRPr/>
            </a:pPr>
            <a:r>
              <a:rPr lang="en-US" dirty="0" smtClean="0"/>
              <a:t>Investigate </a:t>
            </a:r>
            <a:r>
              <a:rPr lang="en-US" dirty="0"/>
              <a:t>chance processes and </a:t>
            </a:r>
            <a:r>
              <a:rPr lang="en-US" b="1" u="sng" dirty="0">
                <a:solidFill>
                  <a:srgbClr val="FF0000"/>
                </a:solidFill>
              </a:rPr>
              <a:t>develop, use, and evaluate probability models.</a:t>
            </a:r>
            <a:endParaRPr lang="en-US" b="1" u="sng" dirty="0" smtClean="0">
              <a:solidFill>
                <a:srgbClr val="FF0000"/>
              </a:solidFill>
            </a:endParaRPr>
          </a:p>
          <a:p>
            <a:pPr marL="0" indent="0" eaLnBrk="1" hangingPunct="1">
              <a:buFontTx/>
              <a:buNone/>
              <a:defRPr/>
            </a:pPr>
            <a:endParaRPr lang="en-US" dirty="0" smtClean="0"/>
          </a:p>
        </p:txBody>
      </p:sp>
      <p:sp>
        <p:nvSpPr>
          <p:cNvPr id="7" name="Rectangle 2"/>
          <p:cNvSpPr>
            <a:spLocks noGrp="1"/>
          </p:cNvSpPr>
          <p:nvPr>
            <p:ph sz="quarter" idx="4294967295"/>
          </p:nvPr>
        </p:nvSpPr>
        <p:spPr>
          <a:xfrm>
            <a:off x="6096000" y="1981200"/>
            <a:ext cx="2313707" cy="4278312"/>
          </a:xfrm>
          <a:ln w="19050" cmpd="dbl">
            <a:solidFill>
              <a:schemeClr val="accent2">
                <a:lumMod val="75000"/>
              </a:schemeClr>
            </a:solidFill>
          </a:ln>
        </p:spPr>
        <p:txBody>
          <a:bodyPr>
            <a:normAutofit/>
          </a:bodyPr>
          <a:lstStyle/>
          <a:p>
            <a:pPr eaLnBrk="1" hangingPunct="1">
              <a:buFont typeface="Wingdings" pitchFamily="2" charset="2"/>
              <a:buChar char="Ø"/>
              <a:defRPr/>
            </a:pPr>
            <a:r>
              <a:rPr lang="en-US" sz="2800" dirty="0" smtClean="0">
                <a:solidFill>
                  <a:srgbClr val="FF0000"/>
                </a:solidFill>
              </a:rPr>
              <a:t>Grade 8</a:t>
            </a:r>
          </a:p>
          <a:p>
            <a:pPr marL="0" indent="0" eaLnBrk="1" hangingPunct="1">
              <a:buFontTx/>
              <a:buNone/>
              <a:defRPr/>
            </a:pPr>
            <a:r>
              <a:rPr lang="en-US" sz="2000" dirty="0" smtClean="0"/>
              <a:t>Investigate </a:t>
            </a:r>
            <a:r>
              <a:rPr lang="en-US" sz="2000" dirty="0"/>
              <a:t>patterns of association in </a:t>
            </a:r>
            <a:r>
              <a:rPr lang="en-US" sz="2000" b="1" u="sng" dirty="0">
                <a:solidFill>
                  <a:srgbClr val="FF0000"/>
                </a:solidFill>
              </a:rPr>
              <a:t>bivariate data.</a:t>
            </a:r>
            <a:endParaRPr lang="en-US" sz="2000" b="1" u="sng" dirty="0" smtClean="0">
              <a:solidFill>
                <a:srgbClr val="FF0000"/>
              </a:solidFill>
            </a:endParaRPr>
          </a:p>
          <a:p>
            <a:pPr eaLnBrk="1" hangingPunct="1">
              <a:buFont typeface="Wingdings" pitchFamily="2" charset="2"/>
              <a:buChar char="Ø"/>
              <a:defRPr/>
            </a:pPr>
            <a:endParaRPr lang="en-US" dirty="0" smtClean="0"/>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78046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3" name="Content Placeholder 2"/>
          <p:cNvSpPr>
            <a:spLocks noGrp="1"/>
          </p:cNvSpPr>
          <p:nvPr>
            <p:ph sz="quarter" idx="13"/>
          </p:nvPr>
        </p:nvSpPr>
        <p:spPr>
          <a:xfrm>
            <a:off x="685800" y="2057400"/>
            <a:ext cx="2667000"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Algebra I</a:t>
            </a:r>
          </a:p>
          <a:p>
            <a:pPr eaLnBrk="1" hangingPunct="1">
              <a:buFont typeface="Wingdings" pitchFamily="2" charset="2"/>
              <a:buChar char="Ø"/>
              <a:defRPr/>
            </a:pPr>
            <a:r>
              <a:rPr lang="en-US" sz="7500" dirty="0" smtClean="0"/>
              <a:t>Summarize</a:t>
            </a:r>
            <a:r>
              <a:rPr lang="en-US" sz="7500" dirty="0"/>
              <a:t>, represent, and interpret data on a </a:t>
            </a:r>
            <a:r>
              <a:rPr lang="en-US" sz="7500" b="1" u="sng" dirty="0">
                <a:solidFill>
                  <a:srgbClr val="FF0000"/>
                </a:solidFill>
              </a:rPr>
              <a:t>single count or </a:t>
            </a:r>
            <a:r>
              <a:rPr lang="en-US" sz="7500" b="1" u="sng" dirty="0" smtClean="0">
                <a:solidFill>
                  <a:srgbClr val="FF0000"/>
                </a:solidFill>
              </a:rPr>
              <a:t>measurement variable.</a:t>
            </a:r>
            <a:endParaRPr lang="en-US" sz="7500" b="1" u="sng" dirty="0">
              <a:solidFill>
                <a:srgbClr val="FF0000"/>
              </a:solidFill>
            </a:endParaRPr>
          </a:p>
          <a:p>
            <a:pPr eaLnBrk="1" hangingPunct="1">
              <a:buFont typeface="Wingdings" pitchFamily="2" charset="2"/>
              <a:buChar char="Ø"/>
              <a:defRPr/>
            </a:pPr>
            <a:r>
              <a:rPr lang="en-US" sz="7500" dirty="0" smtClean="0"/>
              <a:t>Summarize</a:t>
            </a:r>
            <a:r>
              <a:rPr lang="en-US" sz="7500" dirty="0"/>
              <a:t>, represent, and interpret data on </a:t>
            </a:r>
            <a:r>
              <a:rPr lang="en-US" sz="7500" b="1" u="sng" dirty="0">
                <a:solidFill>
                  <a:srgbClr val="FF0000"/>
                </a:solidFill>
              </a:rPr>
              <a:t>two categorical and quantitative </a:t>
            </a:r>
            <a:r>
              <a:rPr lang="en-US" sz="7500" b="1" u="sng" dirty="0" smtClean="0">
                <a:solidFill>
                  <a:srgbClr val="FF0000"/>
                </a:solidFill>
              </a:rPr>
              <a:t>variables.</a:t>
            </a:r>
            <a:endParaRPr lang="en-US" sz="7500" b="1" u="sng" dirty="0">
              <a:solidFill>
                <a:srgbClr val="FF0000"/>
              </a:solidFill>
            </a:endParaRPr>
          </a:p>
          <a:p>
            <a:pPr eaLnBrk="1" hangingPunct="1">
              <a:buFont typeface="Wingdings" pitchFamily="2" charset="2"/>
              <a:buChar char="Ø"/>
              <a:defRPr/>
            </a:pPr>
            <a:r>
              <a:rPr lang="en-US" sz="7500" b="1" u="sng" dirty="0" smtClean="0">
                <a:solidFill>
                  <a:srgbClr val="FF0000"/>
                </a:solidFill>
              </a:rPr>
              <a:t>Interpret </a:t>
            </a:r>
            <a:r>
              <a:rPr lang="en-US" sz="7500" b="1" u="sng" dirty="0">
                <a:solidFill>
                  <a:srgbClr val="FF0000"/>
                </a:solidFill>
              </a:rPr>
              <a:t>linear models.</a:t>
            </a:r>
            <a:endParaRPr lang="en-US" sz="7500" b="1" u="sng" dirty="0" smtClean="0">
              <a:solidFill>
                <a:srgbClr val="FF0000"/>
              </a:solidFill>
            </a:endParaRPr>
          </a:p>
          <a:p>
            <a:pPr marL="0" indent="0" eaLnBrk="1" hangingPunct="1">
              <a:buFontTx/>
              <a:buNone/>
              <a:defRPr/>
            </a:pPr>
            <a:endParaRPr lang="en-US" dirty="0" smtClean="0"/>
          </a:p>
        </p:txBody>
      </p:sp>
      <p:sp>
        <p:nvSpPr>
          <p:cNvPr id="6" name="Rectangle 2"/>
          <p:cNvSpPr>
            <a:spLocks noGrp="1"/>
          </p:cNvSpPr>
          <p:nvPr>
            <p:ph sz="quarter" idx="14"/>
          </p:nvPr>
        </p:nvSpPr>
        <p:spPr>
          <a:xfrm>
            <a:off x="3352801" y="2057400"/>
            <a:ext cx="2666999"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Geometry</a:t>
            </a:r>
          </a:p>
          <a:p>
            <a:pPr eaLnBrk="1" hangingPunct="1">
              <a:buFont typeface="Wingdings" pitchFamily="2" charset="2"/>
              <a:buChar char="Ø"/>
              <a:defRPr/>
            </a:pPr>
            <a:r>
              <a:rPr lang="en-US" sz="6400" b="1" dirty="0" smtClean="0"/>
              <a:t>Conditional </a:t>
            </a:r>
            <a:r>
              <a:rPr lang="en-US" sz="6400" b="1" dirty="0"/>
              <a:t>Probability and the Rules of </a:t>
            </a:r>
            <a:r>
              <a:rPr lang="en-US" sz="6400" b="1" dirty="0" smtClean="0"/>
              <a:t>Probability</a:t>
            </a:r>
          </a:p>
          <a:p>
            <a:pPr eaLnBrk="1" hangingPunct="1">
              <a:buFont typeface="Wingdings" pitchFamily="2" charset="2"/>
              <a:buChar char="Ø"/>
              <a:defRPr/>
            </a:pPr>
            <a:r>
              <a:rPr lang="en-US" sz="6400" dirty="0" smtClean="0"/>
              <a:t>Understand </a:t>
            </a:r>
            <a:r>
              <a:rPr lang="en-US" sz="6400" b="1" u="sng" dirty="0">
                <a:solidFill>
                  <a:srgbClr val="FF0000"/>
                </a:solidFill>
              </a:rPr>
              <a:t>independence and conditional probability </a:t>
            </a:r>
            <a:r>
              <a:rPr lang="en-US" sz="6400" dirty="0"/>
              <a:t>and use them to interpret </a:t>
            </a:r>
            <a:r>
              <a:rPr lang="en-US" sz="6400" dirty="0" smtClean="0"/>
              <a:t>data.</a:t>
            </a:r>
          </a:p>
          <a:p>
            <a:pPr eaLnBrk="1" hangingPunct="1">
              <a:buFont typeface="Wingdings" pitchFamily="2" charset="2"/>
              <a:buChar char="Ø"/>
              <a:defRPr/>
            </a:pPr>
            <a:r>
              <a:rPr lang="en-US" sz="6400" dirty="0" smtClean="0"/>
              <a:t>Use </a:t>
            </a:r>
            <a:r>
              <a:rPr lang="en-US" sz="6400" dirty="0"/>
              <a:t>the rules of probability to compute probabilities of </a:t>
            </a:r>
            <a:r>
              <a:rPr lang="en-US" sz="6400" b="1" u="sng" dirty="0">
                <a:solidFill>
                  <a:srgbClr val="FF0000"/>
                </a:solidFill>
              </a:rPr>
              <a:t>compound events </a:t>
            </a:r>
            <a:r>
              <a:rPr lang="en-US" sz="6400" dirty="0"/>
              <a:t>in a uniform probability </a:t>
            </a:r>
            <a:r>
              <a:rPr lang="en-US" sz="6400" dirty="0" smtClean="0"/>
              <a:t>model</a:t>
            </a:r>
            <a:r>
              <a:rPr lang="en-US" sz="6400" dirty="0"/>
              <a:t>.</a:t>
            </a:r>
            <a:endParaRPr lang="en-US" sz="6400" dirty="0" smtClean="0"/>
          </a:p>
          <a:p>
            <a:pPr eaLnBrk="1" hangingPunct="1">
              <a:buFont typeface="Wingdings" pitchFamily="2" charset="2"/>
              <a:buChar char="Ø"/>
              <a:defRPr/>
            </a:pPr>
            <a:r>
              <a:rPr lang="en-US" sz="6400" b="1" dirty="0" smtClean="0"/>
              <a:t>Using </a:t>
            </a:r>
            <a:r>
              <a:rPr lang="en-US" sz="6400" b="1" dirty="0"/>
              <a:t>Probability to Make </a:t>
            </a:r>
            <a:r>
              <a:rPr lang="en-US" sz="6400" b="1" dirty="0" smtClean="0"/>
              <a:t>Decisions</a:t>
            </a:r>
            <a:r>
              <a:rPr lang="en-US" sz="6400" dirty="0"/>
              <a:t> </a:t>
            </a:r>
            <a:r>
              <a:rPr lang="en-US" sz="6400" dirty="0" smtClean="0"/>
              <a:t>Use </a:t>
            </a:r>
            <a:r>
              <a:rPr lang="en-US" sz="6400" dirty="0"/>
              <a:t>probability to </a:t>
            </a:r>
            <a:r>
              <a:rPr lang="en-US" sz="6400" b="1" u="sng" dirty="0">
                <a:solidFill>
                  <a:srgbClr val="FF0000"/>
                </a:solidFill>
              </a:rPr>
              <a:t>evaluate outcomes of decisions</a:t>
            </a:r>
            <a:endParaRPr lang="en-US" sz="6400" b="1" u="sng" dirty="0" smtClean="0">
              <a:solidFill>
                <a:srgbClr val="FF0000"/>
              </a:solidFill>
            </a:endParaRPr>
          </a:p>
        </p:txBody>
      </p:sp>
      <p:sp>
        <p:nvSpPr>
          <p:cNvPr id="7" name="Rectangle 2"/>
          <p:cNvSpPr>
            <a:spLocks noGrp="1"/>
          </p:cNvSpPr>
          <p:nvPr>
            <p:ph sz="quarter" idx="4294967295"/>
          </p:nvPr>
        </p:nvSpPr>
        <p:spPr>
          <a:xfrm>
            <a:off x="5943600" y="2057400"/>
            <a:ext cx="2514600" cy="4267200"/>
          </a:xfrm>
          <a:solidFill>
            <a:schemeClr val="bg1"/>
          </a:solidFill>
          <a:ln w="19050" cmpd="dbl">
            <a:solidFill>
              <a:schemeClr val="accent2">
                <a:lumMod val="75000"/>
              </a:schemeClr>
            </a:solidFill>
          </a:ln>
        </p:spPr>
        <p:txBody>
          <a:bodyPr>
            <a:normAutofit fontScale="25000" lnSpcReduction="20000"/>
          </a:bodyPr>
          <a:lstStyle/>
          <a:p>
            <a:pPr marL="0" indent="0" eaLnBrk="1" hangingPunct="1">
              <a:buNone/>
              <a:defRPr/>
            </a:pPr>
            <a:r>
              <a:rPr lang="en-US" sz="12000" dirty="0" smtClean="0"/>
              <a:t>Algebra II</a:t>
            </a:r>
          </a:p>
          <a:p>
            <a:pPr marL="171450" indent="-171450" eaLnBrk="1" hangingPunct="1">
              <a:buFont typeface="Wingdings" panose="05000000000000000000" pitchFamily="2" charset="2"/>
              <a:buChar char="Ø"/>
              <a:defRPr/>
            </a:pPr>
            <a:r>
              <a:rPr lang="en-US" sz="5600" b="1" dirty="0" smtClean="0"/>
              <a:t>Interpreting </a:t>
            </a:r>
            <a:r>
              <a:rPr lang="en-US" sz="5600" b="1" dirty="0"/>
              <a:t>Categorical and Quantitative </a:t>
            </a:r>
            <a:r>
              <a:rPr lang="en-US" sz="5600" b="1" dirty="0" smtClean="0"/>
              <a:t>Data</a:t>
            </a:r>
            <a:r>
              <a:rPr lang="en-US" sz="5600" dirty="0" smtClean="0"/>
              <a:t> </a:t>
            </a:r>
            <a:r>
              <a:rPr lang="en-US" sz="5600" dirty="0"/>
              <a:t>Summarize, represent, and interpret data on a </a:t>
            </a:r>
            <a:r>
              <a:rPr lang="en-US" sz="5600" b="1" u="sng" dirty="0">
                <a:solidFill>
                  <a:srgbClr val="FF0000"/>
                </a:solidFill>
              </a:rPr>
              <a:t>single count or measurement variable</a:t>
            </a:r>
            <a:r>
              <a:rPr lang="en-US" sz="5600" b="1" u="sng" dirty="0" smtClean="0">
                <a:solidFill>
                  <a:srgbClr val="FF0000"/>
                </a:solidFill>
              </a:rPr>
              <a:t>.</a:t>
            </a:r>
          </a:p>
          <a:p>
            <a:pPr marL="171450" indent="-171450" eaLnBrk="1" hangingPunct="1">
              <a:buFont typeface="Wingdings" panose="05000000000000000000" pitchFamily="2" charset="2"/>
              <a:buChar char="Ø"/>
              <a:defRPr/>
            </a:pPr>
            <a:r>
              <a:rPr lang="en-US" sz="5600" b="1" dirty="0" smtClean="0"/>
              <a:t>Making </a:t>
            </a:r>
            <a:r>
              <a:rPr lang="en-US" sz="5600" b="1" dirty="0"/>
              <a:t>Inferences and Justifying </a:t>
            </a:r>
            <a:r>
              <a:rPr lang="en-US" sz="5600" b="1" dirty="0" smtClean="0"/>
              <a:t>Conclusions</a:t>
            </a:r>
            <a:r>
              <a:rPr lang="en-US" sz="5600" dirty="0" smtClean="0"/>
              <a:t> </a:t>
            </a:r>
            <a:r>
              <a:rPr lang="en-US" sz="5600" dirty="0"/>
              <a:t>Understand and evaluate </a:t>
            </a:r>
            <a:r>
              <a:rPr lang="en-US" sz="5600" b="1" u="sng" dirty="0">
                <a:solidFill>
                  <a:srgbClr val="FF0000"/>
                </a:solidFill>
              </a:rPr>
              <a:t>random </a:t>
            </a:r>
            <a:r>
              <a:rPr lang="en-US" sz="5600" b="1" u="sng" dirty="0" smtClean="0">
                <a:solidFill>
                  <a:srgbClr val="FF0000"/>
                </a:solidFill>
              </a:rPr>
              <a:t>processes </a:t>
            </a:r>
            <a:r>
              <a:rPr lang="en-US" sz="5600" b="1" u="sng" dirty="0">
                <a:solidFill>
                  <a:srgbClr val="FF0000"/>
                </a:solidFill>
              </a:rPr>
              <a:t>underlying statistical </a:t>
            </a:r>
            <a:r>
              <a:rPr lang="en-US" sz="5600" b="1" u="sng" dirty="0" smtClean="0">
                <a:solidFill>
                  <a:srgbClr val="FF0000"/>
                </a:solidFill>
              </a:rPr>
              <a:t>experiments.</a:t>
            </a:r>
            <a:endParaRPr lang="en-US" sz="5600" b="1" u="sng" dirty="0">
              <a:solidFill>
                <a:srgbClr val="FF0000"/>
              </a:solidFill>
            </a:endParaRPr>
          </a:p>
          <a:p>
            <a:pPr marL="171450" indent="-171450" eaLnBrk="1" hangingPunct="1">
              <a:buFont typeface="Wingdings" panose="05000000000000000000" pitchFamily="2" charset="2"/>
              <a:buChar char="Ø"/>
              <a:defRPr/>
            </a:pPr>
            <a:r>
              <a:rPr lang="en-US" sz="5600" b="1" u="sng" dirty="0" smtClean="0">
                <a:solidFill>
                  <a:srgbClr val="FF0000"/>
                </a:solidFill>
              </a:rPr>
              <a:t>Make </a:t>
            </a:r>
            <a:r>
              <a:rPr lang="en-US" sz="5600" b="1" u="sng" dirty="0">
                <a:solidFill>
                  <a:srgbClr val="FF0000"/>
                </a:solidFill>
              </a:rPr>
              <a:t>inferences and justify conclusions</a:t>
            </a:r>
            <a:r>
              <a:rPr lang="en-US" sz="5600" dirty="0"/>
              <a:t> from sample surveys, experiments, and observational studies</a:t>
            </a:r>
            <a:r>
              <a:rPr lang="en-US" sz="5600" dirty="0" smtClean="0"/>
              <a:t>.</a:t>
            </a:r>
          </a:p>
          <a:p>
            <a:pPr marL="171450" indent="-171450" eaLnBrk="1" hangingPunct="1">
              <a:buFont typeface="Wingdings" panose="05000000000000000000" pitchFamily="2" charset="2"/>
              <a:buChar char="Ø"/>
              <a:defRPr/>
            </a:pPr>
            <a:r>
              <a:rPr lang="en-US" sz="5600" b="1" dirty="0" smtClean="0"/>
              <a:t>Using </a:t>
            </a:r>
            <a:r>
              <a:rPr lang="en-US" sz="5600" b="1" dirty="0"/>
              <a:t>Probability to Make </a:t>
            </a:r>
            <a:r>
              <a:rPr lang="en-US" sz="5600" b="1" dirty="0" smtClean="0"/>
              <a:t>Decisions</a:t>
            </a:r>
            <a:r>
              <a:rPr lang="en-US" sz="5600" dirty="0"/>
              <a:t> </a:t>
            </a:r>
            <a:r>
              <a:rPr lang="en-US" sz="5600" dirty="0" smtClean="0"/>
              <a:t>Use </a:t>
            </a:r>
            <a:r>
              <a:rPr lang="en-US" sz="5600" dirty="0"/>
              <a:t>probability to </a:t>
            </a:r>
            <a:r>
              <a:rPr lang="en-US" sz="5600" b="1" u="sng" dirty="0">
                <a:solidFill>
                  <a:srgbClr val="FF0000"/>
                </a:solidFill>
              </a:rPr>
              <a:t>evaluate outcomes of decisions.</a:t>
            </a:r>
            <a:endParaRPr lang="en-US" sz="5600" b="1" u="sng" dirty="0" smtClean="0">
              <a:solidFill>
                <a:srgbClr val="FF0000"/>
              </a:solidFill>
            </a:endParaRPr>
          </a:p>
        </p:txBody>
      </p:sp>
      <p:sp>
        <p:nvSpPr>
          <p:cNvPr id="5" name="TextBox 4"/>
          <p:cNvSpPr txBox="1">
            <a:spLocks noChangeArrowheads="1"/>
          </p:cNvSpPr>
          <p:nvPr/>
        </p:nvSpPr>
        <p:spPr bwMode="auto">
          <a:xfrm>
            <a:off x="3489325"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33760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Statistics &amp; Probability </a:t>
            </a:r>
            <a:endParaRPr lang="en-US" sz="3600" dirty="0"/>
          </a:p>
        </p:txBody>
      </p:sp>
      <p:sp>
        <p:nvSpPr>
          <p:cNvPr id="11" name="TextBox 10"/>
          <p:cNvSpPr txBox="1"/>
          <p:nvPr/>
        </p:nvSpPr>
        <p:spPr>
          <a:xfrm>
            <a:off x="761997" y="1676400"/>
            <a:ext cx="7620001" cy="492443"/>
          </a:xfrm>
          <a:prstGeom prst="rect">
            <a:avLst/>
          </a:prstGeom>
          <a:noFill/>
        </p:spPr>
        <p:txBody>
          <a:bodyPr wrap="square" rtlCol="0">
            <a:spAutoFit/>
          </a:bodyPr>
          <a:lstStyle/>
          <a:p>
            <a:pPr algn="ctr"/>
            <a:r>
              <a:rPr lang="en-US" sz="1200" i="1" dirty="0">
                <a:hlinkClick r:id="rId3"/>
              </a:rPr>
              <a:t>http://</a:t>
            </a:r>
            <a:r>
              <a:rPr lang="en-US" sz="1200" i="1" dirty="0" smtClean="0">
                <a:hlinkClick r:id="rId3"/>
              </a:rPr>
              <a:t>commoncoretools.me/wp-content/uploads/2012/06/ccss_progression_sp_hs_2012_04_21_bis.pdf</a:t>
            </a:r>
            <a:endParaRPr lang="en-US" sz="1200" i="1" dirty="0" smtClean="0"/>
          </a:p>
          <a:p>
            <a:pPr algn="ctr"/>
            <a:endParaRPr lang="en-US" sz="14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8" y="3048000"/>
            <a:ext cx="7620000" cy="297180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5324" y="4239060"/>
            <a:ext cx="7543800" cy="176220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0" y="2009775"/>
            <a:ext cx="6429375" cy="103822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2321</TotalTime>
  <Words>3503</Words>
  <Application>Microsoft Office PowerPoint</Application>
  <PresentationFormat>On-screen Show (4:3)</PresentationFormat>
  <Paragraphs>636</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Pushpin</vt:lpstr>
      <vt:lpstr>Geometry - Statistics:   Conditional Probability Unit 4</vt:lpstr>
      <vt:lpstr>Purpose </vt:lpstr>
      <vt:lpstr>Common Core Standards</vt:lpstr>
      <vt:lpstr>PowerPoint Presentation</vt:lpstr>
      <vt:lpstr>Math Practices</vt:lpstr>
      <vt:lpstr> Statistics &amp; Probability Prerequisite Skills: CC Math 7 and 8</vt:lpstr>
      <vt:lpstr>Middle School Focus</vt:lpstr>
      <vt:lpstr>High School Focus</vt:lpstr>
      <vt:lpstr>Learning Progression:  HS Statistics &amp; Probability </vt:lpstr>
      <vt:lpstr>Learning Progression:  HS Statistics &amp; Probability </vt:lpstr>
      <vt:lpstr>Lesson Agenda</vt:lpstr>
      <vt:lpstr>Sweet Success</vt:lpstr>
      <vt:lpstr>Getting Ready</vt:lpstr>
      <vt:lpstr>Misconceptions and Anticipated Issues</vt:lpstr>
      <vt:lpstr>Required Resources</vt:lpstr>
      <vt:lpstr>Needed Vocabulary</vt:lpstr>
      <vt:lpstr>A Sweet Task Lesson</vt:lpstr>
      <vt:lpstr>Formulating the Question</vt:lpstr>
      <vt:lpstr>Introduction of Task </vt:lpstr>
      <vt:lpstr>Preliminary Questions</vt:lpstr>
      <vt:lpstr>Distribution of M&amp;M’s</vt:lpstr>
      <vt:lpstr>Distribution of Skittles</vt:lpstr>
      <vt:lpstr>Getting Started</vt:lpstr>
      <vt:lpstr>Whole Class Discussion</vt:lpstr>
      <vt:lpstr>Check Point</vt:lpstr>
      <vt:lpstr>Vocabulary Review</vt:lpstr>
      <vt:lpstr>Pair Share</vt:lpstr>
      <vt:lpstr>Check Point</vt:lpstr>
      <vt:lpstr>Finding Conditional Probability with Counts:</vt:lpstr>
      <vt:lpstr>Finding Conditional Probability with Counts:</vt:lpstr>
      <vt:lpstr>Pair Share Continued</vt:lpstr>
      <vt:lpstr>Pair Share Continued</vt:lpstr>
      <vt:lpstr>Check Point</vt:lpstr>
      <vt:lpstr>Planning and Time</vt:lpstr>
      <vt:lpstr>Textbook Connection Big Ideas</vt:lpstr>
      <vt:lpstr>Textbook Connection Spring Board</vt:lpstr>
      <vt:lpstr>Textbook Connection CPM</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145</cp:revision>
  <cp:lastPrinted>2015-05-11T15:11:59Z</cp:lastPrinted>
  <dcterms:created xsi:type="dcterms:W3CDTF">2015-03-05T17:58:53Z</dcterms:created>
  <dcterms:modified xsi:type="dcterms:W3CDTF">2015-06-04T17:54:24Z</dcterms:modified>
</cp:coreProperties>
</file>