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56" r:id="rId2"/>
    <p:sldId id="287" r:id="rId3"/>
    <p:sldId id="266" r:id="rId4"/>
    <p:sldId id="275" r:id="rId5"/>
    <p:sldId id="267" r:id="rId6"/>
    <p:sldId id="278" r:id="rId7"/>
    <p:sldId id="289" r:id="rId8"/>
    <p:sldId id="290" r:id="rId9"/>
    <p:sldId id="277" r:id="rId10"/>
    <p:sldId id="272" r:id="rId11"/>
    <p:sldId id="279" r:id="rId12"/>
    <p:sldId id="281" r:id="rId13"/>
    <p:sldId id="285" r:id="rId14"/>
    <p:sldId id="282" r:id="rId15"/>
    <p:sldId id="288" r:id="rId16"/>
    <p:sldId id="291" r:id="rId17"/>
    <p:sldId id="274" r:id="rId18"/>
    <p:sldId id="284" r:id="rId19"/>
    <p:sldId id="268" r:id="rId20"/>
    <p:sldId id="270" r:id="rId21"/>
    <p:sldId id="276" r:id="rId22"/>
    <p:sldId id="283" r:id="rId23"/>
    <p:sldId id="292"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17" autoAdjust="0"/>
    <p:restoredTop sz="61492" autoAdjust="0"/>
  </p:normalViewPr>
  <p:slideViewPr>
    <p:cSldViewPr>
      <p:cViewPr>
        <p:scale>
          <a:sx n="60" d="100"/>
          <a:sy n="60" d="100"/>
        </p:scale>
        <p:origin x="-2160" y="350"/>
      </p:cViewPr>
      <p:guideLst>
        <p:guide orient="horz" pos="2160"/>
        <p:guide pos="2880"/>
      </p:guideLst>
    </p:cSldViewPr>
  </p:slideViewPr>
  <p:notesTextViewPr>
    <p:cViewPr>
      <p:scale>
        <a:sx n="1" d="1"/>
        <a:sy n="1" d="1"/>
      </p:scale>
      <p:origin x="0" y="0"/>
    </p:cViewPr>
  </p:notesTextViewPr>
  <p:sorterViewPr>
    <p:cViewPr>
      <p:scale>
        <a:sx n="100" d="100"/>
        <a:sy n="100" d="100"/>
      </p:scale>
      <p:origin x="0" y="1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150C8-5300-4D7E-A94B-D85AAFE98F4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19EFFC3-03CC-4A58-8EBB-74DD3E090409}">
      <dgm:prSet phldrT="[Text]"/>
      <dgm:spPr/>
      <dgm:t>
        <a:bodyPr/>
        <a:lstStyle/>
        <a:p>
          <a:r>
            <a:rPr lang="en-US" dirty="0" smtClean="0"/>
            <a:t>Standards</a:t>
          </a:r>
          <a:endParaRPr lang="en-US" dirty="0"/>
        </a:p>
      </dgm:t>
    </dgm:pt>
    <dgm:pt modelId="{AD92F03D-99F7-43A3-8D3A-5006760826BE}" type="parTrans" cxnId="{98473300-DEFB-43A5-A3F3-3C4F6EB05027}">
      <dgm:prSet/>
      <dgm:spPr/>
      <dgm:t>
        <a:bodyPr/>
        <a:lstStyle/>
        <a:p>
          <a:endParaRPr lang="en-US"/>
        </a:p>
      </dgm:t>
    </dgm:pt>
    <dgm:pt modelId="{0E20F7CC-5626-4C6D-901B-DDA38413A0FA}" type="sibTrans" cxnId="{98473300-DEFB-43A5-A3F3-3C4F6EB05027}">
      <dgm:prSet/>
      <dgm:spPr/>
      <dgm:t>
        <a:bodyPr/>
        <a:lstStyle/>
        <a:p>
          <a:endParaRPr lang="en-US"/>
        </a:p>
      </dgm:t>
    </dgm:pt>
    <dgm:pt modelId="{EBEABE0A-0EF8-49E9-B5C7-C71E7AF5439F}">
      <dgm:prSet phldrT="[Text]"/>
      <dgm:spPr/>
      <dgm:t>
        <a:bodyPr/>
        <a:lstStyle/>
        <a:p>
          <a:r>
            <a:rPr lang="en-US" dirty="0" smtClean="0"/>
            <a:t>Statistics and Probability Learning Progression</a:t>
          </a:r>
          <a:endParaRPr lang="en-US" dirty="0"/>
        </a:p>
      </dgm:t>
    </dgm:pt>
    <dgm:pt modelId="{5599A24D-F869-4A1C-8444-4F003ECEA360}" type="parTrans" cxnId="{3B8A67BC-ACFE-42B8-9AAD-60E4C6F9F335}">
      <dgm:prSet/>
      <dgm:spPr/>
      <dgm:t>
        <a:bodyPr/>
        <a:lstStyle/>
        <a:p>
          <a:endParaRPr lang="en-US"/>
        </a:p>
      </dgm:t>
    </dgm:pt>
    <dgm:pt modelId="{D3438624-96B2-4A6A-8D17-53DC5AB31E6E}" type="sibTrans" cxnId="{3B8A67BC-ACFE-42B8-9AAD-60E4C6F9F335}">
      <dgm:prSet/>
      <dgm:spPr/>
      <dgm:t>
        <a:bodyPr/>
        <a:lstStyle/>
        <a:p>
          <a:endParaRPr lang="en-US"/>
        </a:p>
      </dgm:t>
    </dgm:pt>
    <dgm:pt modelId="{332B33B5-78B2-407D-9287-1FBF51F5EA71}">
      <dgm:prSet phldrT="[Text]"/>
      <dgm:spPr/>
      <dgm:t>
        <a:bodyPr/>
        <a:lstStyle/>
        <a:p>
          <a:r>
            <a:rPr lang="en-US" dirty="0" smtClean="0"/>
            <a:t>Lesson Agenda</a:t>
          </a:r>
          <a:endParaRPr lang="en-US" dirty="0"/>
        </a:p>
      </dgm:t>
    </dgm:pt>
    <dgm:pt modelId="{43585418-B451-4CB3-BACE-A824DF4EBB6A}" type="parTrans" cxnId="{8065E0CD-D0A5-4651-965D-C3F8A146976F}">
      <dgm:prSet/>
      <dgm:spPr/>
      <dgm:t>
        <a:bodyPr/>
        <a:lstStyle/>
        <a:p>
          <a:endParaRPr lang="en-US"/>
        </a:p>
      </dgm:t>
    </dgm:pt>
    <dgm:pt modelId="{08D0BC2C-2A4D-46E2-92B5-E7F532EEE8C3}" type="sibTrans" cxnId="{8065E0CD-D0A5-4651-965D-C3F8A146976F}">
      <dgm:prSet/>
      <dgm:spPr/>
      <dgm:t>
        <a:bodyPr/>
        <a:lstStyle/>
        <a:p>
          <a:endParaRPr lang="en-US"/>
        </a:p>
      </dgm:t>
    </dgm:pt>
    <dgm:pt modelId="{A5E5F941-13E0-4503-AE57-CBBAF1881176}">
      <dgm:prSet phldrT="[Text]"/>
      <dgm:spPr/>
      <dgm:t>
        <a:bodyPr/>
        <a:lstStyle/>
        <a:p>
          <a:r>
            <a:rPr lang="en-US" dirty="0" smtClean="0"/>
            <a:t>Getting  Ready for the Lesson (Resources and Tips)</a:t>
          </a:r>
          <a:endParaRPr lang="en-US" dirty="0"/>
        </a:p>
      </dgm:t>
    </dgm:pt>
    <dgm:pt modelId="{6BF2EE58-CE6A-4109-9DC1-95289C358F61}" type="parTrans" cxnId="{691A07AD-AE46-41E5-8D03-F0649D05FE01}">
      <dgm:prSet/>
      <dgm:spPr/>
      <dgm:t>
        <a:bodyPr/>
        <a:lstStyle/>
        <a:p>
          <a:endParaRPr lang="en-US"/>
        </a:p>
      </dgm:t>
    </dgm:pt>
    <dgm:pt modelId="{0544103C-A05F-458F-BA87-755AF5030212}" type="sibTrans" cxnId="{691A07AD-AE46-41E5-8D03-F0649D05FE01}">
      <dgm:prSet/>
      <dgm:spPr/>
      <dgm:t>
        <a:bodyPr/>
        <a:lstStyle/>
        <a:p>
          <a:endParaRPr lang="en-US"/>
        </a:p>
      </dgm:t>
    </dgm:pt>
    <dgm:pt modelId="{F2C7E573-13E5-4B1B-A39A-5AE0E31613CF}">
      <dgm:prSet phldrT="[Text]"/>
      <dgm:spPr/>
      <dgm:t>
        <a:bodyPr/>
        <a:lstStyle/>
        <a:p>
          <a:r>
            <a:rPr lang="en-US" dirty="0" smtClean="0"/>
            <a:t>Vocabulary Activities</a:t>
          </a:r>
          <a:endParaRPr lang="en-US" dirty="0"/>
        </a:p>
      </dgm:t>
    </dgm:pt>
    <dgm:pt modelId="{E6AA3C6C-7015-4BD3-9114-BFA206099BEB}" type="parTrans" cxnId="{D44135FF-2207-47AE-AD99-2DF3325788B7}">
      <dgm:prSet/>
      <dgm:spPr/>
      <dgm:t>
        <a:bodyPr/>
        <a:lstStyle/>
        <a:p>
          <a:endParaRPr lang="en-US"/>
        </a:p>
      </dgm:t>
    </dgm:pt>
    <dgm:pt modelId="{F82FABB3-ADA5-44F0-82C5-931F14C8B61E}" type="sibTrans" cxnId="{D44135FF-2207-47AE-AD99-2DF3325788B7}">
      <dgm:prSet/>
      <dgm:spPr/>
      <dgm:t>
        <a:bodyPr/>
        <a:lstStyle/>
        <a:p>
          <a:endParaRPr lang="en-US"/>
        </a:p>
      </dgm:t>
    </dgm:pt>
    <dgm:pt modelId="{5E03462A-02F8-484F-9576-FC36C730AD01}">
      <dgm:prSet phldrT="[Text]"/>
      <dgm:spPr/>
      <dgm:t>
        <a:bodyPr/>
        <a:lstStyle/>
        <a:p>
          <a:r>
            <a:rPr lang="en-US" dirty="0" smtClean="0"/>
            <a:t>Lesson</a:t>
          </a:r>
        </a:p>
        <a:p>
          <a:r>
            <a:rPr lang="en-US" dirty="0" smtClean="0"/>
            <a:t>(Presentation and Video)</a:t>
          </a:r>
          <a:endParaRPr lang="en-US" dirty="0"/>
        </a:p>
      </dgm:t>
    </dgm:pt>
    <dgm:pt modelId="{A90038BE-8E8E-4096-8323-F05405A4332E}" type="parTrans" cxnId="{B0B350C2-A6A1-4B3C-9E92-5E6756DE8A19}">
      <dgm:prSet/>
      <dgm:spPr/>
      <dgm:t>
        <a:bodyPr/>
        <a:lstStyle/>
        <a:p>
          <a:endParaRPr lang="en-US"/>
        </a:p>
      </dgm:t>
    </dgm:pt>
    <dgm:pt modelId="{F9B207F0-8033-4074-87A8-4D7C91646EA6}" type="sibTrans" cxnId="{B0B350C2-A6A1-4B3C-9E92-5E6756DE8A19}">
      <dgm:prSet/>
      <dgm:spPr/>
      <dgm:t>
        <a:bodyPr/>
        <a:lstStyle/>
        <a:p>
          <a:endParaRPr lang="en-US"/>
        </a:p>
      </dgm:t>
    </dgm:pt>
    <dgm:pt modelId="{3FC06F45-5E41-4E19-AD31-63C22E9DB010}">
      <dgm:prSet phldrT="[Text]"/>
      <dgm:spPr/>
      <dgm:t>
        <a:bodyPr/>
        <a:lstStyle/>
        <a:p>
          <a:r>
            <a:rPr lang="en-US" dirty="0" smtClean="0"/>
            <a:t>Textbook Connections</a:t>
          </a:r>
          <a:endParaRPr lang="en-US" dirty="0"/>
        </a:p>
      </dgm:t>
    </dgm:pt>
    <dgm:pt modelId="{C219DEA1-2317-46ED-AE0F-4232D320E5D6}" type="parTrans" cxnId="{D8856B1F-B8EE-495F-BFE4-1D213A2DB694}">
      <dgm:prSet/>
      <dgm:spPr/>
      <dgm:t>
        <a:bodyPr/>
        <a:lstStyle/>
        <a:p>
          <a:endParaRPr lang="en-US"/>
        </a:p>
      </dgm:t>
    </dgm:pt>
    <dgm:pt modelId="{EBDB4365-DB26-4144-9A25-46945B24CCB7}" type="sibTrans" cxnId="{D8856B1F-B8EE-495F-BFE4-1D213A2DB694}">
      <dgm:prSet/>
      <dgm:spPr/>
      <dgm:t>
        <a:bodyPr/>
        <a:lstStyle/>
        <a:p>
          <a:endParaRPr lang="en-US"/>
        </a:p>
      </dgm:t>
    </dgm:pt>
    <dgm:pt modelId="{DCEED76E-0326-49B8-A36F-C685244E6643}">
      <dgm:prSet phldrT="[Text]"/>
      <dgm:spPr/>
      <dgm:t>
        <a:bodyPr/>
        <a:lstStyle/>
        <a:p>
          <a:r>
            <a:rPr lang="en-US" dirty="0" smtClean="0"/>
            <a:t>Additional Resources</a:t>
          </a:r>
          <a:endParaRPr lang="en-US" dirty="0"/>
        </a:p>
      </dgm:t>
    </dgm:pt>
    <dgm:pt modelId="{07E87CB1-8350-4F04-9955-1175A58FC6E0}" type="parTrans" cxnId="{EB75DB0F-2E1F-4F7E-B175-42C43D9B2640}">
      <dgm:prSet/>
      <dgm:spPr/>
      <dgm:t>
        <a:bodyPr/>
        <a:lstStyle/>
        <a:p>
          <a:endParaRPr lang="en-US"/>
        </a:p>
      </dgm:t>
    </dgm:pt>
    <dgm:pt modelId="{29DDD687-7B0F-4733-A43D-6E6091C713EF}" type="sibTrans" cxnId="{EB75DB0F-2E1F-4F7E-B175-42C43D9B2640}">
      <dgm:prSet/>
      <dgm:spPr/>
      <dgm:t>
        <a:bodyPr/>
        <a:lstStyle/>
        <a:p>
          <a:endParaRPr lang="en-US"/>
        </a:p>
      </dgm:t>
    </dgm:pt>
    <dgm:pt modelId="{DA7E3854-DB9D-4FF9-B025-FE4A76E2BA4B}" type="pres">
      <dgm:prSet presAssocID="{ED7150C8-5300-4D7E-A94B-D85AAFE98F4B}" presName="diagram" presStyleCnt="0">
        <dgm:presLayoutVars>
          <dgm:dir/>
          <dgm:resizeHandles val="exact"/>
        </dgm:presLayoutVars>
      </dgm:prSet>
      <dgm:spPr/>
      <dgm:t>
        <a:bodyPr/>
        <a:lstStyle/>
        <a:p>
          <a:endParaRPr lang="en-US"/>
        </a:p>
      </dgm:t>
    </dgm:pt>
    <dgm:pt modelId="{63128D83-543B-46B4-B951-52988282917A}" type="pres">
      <dgm:prSet presAssocID="{919EFFC3-03CC-4A58-8EBB-74DD3E090409}" presName="node" presStyleLbl="node1" presStyleIdx="0" presStyleCnt="8">
        <dgm:presLayoutVars>
          <dgm:bulletEnabled val="1"/>
        </dgm:presLayoutVars>
      </dgm:prSet>
      <dgm:spPr/>
      <dgm:t>
        <a:bodyPr/>
        <a:lstStyle/>
        <a:p>
          <a:endParaRPr lang="en-US"/>
        </a:p>
      </dgm:t>
    </dgm:pt>
    <dgm:pt modelId="{5DA4E088-5B27-4DBD-A431-4E030E8F0F93}" type="pres">
      <dgm:prSet presAssocID="{0E20F7CC-5626-4C6D-901B-DDA38413A0FA}" presName="sibTrans" presStyleCnt="0"/>
      <dgm:spPr/>
    </dgm:pt>
    <dgm:pt modelId="{3E4BE58C-3442-40F6-A751-4FE1819BF935}" type="pres">
      <dgm:prSet presAssocID="{EBEABE0A-0EF8-49E9-B5C7-C71E7AF5439F}" presName="node" presStyleLbl="node1" presStyleIdx="1" presStyleCnt="8">
        <dgm:presLayoutVars>
          <dgm:bulletEnabled val="1"/>
        </dgm:presLayoutVars>
      </dgm:prSet>
      <dgm:spPr/>
      <dgm:t>
        <a:bodyPr/>
        <a:lstStyle/>
        <a:p>
          <a:endParaRPr lang="en-US"/>
        </a:p>
      </dgm:t>
    </dgm:pt>
    <dgm:pt modelId="{712769CB-8DBF-4C98-B47C-F3E147DD9F77}" type="pres">
      <dgm:prSet presAssocID="{D3438624-96B2-4A6A-8D17-53DC5AB31E6E}" presName="sibTrans" presStyleCnt="0"/>
      <dgm:spPr/>
    </dgm:pt>
    <dgm:pt modelId="{01763078-438F-47F4-B933-AE7A470A8EDE}" type="pres">
      <dgm:prSet presAssocID="{332B33B5-78B2-407D-9287-1FBF51F5EA71}" presName="node" presStyleLbl="node1" presStyleIdx="2" presStyleCnt="8" custLinFactNeighborX="-4397" custLinFactNeighborY="1165">
        <dgm:presLayoutVars>
          <dgm:bulletEnabled val="1"/>
        </dgm:presLayoutVars>
      </dgm:prSet>
      <dgm:spPr/>
      <dgm:t>
        <a:bodyPr/>
        <a:lstStyle/>
        <a:p>
          <a:endParaRPr lang="en-US"/>
        </a:p>
      </dgm:t>
    </dgm:pt>
    <dgm:pt modelId="{C9A22E56-2223-41BF-9562-85AF09DA5B00}" type="pres">
      <dgm:prSet presAssocID="{08D0BC2C-2A4D-46E2-92B5-E7F532EEE8C3}" presName="sibTrans" presStyleCnt="0"/>
      <dgm:spPr/>
    </dgm:pt>
    <dgm:pt modelId="{91B6F8ED-4351-4F96-8D7B-EFCA6BAE4614}" type="pres">
      <dgm:prSet presAssocID="{A5E5F941-13E0-4503-AE57-CBBAF1881176}" presName="node" presStyleLbl="node1" presStyleIdx="3" presStyleCnt="8">
        <dgm:presLayoutVars>
          <dgm:bulletEnabled val="1"/>
        </dgm:presLayoutVars>
      </dgm:prSet>
      <dgm:spPr/>
      <dgm:t>
        <a:bodyPr/>
        <a:lstStyle/>
        <a:p>
          <a:endParaRPr lang="en-US"/>
        </a:p>
      </dgm:t>
    </dgm:pt>
    <dgm:pt modelId="{ADD449B2-1E8C-4593-AECA-7DB4A9C1730E}" type="pres">
      <dgm:prSet presAssocID="{0544103C-A05F-458F-BA87-755AF5030212}" presName="sibTrans" presStyleCnt="0"/>
      <dgm:spPr/>
    </dgm:pt>
    <dgm:pt modelId="{9C78D8E6-2627-4786-91CC-BAF294ED1B16}" type="pres">
      <dgm:prSet presAssocID="{F2C7E573-13E5-4B1B-A39A-5AE0E31613CF}" presName="node" presStyleLbl="node1" presStyleIdx="4" presStyleCnt="8">
        <dgm:presLayoutVars>
          <dgm:bulletEnabled val="1"/>
        </dgm:presLayoutVars>
      </dgm:prSet>
      <dgm:spPr/>
      <dgm:t>
        <a:bodyPr/>
        <a:lstStyle/>
        <a:p>
          <a:endParaRPr lang="en-US"/>
        </a:p>
      </dgm:t>
    </dgm:pt>
    <dgm:pt modelId="{52278844-A7F3-4779-A4A6-C0621C2DE109}" type="pres">
      <dgm:prSet presAssocID="{F82FABB3-ADA5-44F0-82C5-931F14C8B61E}" presName="sibTrans" presStyleCnt="0"/>
      <dgm:spPr/>
    </dgm:pt>
    <dgm:pt modelId="{FAFB506F-11F2-402F-B391-83BDEDFDA3F7}" type="pres">
      <dgm:prSet presAssocID="{5E03462A-02F8-484F-9576-FC36C730AD01}" presName="node" presStyleLbl="node1" presStyleIdx="5" presStyleCnt="8">
        <dgm:presLayoutVars>
          <dgm:bulletEnabled val="1"/>
        </dgm:presLayoutVars>
      </dgm:prSet>
      <dgm:spPr/>
      <dgm:t>
        <a:bodyPr/>
        <a:lstStyle/>
        <a:p>
          <a:endParaRPr lang="en-US"/>
        </a:p>
      </dgm:t>
    </dgm:pt>
    <dgm:pt modelId="{A3B1CCDB-22FF-4D83-917C-AF1A8A0D32B0}" type="pres">
      <dgm:prSet presAssocID="{F9B207F0-8033-4074-87A8-4D7C91646EA6}" presName="sibTrans" presStyleCnt="0"/>
      <dgm:spPr/>
    </dgm:pt>
    <dgm:pt modelId="{ADA9DF16-ADAF-4F5D-8E04-121F288C203E}" type="pres">
      <dgm:prSet presAssocID="{3FC06F45-5E41-4E19-AD31-63C22E9DB010}" presName="node" presStyleLbl="node1" presStyleIdx="6" presStyleCnt="8">
        <dgm:presLayoutVars>
          <dgm:bulletEnabled val="1"/>
        </dgm:presLayoutVars>
      </dgm:prSet>
      <dgm:spPr/>
      <dgm:t>
        <a:bodyPr/>
        <a:lstStyle/>
        <a:p>
          <a:endParaRPr lang="en-US"/>
        </a:p>
      </dgm:t>
    </dgm:pt>
    <dgm:pt modelId="{B8149738-2E22-4414-B5B9-0F236DD40F6B}" type="pres">
      <dgm:prSet presAssocID="{EBDB4365-DB26-4144-9A25-46945B24CCB7}" presName="sibTrans" presStyleCnt="0"/>
      <dgm:spPr/>
    </dgm:pt>
    <dgm:pt modelId="{8B61FCA8-924F-42A1-A51F-25BED0880D40}" type="pres">
      <dgm:prSet presAssocID="{DCEED76E-0326-49B8-A36F-C685244E6643}" presName="node" presStyleLbl="node1" presStyleIdx="7" presStyleCnt="8">
        <dgm:presLayoutVars>
          <dgm:bulletEnabled val="1"/>
        </dgm:presLayoutVars>
      </dgm:prSet>
      <dgm:spPr/>
      <dgm:t>
        <a:bodyPr/>
        <a:lstStyle/>
        <a:p>
          <a:endParaRPr lang="en-US"/>
        </a:p>
      </dgm:t>
    </dgm:pt>
  </dgm:ptLst>
  <dgm:cxnLst>
    <dgm:cxn modelId="{F90D52A2-FB8C-41B4-BE1D-6203B22849B2}" type="presOf" srcId="{332B33B5-78B2-407D-9287-1FBF51F5EA71}" destId="{01763078-438F-47F4-B933-AE7A470A8EDE}" srcOrd="0" destOrd="0" presId="urn:microsoft.com/office/officeart/2005/8/layout/default"/>
    <dgm:cxn modelId="{98473300-DEFB-43A5-A3F3-3C4F6EB05027}" srcId="{ED7150C8-5300-4D7E-A94B-D85AAFE98F4B}" destId="{919EFFC3-03CC-4A58-8EBB-74DD3E090409}" srcOrd="0" destOrd="0" parTransId="{AD92F03D-99F7-43A3-8D3A-5006760826BE}" sibTransId="{0E20F7CC-5626-4C6D-901B-DDA38413A0FA}"/>
    <dgm:cxn modelId="{D44135FF-2207-47AE-AD99-2DF3325788B7}" srcId="{ED7150C8-5300-4D7E-A94B-D85AAFE98F4B}" destId="{F2C7E573-13E5-4B1B-A39A-5AE0E31613CF}" srcOrd="4" destOrd="0" parTransId="{E6AA3C6C-7015-4BD3-9114-BFA206099BEB}" sibTransId="{F82FABB3-ADA5-44F0-82C5-931F14C8B61E}"/>
    <dgm:cxn modelId="{F787B749-00D4-499A-A9DE-5B5CD4F56509}" type="presOf" srcId="{A5E5F941-13E0-4503-AE57-CBBAF1881176}" destId="{91B6F8ED-4351-4F96-8D7B-EFCA6BAE4614}" srcOrd="0" destOrd="0" presId="urn:microsoft.com/office/officeart/2005/8/layout/default"/>
    <dgm:cxn modelId="{7351C02D-D0D9-4890-9D64-69FCBBCA5180}" type="presOf" srcId="{DCEED76E-0326-49B8-A36F-C685244E6643}" destId="{8B61FCA8-924F-42A1-A51F-25BED0880D40}" srcOrd="0" destOrd="0" presId="urn:microsoft.com/office/officeart/2005/8/layout/default"/>
    <dgm:cxn modelId="{0E63F572-0DC5-4A33-9DD6-278D2BD7885D}" type="presOf" srcId="{ED7150C8-5300-4D7E-A94B-D85AAFE98F4B}" destId="{DA7E3854-DB9D-4FF9-B025-FE4A76E2BA4B}" srcOrd="0" destOrd="0" presId="urn:microsoft.com/office/officeart/2005/8/layout/default"/>
    <dgm:cxn modelId="{3B8A67BC-ACFE-42B8-9AAD-60E4C6F9F335}" srcId="{ED7150C8-5300-4D7E-A94B-D85AAFE98F4B}" destId="{EBEABE0A-0EF8-49E9-B5C7-C71E7AF5439F}" srcOrd="1" destOrd="0" parTransId="{5599A24D-F869-4A1C-8444-4F003ECEA360}" sibTransId="{D3438624-96B2-4A6A-8D17-53DC5AB31E6E}"/>
    <dgm:cxn modelId="{EB75DB0F-2E1F-4F7E-B175-42C43D9B2640}" srcId="{ED7150C8-5300-4D7E-A94B-D85AAFE98F4B}" destId="{DCEED76E-0326-49B8-A36F-C685244E6643}" srcOrd="7" destOrd="0" parTransId="{07E87CB1-8350-4F04-9955-1175A58FC6E0}" sibTransId="{29DDD687-7B0F-4733-A43D-6E6091C713EF}"/>
    <dgm:cxn modelId="{691A07AD-AE46-41E5-8D03-F0649D05FE01}" srcId="{ED7150C8-5300-4D7E-A94B-D85AAFE98F4B}" destId="{A5E5F941-13E0-4503-AE57-CBBAF1881176}" srcOrd="3" destOrd="0" parTransId="{6BF2EE58-CE6A-4109-9DC1-95289C358F61}" sibTransId="{0544103C-A05F-458F-BA87-755AF5030212}"/>
    <dgm:cxn modelId="{8065E0CD-D0A5-4651-965D-C3F8A146976F}" srcId="{ED7150C8-5300-4D7E-A94B-D85AAFE98F4B}" destId="{332B33B5-78B2-407D-9287-1FBF51F5EA71}" srcOrd="2" destOrd="0" parTransId="{43585418-B451-4CB3-BACE-A824DF4EBB6A}" sibTransId="{08D0BC2C-2A4D-46E2-92B5-E7F532EEE8C3}"/>
    <dgm:cxn modelId="{3978C698-B946-4105-96D1-91097CDEAAD2}" type="presOf" srcId="{3FC06F45-5E41-4E19-AD31-63C22E9DB010}" destId="{ADA9DF16-ADAF-4F5D-8E04-121F288C203E}" srcOrd="0" destOrd="0" presId="urn:microsoft.com/office/officeart/2005/8/layout/default"/>
    <dgm:cxn modelId="{A8DCE74C-0AAF-4BD9-8159-604A1A7279B5}" type="presOf" srcId="{919EFFC3-03CC-4A58-8EBB-74DD3E090409}" destId="{63128D83-543B-46B4-B951-52988282917A}" srcOrd="0" destOrd="0" presId="urn:microsoft.com/office/officeart/2005/8/layout/default"/>
    <dgm:cxn modelId="{963B5C11-3918-496B-AFB3-27C2FAD6DD8A}" type="presOf" srcId="{EBEABE0A-0EF8-49E9-B5C7-C71E7AF5439F}" destId="{3E4BE58C-3442-40F6-A751-4FE1819BF935}" srcOrd="0" destOrd="0" presId="urn:microsoft.com/office/officeart/2005/8/layout/default"/>
    <dgm:cxn modelId="{D8856B1F-B8EE-495F-BFE4-1D213A2DB694}" srcId="{ED7150C8-5300-4D7E-A94B-D85AAFE98F4B}" destId="{3FC06F45-5E41-4E19-AD31-63C22E9DB010}" srcOrd="6" destOrd="0" parTransId="{C219DEA1-2317-46ED-AE0F-4232D320E5D6}" sibTransId="{EBDB4365-DB26-4144-9A25-46945B24CCB7}"/>
    <dgm:cxn modelId="{B0B350C2-A6A1-4B3C-9E92-5E6756DE8A19}" srcId="{ED7150C8-5300-4D7E-A94B-D85AAFE98F4B}" destId="{5E03462A-02F8-484F-9576-FC36C730AD01}" srcOrd="5" destOrd="0" parTransId="{A90038BE-8E8E-4096-8323-F05405A4332E}" sibTransId="{F9B207F0-8033-4074-87A8-4D7C91646EA6}"/>
    <dgm:cxn modelId="{3DE331E4-1C76-4C96-8A5C-49B1859E780B}" type="presOf" srcId="{5E03462A-02F8-484F-9576-FC36C730AD01}" destId="{FAFB506F-11F2-402F-B391-83BDEDFDA3F7}" srcOrd="0" destOrd="0" presId="urn:microsoft.com/office/officeart/2005/8/layout/default"/>
    <dgm:cxn modelId="{3B0CFE0A-2A03-4CEC-847A-AF6F4C8F8D8B}" type="presOf" srcId="{F2C7E573-13E5-4B1B-A39A-5AE0E31613CF}" destId="{9C78D8E6-2627-4786-91CC-BAF294ED1B16}" srcOrd="0" destOrd="0" presId="urn:microsoft.com/office/officeart/2005/8/layout/default"/>
    <dgm:cxn modelId="{DB577A1C-4233-488F-95F1-6E9281292F6C}" type="presParOf" srcId="{DA7E3854-DB9D-4FF9-B025-FE4A76E2BA4B}" destId="{63128D83-543B-46B4-B951-52988282917A}" srcOrd="0" destOrd="0" presId="urn:microsoft.com/office/officeart/2005/8/layout/default"/>
    <dgm:cxn modelId="{080F6F4A-A53A-4EC9-9D33-9342A5A6F8F4}" type="presParOf" srcId="{DA7E3854-DB9D-4FF9-B025-FE4A76E2BA4B}" destId="{5DA4E088-5B27-4DBD-A431-4E030E8F0F93}" srcOrd="1" destOrd="0" presId="urn:microsoft.com/office/officeart/2005/8/layout/default"/>
    <dgm:cxn modelId="{5EFABBE0-059F-4D17-AFF1-15EBAC6556F2}" type="presParOf" srcId="{DA7E3854-DB9D-4FF9-B025-FE4A76E2BA4B}" destId="{3E4BE58C-3442-40F6-A751-4FE1819BF935}" srcOrd="2" destOrd="0" presId="urn:microsoft.com/office/officeart/2005/8/layout/default"/>
    <dgm:cxn modelId="{1FB4465A-CFCC-47BF-B1E2-F82FAEC9380B}" type="presParOf" srcId="{DA7E3854-DB9D-4FF9-B025-FE4A76E2BA4B}" destId="{712769CB-8DBF-4C98-B47C-F3E147DD9F77}" srcOrd="3" destOrd="0" presId="urn:microsoft.com/office/officeart/2005/8/layout/default"/>
    <dgm:cxn modelId="{678D71F8-C194-47DC-ABAB-BE3820F86A9E}" type="presParOf" srcId="{DA7E3854-DB9D-4FF9-B025-FE4A76E2BA4B}" destId="{01763078-438F-47F4-B933-AE7A470A8EDE}" srcOrd="4" destOrd="0" presId="urn:microsoft.com/office/officeart/2005/8/layout/default"/>
    <dgm:cxn modelId="{1CD6E3E0-DC44-47DA-8914-3DC3D52A3DF4}" type="presParOf" srcId="{DA7E3854-DB9D-4FF9-B025-FE4A76E2BA4B}" destId="{C9A22E56-2223-41BF-9562-85AF09DA5B00}" srcOrd="5" destOrd="0" presId="urn:microsoft.com/office/officeart/2005/8/layout/default"/>
    <dgm:cxn modelId="{683B79E1-281E-40DE-8481-BD0B1D40C58B}" type="presParOf" srcId="{DA7E3854-DB9D-4FF9-B025-FE4A76E2BA4B}" destId="{91B6F8ED-4351-4F96-8D7B-EFCA6BAE4614}" srcOrd="6" destOrd="0" presId="urn:microsoft.com/office/officeart/2005/8/layout/default"/>
    <dgm:cxn modelId="{6C842124-3907-4C88-86BE-E99D68DB5704}" type="presParOf" srcId="{DA7E3854-DB9D-4FF9-B025-FE4A76E2BA4B}" destId="{ADD449B2-1E8C-4593-AECA-7DB4A9C1730E}" srcOrd="7" destOrd="0" presId="urn:microsoft.com/office/officeart/2005/8/layout/default"/>
    <dgm:cxn modelId="{8F8EFB54-828E-471F-86CD-A9F983133252}" type="presParOf" srcId="{DA7E3854-DB9D-4FF9-B025-FE4A76E2BA4B}" destId="{9C78D8E6-2627-4786-91CC-BAF294ED1B16}" srcOrd="8" destOrd="0" presId="urn:microsoft.com/office/officeart/2005/8/layout/default"/>
    <dgm:cxn modelId="{D583895A-CE9F-4911-B89B-35E5A9B59E4E}" type="presParOf" srcId="{DA7E3854-DB9D-4FF9-B025-FE4A76E2BA4B}" destId="{52278844-A7F3-4779-A4A6-C0621C2DE109}" srcOrd="9" destOrd="0" presId="urn:microsoft.com/office/officeart/2005/8/layout/default"/>
    <dgm:cxn modelId="{1A9EFF2C-AA79-4063-9425-1A02E2F7AEE0}" type="presParOf" srcId="{DA7E3854-DB9D-4FF9-B025-FE4A76E2BA4B}" destId="{FAFB506F-11F2-402F-B391-83BDEDFDA3F7}" srcOrd="10" destOrd="0" presId="urn:microsoft.com/office/officeart/2005/8/layout/default"/>
    <dgm:cxn modelId="{405505FD-E10F-4B26-80E1-F071BA3BFC3B}" type="presParOf" srcId="{DA7E3854-DB9D-4FF9-B025-FE4A76E2BA4B}" destId="{A3B1CCDB-22FF-4D83-917C-AF1A8A0D32B0}" srcOrd="11" destOrd="0" presId="urn:microsoft.com/office/officeart/2005/8/layout/default"/>
    <dgm:cxn modelId="{945028B0-D53A-45FD-B257-7EC95C1C63D9}" type="presParOf" srcId="{DA7E3854-DB9D-4FF9-B025-FE4A76E2BA4B}" destId="{ADA9DF16-ADAF-4F5D-8E04-121F288C203E}" srcOrd="12" destOrd="0" presId="urn:microsoft.com/office/officeart/2005/8/layout/default"/>
    <dgm:cxn modelId="{8AC471B1-C383-4AEA-875B-76D978A563F8}" type="presParOf" srcId="{DA7E3854-DB9D-4FF9-B025-FE4A76E2BA4B}" destId="{B8149738-2E22-4414-B5B9-0F236DD40F6B}" srcOrd="13" destOrd="0" presId="urn:microsoft.com/office/officeart/2005/8/layout/default"/>
    <dgm:cxn modelId="{D1FB0D0F-1039-40E8-9F7A-C3F62CB5DCB6}" type="presParOf" srcId="{DA7E3854-DB9D-4FF9-B025-FE4A76E2BA4B}" destId="{8B61FCA8-924F-42A1-A51F-25BED0880D4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05BF4-8BEB-415A-B069-976C8F8E0BD2}"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A54AE3E-1383-4FCC-93B6-BB8B7B5B3186}">
      <dgm:prSet phldrT="[Text]"/>
      <dgm:spPr/>
      <dgm:t>
        <a:bodyPr/>
        <a:lstStyle/>
        <a:p>
          <a:r>
            <a:rPr lang="en-US" dirty="0" smtClean="0"/>
            <a:t>MP1</a:t>
          </a:r>
          <a:endParaRPr lang="en-US" dirty="0"/>
        </a:p>
      </dgm:t>
    </dgm:pt>
    <dgm:pt modelId="{4EC8C5B8-EEC2-4F9A-B930-713B9FC132DE}" type="parTrans" cxnId="{A797CBA0-B600-45B0-8E54-5B5E86928791}">
      <dgm:prSet/>
      <dgm:spPr/>
      <dgm:t>
        <a:bodyPr/>
        <a:lstStyle/>
        <a:p>
          <a:endParaRPr lang="en-US"/>
        </a:p>
      </dgm:t>
    </dgm:pt>
    <dgm:pt modelId="{E8B72630-6D83-40C2-B67F-9F19FBD5B69A}" type="sibTrans" cxnId="{A797CBA0-B600-45B0-8E54-5B5E86928791}">
      <dgm:prSet/>
      <dgm:spPr/>
      <dgm:t>
        <a:bodyPr/>
        <a:lstStyle/>
        <a:p>
          <a:endParaRPr lang="en-US"/>
        </a:p>
      </dgm:t>
    </dgm:pt>
    <dgm:pt modelId="{21E6EDDE-DE0E-4D04-BDCD-EF6C511EFCF0}">
      <dgm:prSet phldrT="[Text]"/>
      <dgm:spPr/>
      <dgm:t>
        <a:bodyPr/>
        <a:lstStyle/>
        <a:p>
          <a:r>
            <a:rPr lang="en-US" dirty="0" smtClean="0"/>
            <a:t>Make sense of problems and persevere in solving them.</a:t>
          </a:r>
          <a:endParaRPr lang="en-US" dirty="0"/>
        </a:p>
      </dgm:t>
    </dgm:pt>
    <dgm:pt modelId="{E856D2B7-E3DD-4206-A24B-8B28950D8840}" type="parTrans" cxnId="{93F3BACC-D8CA-4491-AE59-DD730C739C8E}">
      <dgm:prSet/>
      <dgm:spPr/>
      <dgm:t>
        <a:bodyPr/>
        <a:lstStyle/>
        <a:p>
          <a:endParaRPr lang="en-US"/>
        </a:p>
      </dgm:t>
    </dgm:pt>
    <dgm:pt modelId="{4B2F80F8-7F84-454F-A629-4790864DF8F7}" type="sibTrans" cxnId="{93F3BACC-D8CA-4491-AE59-DD730C739C8E}">
      <dgm:prSet/>
      <dgm:spPr/>
      <dgm:t>
        <a:bodyPr/>
        <a:lstStyle/>
        <a:p>
          <a:endParaRPr lang="en-US"/>
        </a:p>
      </dgm:t>
    </dgm:pt>
    <dgm:pt modelId="{4111135A-E459-46F7-850B-2758C796B762}">
      <dgm:prSet phldrT="[Text]"/>
      <dgm:spPr/>
      <dgm:t>
        <a:bodyPr/>
        <a:lstStyle/>
        <a:p>
          <a:r>
            <a:rPr lang="en-US" dirty="0" smtClean="0"/>
            <a:t>MP2</a:t>
          </a:r>
          <a:endParaRPr lang="en-US" dirty="0"/>
        </a:p>
      </dgm:t>
    </dgm:pt>
    <dgm:pt modelId="{08BB5A70-FC9C-4276-BA2E-1E365D42E138}" type="parTrans" cxnId="{7C9C88AD-C914-4387-BA7A-8D67EA72BA9E}">
      <dgm:prSet/>
      <dgm:spPr/>
      <dgm:t>
        <a:bodyPr/>
        <a:lstStyle/>
        <a:p>
          <a:endParaRPr lang="en-US"/>
        </a:p>
      </dgm:t>
    </dgm:pt>
    <dgm:pt modelId="{B2FB51BD-42D9-4AE0-BD14-5D27F9ADC9BA}" type="sibTrans" cxnId="{7C9C88AD-C914-4387-BA7A-8D67EA72BA9E}">
      <dgm:prSet/>
      <dgm:spPr/>
      <dgm:t>
        <a:bodyPr/>
        <a:lstStyle/>
        <a:p>
          <a:endParaRPr lang="en-US"/>
        </a:p>
      </dgm:t>
    </dgm:pt>
    <dgm:pt modelId="{A830787E-3A21-47AD-A2FF-42B6B40EE910}">
      <dgm:prSet phldrT="[Text]"/>
      <dgm:spPr/>
      <dgm:t>
        <a:bodyPr/>
        <a:lstStyle/>
        <a:p>
          <a:r>
            <a:rPr lang="en-US" dirty="0" smtClean="0"/>
            <a:t>Reason abstractly and quantitatively.</a:t>
          </a:r>
          <a:endParaRPr lang="en-US" dirty="0"/>
        </a:p>
      </dgm:t>
    </dgm:pt>
    <dgm:pt modelId="{4D6F7C62-A191-4741-A420-8D8A12C11494}" type="parTrans" cxnId="{6CE1C71C-06AC-4E4C-9DD1-2088D8714C63}">
      <dgm:prSet/>
      <dgm:spPr/>
      <dgm:t>
        <a:bodyPr/>
        <a:lstStyle/>
        <a:p>
          <a:endParaRPr lang="en-US"/>
        </a:p>
      </dgm:t>
    </dgm:pt>
    <dgm:pt modelId="{CD387828-225F-405A-82E0-53FC663FE04C}" type="sibTrans" cxnId="{6CE1C71C-06AC-4E4C-9DD1-2088D8714C63}">
      <dgm:prSet/>
      <dgm:spPr/>
      <dgm:t>
        <a:bodyPr/>
        <a:lstStyle/>
        <a:p>
          <a:endParaRPr lang="en-US"/>
        </a:p>
      </dgm:t>
    </dgm:pt>
    <dgm:pt modelId="{DED65082-F666-48BF-B26A-9E28F7111814}" type="pres">
      <dgm:prSet presAssocID="{CF405BF4-8BEB-415A-B069-976C8F8E0BD2}" presName="linear" presStyleCnt="0">
        <dgm:presLayoutVars>
          <dgm:animLvl val="lvl"/>
          <dgm:resizeHandles val="exact"/>
        </dgm:presLayoutVars>
      </dgm:prSet>
      <dgm:spPr/>
      <dgm:t>
        <a:bodyPr/>
        <a:lstStyle/>
        <a:p>
          <a:endParaRPr lang="en-US"/>
        </a:p>
      </dgm:t>
    </dgm:pt>
    <dgm:pt modelId="{051A51DA-6F1C-424F-BDE6-EFBF42C6E047}" type="pres">
      <dgm:prSet presAssocID="{AA54AE3E-1383-4FCC-93B6-BB8B7B5B3186}" presName="parentText" presStyleLbl="node1" presStyleIdx="0" presStyleCnt="2">
        <dgm:presLayoutVars>
          <dgm:chMax val="0"/>
          <dgm:bulletEnabled val="1"/>
        </dgm:presLayoutVars>
      </dgm:prSet>
      <dgm:spPr/>
      <dgm:t>
        <a:bodyPr/>
        <a:lstStyle/>
        <a:p>
          <a:endParaRPr lang="en-US"/>
        </a:p>
      </dgm:t>
    </dgm:pt>
    <dgm:pt modelId="{0C874B8A-78F2-43A6-9A27-19B6821C33D8}" type="pres">
      <dgm:prSet presAssocID="{AA54AE3E-1383-4FCC-93B6-BB8B7B5B3186}" presName="childText" presStyleLbl="revTx" presStyleIdx="0" presStyleCnt="2">
        <dgm:presLayoutVars>
          <dgm:bulletEnabled val="1"/>
        </dgm:presLayoutVars>
      </dgm:prSet>
      <dgm:spPr/>
      <dgm:t>
        <a:bodyPr/>
        <a:lstStyle/>
        <a:p>
          <a:endParaRPr lang="en-US"/>
        </a:p>
      </dgm:t>
    </dgm:pt>
    <dgm:pt modelId="{F108927F-65E5-4C9A-9F92-62CE6806B1E1}" type="pres">
      <dgm:prSet presAssocID="{4111135A-E459-46F7-850B-2758C796B762}" presName="parentText" presStyleLbl="node1" presStyleIdx="1" presStyleCnt="2">
        <dgm:presLayoutVars>
          <dgm:chMax val="0"/>
          <dgm:bulletEnabled val="1"/>
        </dgm:presLayoutVars>
      </dgm:prSet>
      <dgm:spPr/>
      <dgm:t>
        <a:bodyPr/>
        <a:lstStyle/>
        <a:p>
          <a:endParaRPr lang="en-US"/>
        </a:p>
      </dgm:t>
    </dgm:pt>
    <dgm:pt modelId="{E66B5219-7370-4FE4-9FFD-C1AB0BBAA9D7}" type="pres">
      <dgm:prSet presAssocID="{4111135A-E459-46F7-850B-2758C796B762}" presName="childText" presStyleLbl="revTx" presStyleIdx="1" presStyleCnt="2">
        <dgm:presLayoutVars>
          <dgm:bulletEnabled val="1"/>
        </dgm:presLayoutVars>
      </dgm:prSet>
      <dgm:spPr/>
      <dgm:t>
        <a:bodyPr/>
        <a:lstStyle/>
        <a:p>
          <a:endParaRPr lang="en-US"/>
        </a:p>
      </dgm:t>
    </dgm:pt>
  </dgm:ptLst>
  <dgm:cxnLst>
    <dgm:cxn modelId="{6CE1C71C-06AC-4E4C-9DD1-2088D8714C63}" srcId="{4111135A-E459-46F7-850B-2758C796B762}" destId="{A830787E-3A21-47AD-A2FF-42B6B40EE910}" srcOrd="0" destOrd="0" parTransId="{4D6F7C62-A191-4741-A420-8D8A12C11494}" sibTransId="{CD387828-225F-405A-82E0-53FC663FE04C}"/>
    <dgm:cxn modelId="{BC5E5AEF-820A-441B-988E-A1F3EC1FA6F5}" type="presOf" srcId="{4111135A-E459-46F7-850B-2758C796B762}" destId="{F108927F-65E5-4C9A-9F92-62CE6806B1E1}" srcOrd="0" destOrd="0" presId="urn:microsoft.com/office/officeart/2005/8/layout/vList2"/>
    <dgm:cxn modelId="{7C9C88AD-C914-4387-BA7A-8D67EA72BA9E}" srcId="{CF405BF4-8BEB-415A-B069-976C8F8E0BD2}" destId="{4111135A-E459-46F7-850B-2758C796B762}" srcOrd="1" destOrd="0" parTransId="{08BB5A70-FC9C-4276-BA2E-1E365D42E138}" sibTransId="{B2FB51BD-42D9-4AE0-BD14-5D27F9ADC9BA}"/>
    <dgm:cxn modelId="{7CFDDC8F-DFC0-4404-9BD2-E8EE617B86CA}" type="presOf" srcId="{CF405BF4-8BEB-415A-B069-976C8F8E0BD2}" destId="{DED65082-F666-48BF-B26A-9E28F7111814}" srcOrd="0" destOrd="0" presId="urn:microsoft.com/office/officeart/2005/8/layout/vList2"/>
    <dgm:cxn modelId="{BECDF60C-C544-424F-BCAC-97F8D16141D3}" type="presOf" srcId="{AA54AE3E-1383-4FCC-93B6-BB8B7B5B3186}" destId="{051A51DA-6F1C-424F-BDE6-EFBF42C6E047}" srcOrd="0" destOrd="0" presId="urn:microsoft.com/office/officeart/2005/8/layout/vList2"/>
    <dgm:cxn modelId="{82802F8E-6010-45CB-9610-63F8F2482BDA}" type="presOf" srcId="{A830787E-3A21-47AD-A2FF-42B6B40EE910}" destId="{E66B5219-7370-4FE4-9FFD-C1AB0BBAA9D7}" srcOrd="0" destOrd="0" presId="urn:microsoft.com/office/officeart/2005/8/layout/vList2"/>
    <dgm:cxn modelId="{93F3BACC-D8CA-4491-AE59-DD730C739C8E}" srcId="{AA54AE3E-1383-4FCC-93B6-BB8B7B5B3186}" destId="{21E6EDDE-DE0E-4D04-BDCD-EF6C511EFCF0}" srcOrd="0" destOrd="0" parTransId="{E856D2B7-E3DD-4206-A24B-8B28950D8840}" sibTransId="{4B2F80F8-7F84-454F-A629-4790864DF8F7}"/>
    <dgm:cxn modelId="{A797CBA0-B600-45B0-8E54-5B5E86928791}" srcId="{CF405BF4-8BEB-415A-B069-976C8F8E0BD2}" destId="{AA54AE3E-1383-4FCC-93B6-BB8B7B5B3186}" srcOrd="0" destOrd="0" parTransId="{4EC8C5B8-EEC2-4F9A-B930-713B9FC132DE}" sibTransId="{E8B72630-6D83-40C2-B67F-9F19FBD5B69A}"/>
    <dgm:cxn modelId="{4BF2DB28-4972-443D-891E-8BB70F1A9987}" type="presOf" srcId="{21E6EDDE-DE0E-4D04-BDCD-EF6C511EFCF0}" destId="{0C874B8A-78F2-43A6-9A27-19B6821C33D8}" srcOrd="0" destOrd="0" presId="urn:microsoft.com/office/officeart/2005/8/layout/vList2"/>
    <dgm:cxn modelId="{B9A4DFCE-9AE6-4331-8A4F-CA0F622D34E8}" type="presParOf" srcId="{DED65082-F666-48BF-B26A-9E28F7111814}" destId="{051A51DA-6F1C-424F-BDE6-EFBF42C6E047}" srcOrd="0" destOrd="0" presId="urn:microsoft.com/office/officeart/2005/8/layout/vList2"/>
    <dgm:cxn modelId="{0A44BC6D-56AC-4E03-A1AE-2E4CB5F0DCEC}" type="presParOf" srcId="{DED65082-F666-48BF-B26A-9E28F7111814}" destId="{0C874B8A-78F2-43A6-9A27-19B6821C33D8}" srcOrd="1" destOrd="0" presId="urn:microsoft.com/office/officeart/2005/8/layout/vList2"/>
    <dgm:cxn modelId="{901E370A-3711-4CDA-9F4F-4FD69F75A504}" type="presParOf" srcId="{DED65082-F666-48BF-B26A-9E28F7111814}" destId="{F108927F-65E5-4C9A-9F92-62CE6806B1E1}" srcOrd="2" destOrd="0" presId="urn:microsoft.com/office/officeart/2005/8/layout/vList2"/>
    <dgm:cxn modelId="{30B538FB-8A49-465A-83C8-2AF207E1269E}" type="presParOf" srcId="{DED65082-F666-48BF-B26A-9E28F7111814}" destId="{E66B5219-7370-4FE4-9FFD-C1AB0BBAA9D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28D83-543B-46B4-B951-52988282917A}">
      <dsp:nvSpPr>
        <dsp:cNvPr id="0" name=""/>
        <dsp:cNvSpPr/>
      </dsp:nvSpPr>
      <dsp:spPr>
        <a:xfrm>
          <a:off x="217828" y="1701"/>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Standards</a:t>
          </a:r>
          <a:endParaRPr lang="en-US" sz="1800" kern="1200" dirty="0"/>
        </a:p>
      </dsp:txBody>
      <dsp:txXfrm>
        <a:off x="217828" y="1701"/>
        <a:ext cx="1800111" cy="1080066"/>
      </dsp:txXfrm>
    </dsp:sp>
    <dsp:sp modelId="{3E4BE58C-3442-40F6-A751-4FE1819BF935}">
      <dsp:nvSpPr>
        <dsp:cNvPr id="0" name=""/>
        <dsp:cNvSpPr/>
      </dsp:nvSpPr>
      <dsp:spPr>
        <a:xfrm>
          <a:off x="2197950" y="1701"/>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Statistics and Probability Learning Progression</a:t>
          </a:r>
          <a:endParaRPr lang="en-US" sz="1800" kern="1200" dirty="0"/>
        </a:p>
      </dsp:txBody>
      <dsp:txXfrm>
        <a:off x="2197950" y="1701"/>
        <a:ext cx="1800111" cy="1080066"/>
      </dsp:txXfrm>
    </dsp:sp>
    <dsp:sp modelId="{01763078-438F-47F4-B933-AE7A470A8EDE}">
      <dsp:nvSpPr>
        <dsp:cNvPr id="0" name=""/>
        <dsp:cNvSpPr/>
      </dsp:nvSpPr>
      <dsp:spPr>
        <a:xfrm>
          <a:off x="4098922" y="14284"/>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 Agenda</a:t>
          </a:r>
          <a:endParaRPr lang="en-US" sz="1800" kern="1200" dirty="0"/>
        </a:p>
      </dsp:txBody>
      <dsp:txXfrm>
        <a:off x="4098922" y="14284"/>
        <a:ext cx="1800111" cy="1080066"/>
      </dsp:txXfrm>
    </dsp:sp>
    <dsp:sp modelId="{91B6F8ED-4351-4F96-8D7B-EFCA6BAE4614}">
      <dsp:nvSpPr>
        <dsp:cNvPr id="0" name=""/>
        <dsp:cNvSpPr/>
      </dsp:nvSpPr>
      <dsp:spPr>
        <a:xfrm>
          <a:off x="217828" y="1261779"/>
          <a:ext cx="1800111" cy="108006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Getting  Ready for the Lesson (Resources and Tips)</a:t>
          </a:r>
          <a:endParaRPr lang="en-US" sz="1800" kern="1200" dirty="0"/>
        </a:p>
      </dsp:txBody>
      <dsp:txXfrm>
        <a:off x="217828" y="1261779"/>
        <a:ext cx="1800111" cy="1080066"/>
      </dsp:txXfrm>
    </dsp:sp>
    <dsp:sp modelId="{9C78D8E6-2627-4786-91CC-BAF294ED1B16}">
      <dsp:nvSpPr>
        <dsp:cNvPr id="0" name=""/>
        <dsp:cNvSpPr/>
      </dsp:nvSpPr>
      <dsp:spPr>
        <a:xfrm>
          <a:off x="2197950" y="1261779"/>
          <a:ext cx="1800111" cy="108006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Vocabulary Activities</a:t>
          </a:r>
          <a:endParaRPr lang="en-US" sz="1800" kern="1200" dirty="0"/>
        </a:p>
      </dsp:txBody>
      <dsp:txXfrm>
        <a:off x="2197950" y="1261779"/>
        <a:ext cx="1800111" cy="1080066"/>
      </dsp:txXfrm>
    </dsp:sp>
    <dsp:sp modelId="{FAFB506F-11F2-402F-B391-83BDEDFDA3F7}">
      <dsp:nvSpPr>
        <dsp:cNvPr id="0" name=""/>
        <dsp:cNvSpPr/>
      </dsp:nvSpPr>
      <dsp:spPr>
        <a:xfrm>
          <a:off x="4178073" y="1261779"/>
          <a:ext cx="1800111" cy="108006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Lesson</a:t>
          </a:r>
        </a:p>
        <a:p>
          <a:pPr lvl="0" algn="ctr" defTabSz="800100">
            <a:lnSpc>
              <a:spcPct val="90000"/>
            </a:lnSpc>
            <a:spcBef>
              <a:spcPct val="0"/>
            </a:spcBef>
            <a:spcAft>
              <a:spcPct val="35000"/>
            </a:spcAft>
          </a:pPr>
          <a:r>
            <a:rPr lang="en-US" sz="1800" kern="1200" dirty="0" smtClean="0"/>
            <a:t>(Presentation and Video)</a:t>
          </a:r>
          <a:endParaRPr lang="en-US" sz="1800" kern="1200" dirty="0"/>
        </a:p>
      </dsp:txBody>
      <dsp:txXfrm>
        <a:off x="4178073" y="1261779"/>
        <a:ext cx="1800111" cy="1080066"/>
      </dsp:txXfrm>
    </dsp:sp>
    <dsp:sp modelId="{ADA9DF16-ADAF-4F5D-8E04-121F288C203E}">
      <dsp:nvSpPr>
        <dsp:cNvPr id="0" name=""/>
        <dsp:cNvSpPr/>
      </dsp:nvSpPr>
      <dsp:spPr>
        <a:xfrm>
          <a:off x="1207889" y="2521856"/>
          <a:ext cx="1800111" cy="108006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Textbook Connections</a:t>
          </a:r>
          <a:endParaRPr lang="en-US" sz="1800" kern="1200" dirty="0"/>
        </a:p>
      </dsp:txBody>
      <dsp:txXfrm>
        <a:off x="1207889" y="2521856"/>
        <a:ext cx="1800111" cy="1080066"/>
      </dsp:txXfrm>
    </dsp:sp>
    <dsp:sp modelId="{8B61FCA8-924F-42A1-A51F-25BED0880D40}">
      <dsp:nvSpPr>
        <dsp:cNvPr id="0" name=""/>
        <dsp:cNvSpPr/>
      </dsp:nvSpPr>
      <dsp:spPr>
        <a:xfrm>
          <a:off x="3188012" y="2521856"/>
          <a:ext cx="1800111" cy="108006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Additional Resources</a:t>
          </a:r>
          <a:endParaRPr lang="en-US" sz="1800" kern="1200" dirty="0"/>
        </a:p>
      </dsp:txBody>
      <dsp:txXfrm>
        <a:off x="3188012" y="2521856"/>
        <a:ext cx="1800111" cy="108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A51DA-6F1C-424F-BDE6-EFBF42C6E047}">
      <dsp:nvSpPr>
        <dsp:cNvPr id="0" name=""/>
        <dsp:cNvSpPr/>
      </dsp:nvSpPr>
      <dsp:spPr>
        <a:xfrm>
          <a:off x="0" y="23997"/>
          <a:ext cx="6196013" cy="8897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MP1</a:t>
          </a:r>
          <a:endParaRPr lang="en-US" sz="3900" kern="1200" dirty="0"/>
        </a:p>
      </dsp:txBody>
      <dsp:txXfrm>
        <a:off x="43436" y="67433"/>
        <a:ext cx="6109141" cy="802913"/>
      </dsp:txXfrm>
    </dsp:sp>
    <dsp:sp modelId="{0C874B8A-78F2-43A6-9A27-19B6821C33D8}">
      <dsp:nvSpPr>
        <dsp:cNvPr id="0" name=""/>
        <dsp:cNvSpPr/>
      </dsp:nvSpPr>
      <dsp:spPr>
        <a:xfrm>
          <a:off x="0" y="913782"/>
          <a:ext cx="6196013"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Make sense of problems and persevere in solving them.</a:t>
          </a:r>
          <a:endParaRPr lang="en-US" sz="3000" kern="1200" dirty="0"/>
        </a:p>
      </dsp:txBody>
      <dsp:txXfrm>
        <a:off x="0" y="913782"/>
        <a:ext cx="6196013" cy="888030"/>
      </dsp:txXfrm>
    </dsp:sp>
    <dsp:sp modelId="{F108927F-65E5-4C9A-9F92-62CE6806B1E1}">
      <dsp:nvSpPr>
        <dsp:cNvPr id="0" name=""/>
        <dsp:cNvSpPr/>
      </dsp:nvSpPr>
      <dsp:spPr>
        <a:xfrm>
          <a:off x="0" y="1801812"/>
          <a:ext cx="6196013" cy="889785"/>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a:lnSpc>
              <a:spcPct val="90000"/>
            </a:lnSpc>
            <a:spcBef>
              <a:spcPct val="0"/>
            </a:spcBef>
            <a:spcAft>
              <a:spcPct val="35000"/>
            </a:spcAft>
          </a:pPr>
          <a:r>
            <a:rPr lang="en-US" sz="3900" kern="1200" dirty="0" smtClean="0"/>
            <a:t>MP2</a:t>
          </a:r>
          <a:endParaRPr lang="en-US" sz="3900" kern="1200" dirty="0"/>
        </a:p>
      </dsp:txBody>
      <dsp:txXfrm>
        <a:off x="43436" y="1845248"/>
        <a:ext cx="6109141" cy="802913"/>
      </dsp:txXfrm>
    </dsp:sp>
    <dsp:sp modelId="{E66B5219-7370-4FE4-9FFD-C1AB0BBAA9D7}">
      <dsp:nvSpPr>
        <dsp:cNvPr id="0" name=""/>
        <dsp:cNvSpPr/>
      </dsp:nvSpPr>
      <dsp:spPr>
        <a:xfrm>
          <a:off x="0" y="2691597"/>
          <a:ext cx="6196013"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72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smtClean="0"/>
            <a:t>Reason abstractly and quantitatively.</a:t>
          </a:r>
          <a:endParaRPr lang="en-US" sz="3000" kern="1200" dirty="0"/>
        </a:p>
      </dsp:txBody>
      <dsp:txXfrm>
        <a:off x="0" y="2691597"/>
        <a:ext cx="6196013" cy="8880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1A48A879-27BE-8040-94C0-D45957121A5A}" type="datetimeFigureOut">
              <a:rPr lang="en-US" smtClean="0"/>
              <a:t>5/6/2015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6497B09-B7B4-4348-9F13-9A527DF2CD20}" type="slidenum">
              <a:rPr lang="en-US" smtClean="0"/>
              <a:t>‹#›</a:t>
            </a:fld>
            <a:endParaRPr lang="en-US"/>
          </a:p>
        </p:txBody>
      </p:sp>
    </p:spTree>
    <p:extLst>
      <p:ext uri="{BB962C8B-B14F-4D97-AF65-F5344CB8AC3E}">
        <p14:creationId xmlns:p14="http://schemas.microsoft.com/office/powerpoint/2010/main" val="22954401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n/a</a:t>
            </a:r>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Title Page</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a:t>
            </a:fld>
            <a:endParaRPr lang="en-US" dirty="0"/>
          </a:p>
        </p:txBody>
      </p:sp>
    </p:spTree>
    <p:extLst>
      <p:ext uri="{BB962C8B-B14F-4D97-AF65-F5344CB8AC3E}">
        <p14:creationId xmlns:p14="http://schemas.microsoft.com/office/powerpoint/2010/main" val="4628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u="sng" dirty="0" smtClean="0"/>
              <a:t>Facilitator notes</a:t>
            </a:r>
          </a:p>
          <a:p>
            <a:endParaRPr lang="en-US" sz="2800" dirty="0" smtClean="0"/>
          </a:p>
          <a:p>
            <a:r>
              <a:rPr lang="en-US" sz="2800" dirty="0" smtClean="0"/>
              <a:t>Time: 2-3</a:t>
            </a:r>
            <a:r>
              <a:rPr lang="en-US" sz="2800" baseline="0" dirty="0" smtClean="0"/>
              <a:t> minutes</a:t>
            </a:r>
            <a:endParaRPr lang="en-US" sz="2800" dirty="0" smtClean="0"/>
          </a:p>
          <a:p>
            <a:endParaRPr lang="en-US" sz="2800" dirty="0" smtClean="0"/>
          </a:p>
          <a:p>
            <a:r>
              <a:rPr lang="en-US" sz="2800" b="1" dirty="0" smtClean="0"/>
              <a:t>Handouts/participant activity:</a:t>
            </a:r>
            <a:r>
              <a:rPr lang="en-US" sz="2800" b="1" baseline="0" dirty="0" smtClean="0"/>
              <a:t> </a:t>
            </a:r>
            <a:r>
              <a:rPr lang="en-US" sz="2800" b="0" baseline="0" dirty="0" smtClean="0"/>
              <a:t>n/a</a:t>
            </a:r>
            <a:endParaRPr lang="en-US" sz="2800" b="0" dirty="0" smtClean="0"/>
          </a:p>
          <a:p>
            <a:endParaRPr lang="en-US" sz="2800" b="1" dirty="0" smtClean="0">
              <a:latin typeface="Tw Cen MT" panose="020B0602020104020603" pitchFamily="34" charset="0"/>
            </a:endParaRPr>
          </a:p>
          <a:p>
            <a:r>
              <a:rPr lang="en-US" sz="2800" b="1" dirty="0" smtClean="0">
                <a:latin typeface="Tw Cen MT" panose="020B0602020104020603" pitchFamily="34" charset="0"/>
              </a:rPr>
              <a:t>Focus points:</a:t>
            </a:r>
          </a:p>
          <a:p>
            <a:endParaRPr lang="en-US" sz="2800" b="0" dirty="0" smtClean="0">
              <a:latin typeface="Tw Cen MT" panose="020B0602020104020603" pitchFamily="34" charset="0"/>
            </a:endParaRPr>
          </a:p>
          <a:p>
            <a:r>
              <a:rPr lang="en-US" sz="2800" b="0" dirty="0" smtClean="0">
                <a:latin typeface="Tw Cen MT" panose="020B0602020104020603" pitchFamily="34" charset="0"/>
              </a:rPr>
              <a:t>Review</a:t>
            </a:r>
            <a:r>
              <a:rPr lang="en-US" sz="2800" b="0" baseline="0" dirty="0" smtClean="0">
                <a:latin typeface="Tw Cen MT" panose="020B0602020104020603" pitchFamily="34" charset="0"/>
              </a:rPr>
              <a:t> the lesson  agenda prior to implementation</a:t>
            </a:r>
            <a:endParaRPr lang="en-US" sz="2800" b="0"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542672E2-7583-4F4D-8B7F-35AAAC760CF2}" type="slidenum">
              <a:rPr lang="en-US" smtClean="0"/>
              <a:t>10</a:t>
            </a:fld>
            <a:endParaRPr lang="en-US" dirty="0"/>
          </a:p>
        </p:txBody>
      </p:sp>
    </p:spTree>
    <p:extLst>
      <p:ext uri="{BB962C8B-B14F-4D97-AF65-F5344CB8AC3E}">
        <p14:creationId xmlns:p14="http://schemas.microsoft.com/office/powerpoint/2010/main" val="224664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a:t>
            </a:r>
            <a:r>
              <a:rPr lang="en-US" baseline="0" dirty="0" smtClean="0"/>
              <a:t> minute</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Title</a:t>
            </a:r>
            <a:r>
              <a:rPr lang="en-US" baseline="0" dirty="0" smtClean="0"/>
              <a:t> Page for lesson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11</a:t>
            </a:fld>
            <a:endParaRPr lang="en-US"/>
          </a:p>
        </p:txBody>
      </p:sp>
    </p:spTree>
    <p:extLst>
      <p:ext uri="{BB962C8B-B14F-4D97-AF65-F5344CB8AC3E}">
        <p14:creationId xmlns:p14="http://schemas.microsoft.com/office/powerpoint/2010/main" val="3344699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 what standards should be covered in a pre-assessment</a:t>
            </a:r>
            <a:r>
              <a:rPr lang="en-US" baseline="0" dirty="0" smtClean="0"/>
              <a:t> activity.  This shows what students should have already learned prior to your course.  Using a pre-assessment activity will assist students in frontloading prior knowledge before beginning new learning.</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12</a:t>
            </a:fld>
            <a:endParaRPr lang="en-US"/>
          </a:p>
        </p:txBody>
      </p:sp>
    </p:spTree>
    <p:extLst>
      <p:ext uri="{BB962C8B-B14F-4D97-AF65-F5344CB8AC3E}">
        <p14:creationId xmlns:p14="http://schemas.microsoft.com/office/powerpoint/2010/main" val="214391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altLang="en-US" dirty="0" smtClean="0"/>
          </a:p>
          <a:p>
            <a:r>
              <a:rPr lang="en-US" altLang="en-US" dirty="0" smtClean="0"/>
              <a:t>These </a:t>
            </a:r>
            <a:r>
              <a:rPr lang="en-US" altLang="en-US" dirty="0" smtClean="0"/>
              <a:t>are guided questions to improve our students’ </a:t>
            </a:r>
            <a:r>
              <a:rPr lang="en-US" altLang="en-US" dirty="0" smtClean="0"/>
              <a:t>learning</a:t>
            </a:r>
            <a:r>
              <a:rPr lang="en-US" altLang="en-US" baseline="0" dirty="0" smtClean="0"/>
              <a:t> when misconceptions may occur.</a:t>
            </a:r>
            <a:endParaRPr lang="en-US" altLang="en-US"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55283" indent="-290493" eaLnBrk="0" hangingPunct="0">
              <a:defRPr>
                <a:solidFill>
                  <a:schemeClr val="tx1"/>
                </a:solidFill>
                <a:latin typeface="Arial" pitchFamily="34" charset="0"/>
                <a:cs typeface="Arial" pitchFamily="34" charset="0"/>
              </a:defRPr>
            </a:lvl2pPr>
            <a:lvl3pPr marL="1161974" indent="-232395" eaLnBrk="0" hangingPunct="0">
              <a:defRPr>
                <a:solidFill>
                  <a:schemeClr val="tx1"/>
                </a:solidFill>
                <a:latin typeface="Arial" pitchFamily="34" charset="0"/>
                <a:cs typeface="Arial" pitchFamily="34" charset="0"/>
              </a:defRPr>
            </a:lvl3pPr>
            <a:lvl4pPr marL="1626763" indent="-232395" eaLnBrk="0" hangingPunct="0">
              <a:defRPr>
                <a:solidFill>
                  <a:schemeClr val="tx1"/>
                </a:solidFill>
                <a:latin typeface="Arial" pitchFamily="34" charset="0"/>
                <a:cs typeface="Arial" pitchFamily="34" charset="0"/>
              </a:defRPr>
            </a:lvl4pPr>
            <a:lvl5pPr marL="2091553" indent="-232395" eaLnBrk="0" hangingPunct="0">
              <a:defRPr>
                <a:solidFill>
                  <a:schemeClr val="tx1"/>
                </a:solidFill>
                <a:latin typeface="Arial" pitchFamily="34" charset="0"/>
                <a:cs typeface="Arial" pitchFamily="34" charset="0"/>
              </a:defRPr>
            </a:lvl5pPr>
            <a:lvl6pPr marL="2556342" indent="-232395" eaLnBrk="0" fontAlgn="base" hangingPunct="0">
              <a:spcBef>
                <a:spcPct val="0"/>
              </a:spcBef>
              <a:spcAft>
                <a:spcPct val="0"/>
              </a:spcAft>
              <a:defRPr>
                <a:solidFill>
                  <a:schemeClr val="tx1"/>
                </a:solidFill>
                <a:latin typeface="Arial" pitchFamily="34" charset="0"/>
                <a:cs typeface="Arial" pitchFamily="34" charset="0"/>
              </a:defRPr>
            </a:lvl6pPr>
            <a:lvl7pPr marL="3021132" indent="-232395" eaLnBrk="0" fontAlgn="base" hangingPunct="0">
              <a:spcBef>
                <a:spcPct val="0"/>
              </a:spcBef>
              <a:spcAft>
                <a:spcPct val="0"/>
              </a:spcAft>
              <a:defRPr>
                <a:solidFill>
                  <a:schemeClr val="tx1"/>
                </a:solidFill>
                <a:latin typeface="Arial" pitchFamily="34" charset="0"/>
                <a:cs typeface="Arial" pitchFamily="34" charset="0"/>
              </a:defRPr>
            </a:lvl7pPr>
            <a:lvl8pPr marL="3485921" indent="-232395" eaLnBrk="0" fontAlgn="base" hangingPunct="0">
              <a:spcBef>
                <a:spcPct val="0"/>
              </a:spcBef>
              <a:spcAft>
                <a:spcPct val="0"/>
              </a:spcAft>
              <a:defRPr>
                <a:solidFill>
                  <a:schemeClr val="tx1"/>
                </a:solidFill>
                <a:latin typeface="Arial" pitchFamily="34" charset="0"/>
                <a:cs typeface="Arial" pitchFamily="34" charset="0"/>
              </a:defRPr>
            </a:lvl8pPr>
            <a:lvl9pPr marL="3950711" indent="-23239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288A54D-A010-4F7C-9094-4AFD1D8D766A}" type="slidenum">
              <a:rPr lang="en-US" altLang="en-US" smtClean="0"/>
              <a:pPr eaLnBrk="1" hangingPunct="1"/>
              <a:t>13</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endParaRPr lang="en-US" dirty="0" smtClean="0"/>
          </a:p>
          <a:p>
            <a:r>
              <a:rPr lang="en-US" dirty="0" smtClean="0"/>
              <a:t>Review</a:t>
            </a:r>
            <a:r>
              <a:rPr lang="en-US" baseline="0" dirty="0" smtClean="0"/>
              <a:t> the list of resources needed for the lesson and where to find materials online.</a:t>
            </a:r>
          </a:p>
        </p:txBody>
      </p:sp>
      <p:sp>
        <p:nvSpPr>
          <p:cNvPr id="4" name="Slide Number Placeholder 3"/>
          <p:cNvSpPr>
            <a:spLocks noGrp="1"/>
          </p:cNvSpPr>
          <p:nvPr>
            <p:ph type="sldNum" sz="quarter" idx="10"/>
          </p:nvPr>
        </p:nvSpPr>
        <p:spPr/>
        <p:txBody>
          <a:bodyPr/>
          <a:lstStyle/>
          <a:p>
            <a:fld id="{F6497B09-B7B4-4348-9F13-9A527DF2CD20}" type="slidenum">
              <a:rPr lang="en-US" smtClean="0"/>
              <a:t>14</a:t>
            </a:fld>
            <a:endParaRPr lang="en-US"/>
          </a:p>
        </p:txBody>
      </p:sp>
    </p:spTree>
    <p:extLst>
      <p:ext uri="{BB962C8B-B14F-4D97-AF65-F5344CB8AC3E}">
        <p14:creationId xmlns:p14="http://schemas.microsoft.com/office/powerpoint/2010/main" val="3351236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a:t>
            </a:r>
            <a:r>
              <a:rPr lang="en-US" baseline="0" dirty="0" smtClean="0"/>
              <a:t> shows a list of required academic language vocabulary that is needed for the lesson.  In addition, a strategy, “Layered Book” is shown with the suggestion that there are alternative strategies that can  be used as well.</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15</a:t>
            </a:fld>
            <a:endParaRPr lang="en-US"/>
          </a:p>
        </p:txBody>
      </p:sp>
    </p:spTree>
    <p:extLst>
      <p:ext uri="{BB962C8B-B14F-4D97-AF65-F5344CB8AC3E}">
        <p14:creationId xmlns:p14="http://schemas.microsoft.com/office/powerpoint/2010/main" val="1867144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4-5</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an introduction</a:t>
            </a:r>
            <a:r>
              <a:rPr lang="en-US" baseline="0" dirty="0" smtClean="0"/>
              <a:t> to the Learnzillion.com website where today’s lesson was pulled from.  Teachers can sign up for a free account and have full access.</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16</a:t>
            </a:fld>
            <a:endParaRPr lang="en-US"/>
          </a:p>
        </p:txBody>
      </p:sp>
    </p:spTree>
    <p:extLst>
      <p:ext uri="{BB962C8B-B14F-4D97-AF65-F5344CB8AC3E}">
        <p14:creationId xmlns:p14="http://schemas.microsoft.com/office/powerpoint/2010/main" val="2364912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a:t>
            </a:r>
            <a:r>
              <a:rPr lang="en-US" baseline="0" dirty="0" smtClean="0"/>
              <a:t> 15 - 20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Click on the hyper link to take you to the lesson.  Lesson includes:</a:t>
            </a:r>
            <a:r>
              <a:rPr lang="en-US" b="0" baseline="0" dirty="0" smtClean="0">
                <a:latin typeface="Tw Cen MT" panose="020B0602020104020603" pitchFamily="34" charset="0"/>
              </a:rPr>
              <a:t> PowerPoint, Video, and  handouts.  As a department, we will explore this resources together</a:t>
            </a:r>
            <a:endParaRPr lang="en-US" b="0" dirty="0" smtClean="0">
              <a:latin typeface="Tw Cen MT" panose="020B0602020104020603" pitchFamily="34" charset="0"/>
            </a:endParaRP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17</a:t>
            </a:fld>
            <a:endParaRPr lang="en-US"/>
          </a:p>
        </p:txBody>
      </p:sp>
    </p:spTree>
    <p:extLst>
      <p:ext uri="{BB962C8B-B14F-4D97-AF65-F5344CB8AC3E}">
        <p14:creationId xmlns:p14="http://schemas.microsoft.com/office/powerpoint/2010/main" val="4086364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1 - 2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endParaRPr lang="en-US" b="0" dirty="0" smtClean="0">
              <a:latin typeface="Tw Cen MT" panose="020B0602020104020603" pitchFamily="34" charset="0"/>
            </a:endParaRPr>
          </a:p>
          <a:p>
            <a:r>
              <a:rPr lang="en-US" b="0" dirty="0" smtClean="0">
                <a:latin typeface="Tw Cen MT" panose="020B0602020104020603" pitchFamily="34" charset="0"/>
              </a:rPr>
              <a:t>Suggested</a:t>
            </a:r>
            <a:r>
              <a:rPr lang="en-US" b="0" baseline="0" dirty="0" smtClean="0">
                <a:latin typeface="Tw Cen MT" panose="020B0602020104020603" pitchFamily="34" charset="0"/>
              </a:rPr>
              <a:t> pacing for this lesson</a:t>
            </a:r>
            <a:endParaRPr lang="en-US" b="0" dirty="0" smtClean="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F6497B09-B7B4-4348-9F13-9A527DF2CD20}" type="slidenum">
              <a:rPr lang="en-US" smtClean="0"/>
              <a:t>18</a:t>
            </a:fld>
            <a:endParaRPr lang="en-US"/>
          </a:p>
        </p:txBody>
      </p:sp>
    </p:spTree>
    <p:extLst>
      <p:ext uri="{BB962C8B-B14F-4D97-AF65-F5344CB8AC3E}">
        <p14:creationId xmlns:p14="http://schemas.microsoft.com/office/powerpoint/2010/main" val="1063636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Big Ideas textbook for this specific standard / concept.  As a department we may want to review this as well to compare to the </a:t>
            </a:r>
            <a:r>
              <a:rPr lang="en-US" baseline="0" dirty="0" err="1" smtClean="0"/>
              <a:t>Learnzillion</a:t>
            </a:r>
            <a:r>
              <a:rPr lang="en-US" baseline="0" dirty="0" smtClean="0"/>
              <a:t> lesson.</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19</a:t>
            </a:fld>
            <a:endParaRPr lang="en-US"/>
          </a:p>
        </p:txBody>
      </p:sp>
    </p:spTree>
    <p:extLst>
      <p:ext uri="{BB962C8B-B14F-4D97-AF65-F5344CB8AC3E}">
        <p14:creationId xmlns:p14="http://schemas.microsoft.com/office/powerpoint/2010/main" val="299811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components that this PD provides:</a:t>
            </a:r>
          </a:p>
          <a:p>
            <a:pPr marL="171450" indent="-171450">
              <a:buFont typeface="Arial" panose="020B0604020202020204" pitchFamily="34" charset="0"/>
              <a:buChar char="•"/>
            </a:pPr>
            <a:r>
              <a:rPr lang="en-US" b="0" baseline="0" dirty="0" smtClean="0"/>
              <a:t>Standards</a:t>
            </a:r>
          </a:p>
          <a:p>
            <a:pPr marL="171450" indent="-171450">
              <a:buFont typeface="Arial" panose="020B0604020202020204" pitchFamily="34" charset="0"/>
              <a:buChar char="•"/>
            </a:pPr>
            <a:r>
              <a:rPr lang="en-US" b="0" baseline="0" dirty="0" smtClean="0"/>
              <a:t>Learning Progressions</a:t>
            </a:r>
          </a:p>
          <a:p>
            <a:pPr marL="171450" indent="-171450">
              <a:buFont typeface="Arial" panose="020B0604020202020204" pitchFamily="34" charset="0"/>
              <a:buChar char="•"/>
            </a:pPr>
            <a:r>
              <a:rPr lang="en-US" b="0" baseline="0" dirty="0" smtClean="0"/>
              <a:t>Lesson Agenda</a:t>
            </a:r>
          </a:p>
          <a:p>
            <a:pPr marL="171450" indent="-171450">
              <a:buFont typeface="Arial" panose="020B0604020202020204" pitchFamily="34" charset="0"/>
              <a:buChar char="•"/>
            </a:pPr>
            <a:r>
              <a:rPr lang="en-US" b="0" baseline="0" dirty="0" smtClean="0"/>
              <a:t>Resources &amp; Tips</a:t>
            </a:r>
          </a:p>
          <a:p>
            <a:pPr marL="171450" indent="-171450">
              <a:buFont typeface="Arial" panose="020B0604020202020204" pitchFamily="34" charset="0"/>
              <a:buChar char="•"/>
            </a:pPr>
            <a:r>
              <a:rPr lang="en-US" b="0" baseline="0" dirty="0" smtClean="0"/>
              <a:t>Vocabulary Activities</a:t>
            </a:r>
          </a:p>
          <a:p>
            <a:pPr marL="171450" indent="-171450">
              <a:buFont typeface="Arial" panose="020B0604020202020204" pitchFamily="34" charset="0"/>
              <a:buChar char="•"/>
            </a:pPr>
            <a:r>
              <a:rPr lang="en-US" b="0" baseline="0" dirty="0" smtClean="0"/>
              <a:t>Lesson</a:t>
            </a:r>
          </a:p>
          <a:p>
            <a:pPr marL="171450" indent="-171450">
              <a:buFont typeface="Arial" panose="020B0604020202020204" pitchFamily="34" charset="0"/>
              <a:buChar char="•"/>
            </a:pPr>
            <a:r>
              <a:rPr lang="en-US" b="0" baseline="0" dirty="0" smtClean="0"/>
              <a:t>Textbook Connections</a:t>
            </a:r>
          </a:p>
          <a:p>
            <a:pPr marL="171450" indent="-171450">
              <a:buFont typeface="Arial" panose="020B0604020202020204" pitchFamily="34" charset="0"/>
              <a:buChar char="•"/>
            </a:pPr>
            <a:r>
              <a:rPr lang="en-US" b="0" baseline="0" dirty="0" smtClean="0"/>
              <a:t>Additional Resources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a:t>
            </a:fld>
            <a:endParaRPr lang="en-US" dirty="0"/>
          </a:p>
        </p:txBody>
      </p:sp>
    </p:spTree>
    <p:extLst>
      <p:ext uri="{BB962C8B-B14F-4D97-AF65-F5344CB8AC3E}">
        <p14:creationId xmlns:p14="http://schemas.microsoft.com/office/powerpoint/2010/main" val="94445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a:t>
            </a:r>
            <a:r>
              <a:rPr lang="en-US" baseline="0" dirty="0" err="1" smtClean="0"/>
              <a:t>SpringBoard</a:t>
            </a:r>
            <a:r>
              <a:rPr lang="en-US" baseline="0" dirty="0" smtClean="0"/>
              <a:t> textbook for this specific standard / concept.  As a department we may want to review this as well to compare to the </a:t>
            </a:r>
            <a:r>
              <a:rPr lang="en-US" baseline="0" dirty="0" err="1" smtClean="0"/>
              <a:t>Learnzillion</a:t>
            </a:r>
            <a:r>
              <a:rPr lang="en-US" baseline="0" dirty="0" smtClean="0"/>
              <a:t> lesson.</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20</a:t>
            </a:fld>
            <a:endParaRPr lang="en-US"/>
          </a:p>
        </p:txBody>
      </p:sp>
    </p:spTree>
    <p:extLst>
      <p:ext uri="{BB962C8B-B14F-4D97-AF65-F5344CB8AC3E}">
        <p14:creationId xmlns:p14="http://schemas.microsoft.com/office/powerpoint/2010/main" val="3832436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Connections</a:t>
            </a:r>
            <a:r>
              <a:rPr lang="en-US" baseline="0" dirty="0" smtClean="0"/>
              <a:t> to the CPM textbook for this specific standard / concept.  Please note, CPM does not address this standard. This is when a resource such as </a:t>
            </a:r>
            <a:r>
              <a:rPr lang="en-US" baseline="0" dirty="0" err="1" smtClean="0"/>
              <a:t>Learnzillion</a:t>
            </a:r>
            <a:r>
              <a:rPr lang="en-US" baseline="0" dirty="0" smtClean="0"/>
              <a:t> comes in handy.</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21</a:t>
            </a:fld>
            <a:endParaRPr lang="en-US"/>
          </a:p>
        </p:txBody>
      </p:sp>
    </p:spTree>
    <p:extLst>
      <p:ext uri="{BB962C8B-B14F-4D97-AF65-F5344CB8AC3E}">
        <p14:creationId xmlns:p14="http://schemas.microsoft.com/office/powerpoint/2010/main" val="3680064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3 - 4</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points:</a:t>
            </a:r>
          </a:p>
          <a:p>
            <a:r>
              <a:rPr lang="en-US" dirty="0" smtClean="0"/>
              <a:t>This is a list</a:t>
            </a:r>
            <a:r>
              <a:rPr lang="en-US" baseline="0" dirty="0" smtClean="0"/>
              <a:t> of additional resources surrounding the standards that may be used.  If time permits, as a  department, explore these sites.</a:t>
            </a:r>
            <a:endParaRPr lang="en-US" dirty="0" smtClean="0"/>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22</a:t>
            </a:fld>
            <a:endParaRPr lang="en-US"/>
          </a:p>
        </p:txBody>
      </p:sp>
    </p:spTree>
    <p:extLst>
      <p:ext uri="{BB962C8B-B14F-4D97-AF65-F5344CB8AC3E}">
        <p14:creationId xmlns:p14="http://schemas.microsoft.com/office/powerpoint/2010/main" val="3746162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Identifying the standards for lesson and  unwrapping them.</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3</a:t>
            </a:fld>
            <a:endParaRPr lang="en-US" dirty="0"/>
          </a:p>
        </p:txBody>
      </p:sp>
    </p:spTree>
    <p:extLst>
      <p:ext uri="{BB962C8B-B14F-4D97-AF65-F5344CB8AC3E}">
        <p14:creationId xmlns:p14="http://schemas.microsoft.com/office/powerpoint/2010/main" val="152437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Yellow, Red, &amp; Green circles indicate the appropriate levels of DOK as required by the standards</a:t>
            </a:r>
          </a:p>
          <a:p>
            <a:r>
              <a:rPr lang="en-US" b="0" baseline="0" dirty="0" smtClean="0"/>
              <a:t>The Blue circles fill in the instructional paths needed to assist students in reaching those DOK levels.</a:t>
            </a:r>
          </a:p>
          <a:p>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4</a:t>
            </a:fld>
            <a:endParaRPr lang="en-US" dirty="0"/>
          </a:p>
        </p:txBody>
      </p:sp>
    </p:spTree>
    <p:extLst>
      <p:ext uri="{BB962C8B-B14F-4D97-AF65-F5344CB8AC3E}">
        <p14:creationId xmlns:p14="http://schemas.microsoft.com/office/powerpoint/2010/main" val="138991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1-2</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endParaRPr lang="en-US" b="0" baseline="0" dirty="0" smtClean="0"/>
          </a:p>
          <a:p>
            <a:r>
              <a:rPr lang="en-US" b="0" baseline="0" dirty="0" smtClean="0"/>
              <a:t>Review the math practices associated  with the lesson being presented.</a:t>
            </a:r>
            <a:endParaRPr lang="en-US" dirty="0"/>
          </a:p>
        </p:txBody>
      </p:sp>
      <p:sp>
        <p:nvSpPr>
          <p:cNvPr id="4" name="Slide Number Placeholder 3"/>
          <p:cNvSpPr>
            <a:spLocks noGrp="1"/>
          </p:cNvSpPr>
          <p:nvPr>
            <p:ph type="sldNum" sz="quarter" idx="10"/>
          </p:nvPr>
        </p:nvSpPr>
        <p:spPr/>
        <p:txBody>
          <a:bodyPr/>
          <a:lstStyle/>
          <a:p>
            <a:fld id="{F6497B09-B7B4-4348-9F13-9A527DF2CD20}" type="slidenum">
              <a:rPr lang="en-US" smtClean="0"/>
              <a:t>5</a:t>
            </a:fld>
            <a:endParaRPr lang="en-US"/>
          </a:p>
        </p:txBody>
      </p:sp>
    </p:spTree>
    <p:extLst>
      <p:ext uri="{BB962C8B-B14F-4D97-AF65-F5344CB8AC3E}">
        <p14:creationId xmlns:p14="http://schemas.microsoft.com/office/powerpoint/2010/main" val="337693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latin typeface="Tw Cen MT" panose="020B0602020104020603" pitchFamily="34" charset="0"/>
              </a:rPr>
              <a:t>Focus </a:t>
            </a:r>
            <a:r>
              <a:rPr lang="en-US" b="1" dirty="0">
                <a:latin typeface="Tw Cen MT" panose="020B0602020104020603" pitchFamily="34" charset="0"/>
              </a:rPr>
              <a:t>points:</a:t>
            </a:r>
          </a:p>
          <a:p>
            <a:pPr marL="174296" indent="-174296">
              <a:buFont typeface="Wingdings" panose="05000000000000000000" pitchFamily="2" charset="2"/>
              <a:buChar char="§"/>
            </a:pPr>
            <a:r>
              <a:rPr lang="en-US" dirty="0">
                <a:latin typeface="Tw Cen MT" panose="020B0602020104020603" pitchFamily="34" charset="0"/>
              </a:rPr>
              <a:t>The CA Framework also describes how students may accelerate to prepare for higher mathematics courses by compacting courses (animate circles around “compacted” and “accelerated”).</a:t>
            </a:r>
          </a:p>
          <a:p>
            <a:pPr marL="174296" indent="-174296">
              <a:buFont typeface="Wingdings" panose="05000000000000000000" pitchFamily="2" charset="2"/>
              <a:buChar char="§"/>
            </a:pPr>
            <a:r>
              <a:rPr lang="en-US" dirty="0">
                <a:latin typeface="Tw Cen MT" panose="020B0602020104020603" pitchFamily="34" charset="0"/>
              </a:rPr>
              <a:t>Compacting means to compress content, which may entail the teacher and students working at a faster pace to complete the content.  There is no skipping of standards within the compacted courses to accelerate to higher mathematics courses.</a:t>
            </a:r>
          </a:p>
          <a:p>
            <a:pPr marL="174296" indent="-174296">
              <a:buFont typeface="Wingdings" panose="05000000000000000000" pitchFamily="2" charset="2"/>
              <a:buChar char="§"/>
            </a:pPr>
            <a:r>
              <a:rPr lang="en-US" dirty="0">
                <a:latin typeface="Tw Cen MT" panose="020B0602020104020603" pitchFamily="34" charset="0"/>
              </a:rPr>
              <a:t>By compacting courses in the middle school grades, students can be allowed to enter Geometry by the time they enter high school. </a:t>
            </a:r>
          </a:p>
          <a:p>
            <a:pPr marL="174296" indent="-174296">
              <a:buFont typeface="Wingdings" panose="05000000000000000000" pitchFamily="2" charset="2"/>
              <a:buChar char="§"/>
            </a:pPr>
            <a:r>
              <a:rPr lang="en-US" dirty="0">
                <a:latin typeface="Tw Cen MT" panose="020B0602020104020603" pitchFamily="34" charset="0"/>
              </a:rPr>
              <a:t>With the California standards, student would simply skip course to get ahead.  With the Common Core standards, students can still get ahead, but can no longer skip courses or rather standards.  Therefore they must move at a faster pace.</a:t>
            </a:r>
          </a:p>
        </p:txBody>
      </p:sp>
      <p:sp>
        <p:nvSpPr>
          <p:cNvPr id="4" name="Slide Number Placeholder 3"/>
          <p:cNvSpPr>
            <a:spLocks noGrp="1"/>
          </p:cNvSpPr>
          <p:nvPr>
            <p:ph type="sldNum" sz="quarter" idx="10"/>
          </p:nvPr>
        </p:nvSpPr>
        <p:spPr/>
        <p:txBody>
          <a:bodyPr/>
          <a:lstStyle/>
          <a:p>
            <a:fld id="{DDC399A6-5CAA-4AE8-BADD-652215F697BA}" type="slidenum">
              <a:rPr lang="en-US" smtClean="0"/>
              <a:t>6</a:t>
            </a:fld>
            <a:endParaRPr lang="en-US" dirty="0"/>
          </a:p>
        </p:txBody>
      </p:sp>
    </p:spTree>
    <p:extLst>
      <p:ext uri="{BB962C8B-B14F-4D97-AF65-F5344CB8AC3E}">
        <p14:creationId xmlns:p14="http://schemas.microsoft.com/office/powerpoint/2010/main" val="267664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0" dirty="0" smtClean="0"/>
          </a:p>
          <a:p>
            <a:r>
              <a:rPr lang="en-US" b="1" dirty="0" smtClean="0"/>
              <a:t>Focus</a:t>
            </a:r>
            <a:r>
              <a:rPr lang="en-US" b="1" baseline="0" dirty="0" smtClean="0"/>
              <a:t> points:</a:t>
            </a:r>
          </a:p>
          <a:p>
            <a:pPr eaLnBrk="1" hangingPunct="1">
              <a:spcBef>
                <a:spcPct val="0"/>
              </a:spcBef>
            </a:pPr>
            <a:r>
              <a:rPr lang="en-US" altLang="en-US" dirty="0" smtClean="0"/>
              <a:t>What </a:t>
            </a:r>
            <a:r>
              <a:rPr lang="en-US" altLang="en-US" dirty="0" smtClean="0"/>
              <a:t>are  those standards that you must focus on and which ones are not part of your course with the new shifts in standard under common core?</a:t>
            </a:r>
          </a:p>
          <a:p>
            <a:pPr eaLnBrk="1" hangingPunct="1">
              <a:spcBef>
                <a:spcPct val="0"/>
              </a:spcBef>
              <a:buFont typeface="Wingdings" pitchFamily="2" charset="2"/>
              <a:buChar char="Ø"/>
            </a:pPr>
            <a:r>
              <a:rPr lang="en-US" altLang="en-US" dirty="0" smtClean="0"/>
              <a:t>Grade 6</a:t>
            </a:r>
          </a:p>
          <a:p>
            <a:pPr eaLnBrk="1" hangingPunct="1">
              <a:spcBef>
                <a:spcPct val="0"/>
              </a:spcBef>
            </a:pPr>
            <a:r>
              <a:rPr lang="en-US" altLang="en-US" dirty="0" smtClean="0"/>
              <a:t>Develop understanding of </a:t>
            </a:r>
            <a:r>
              <a:rPr lang="en-US" altLang="en-US" b="1" u="sng" dirty="0" smtClean="0"/>
              <a:t>statistical variability.</a:t>
            </a:r>
          </a:p>
          <a:p>
            <a:pPr eaLnBrk="1" hangingPunct="1">
              <a:spcBef>
                <a:spcPct val="0"/>
              </a:spcBef>
            </a:pPr>
            <a:r>
              <a:rPr lang="en-US" altLang="en-US" dirty="0" smtClean="0"/>
              <a:t>Summarize and </a:t>
            </a:r>
            <a:r>
              <a:rPr lang="en-US" altLang="en-US" b="1" u="sng" dirty="0" smtClean="0"/>
              <a:t>describe distributions.</a:t>
            </a:r>
          </a:p>
          <a:p>
            <a:pPr eaLnBrk="1" hangingPunct="1">
              <a:spcBef>
                <a:spcPct val="0"/>
              </a:spcBef>
              <a:buFont typeface="Wingdings" pitchFamily="2" charset="2"/>
              <a:buChar char="Ø"/>
            </a:pPr>
            <a:r>
              <a:rPr lang="en-US" altLang="en-US" dirty="0" smtClean="0"/>
              <a:t>Grade 7</a:t>
            </a:r>
          </a:p>
          <a:p>
            <a:pPr eaLnBrk="1" hangingPunct="1">
              <a:spcBef>
                <a:spcPct val="0"/>
              </a:spcBef>
            </a:pPr>
            <a:r>
              <a:rPr lang="en-US" altLang="en-US" b="1" u="sng" dirty="0" smtClean="0"/>
              <a:t>Use random sampling </a:t>
            </a:r>
            <a:r>
              <a:rPr lang="en-US" altLang="en-US" dirty="0" smtClean="0"/>
              <a:t>to draw inferences about a population.</a:t>
            </a:r>
          </a:p>
          <a:p>
            <a:pPr eaLnBrk="1" hangingPunct="1">
              <a:spcBef>
                <a:spcPct val="0"/>
              </a:spcBef>
            </a:pPr>
            <a:r>
              <a:rPr lang="en-US" altLang="en-US" b="1" u="sng" dirty="0" smtClean="0"/>
              <a:t>Draw informal comparative inferences </a:t>
            </a:r>
            <a:r>
              <a:rPr lang="en-US" altLang="en-US" dirty="0" smtClean="0"/>
              <a:t>about two populations.</a:t>
            </a:r>
          </a:p>
          <a:p>
            <a:pPr eaLnBrk="1" hangingPunct="1">
              <a:spcBef>
                <a:spcPct val="0"/>
              </a:spcBef>
            </a:pPr>
            <a:r>
              <a:rPr lang="en-US" altLang="en-US" dirty="0" smtClean="0"/>
              <a:t>Investigate chance processes and </a:t>
            </a:r>
            <a:r>
              <a:rPr lang="en-US" altLang="en-US" b="1" u="sng" dirty="0" smtClean="0"/>
              <a:t>develop, use, and evaluate probability models.</a:t>
            </a:r>
          </a:p>
          <a:p>
            <a:pPr eaLnBrk="1" hangingPunct="1">
              <a:spcBef>
                <a:spcPct val="0"/>
              </a:spcBef>
              <a:buFont typeface="Wingdings" pitchFamily="2" charset="2"/>
              <a:buChar char="Ø"/>
            </a:pPr>
            <a:r>
              <a:rPr lang="en-US" altLang="en-US" dirty="0" smtClean="0"/>
              <a:t>Grade 8</a:t>
            </a:r>
          </a:p>
          <a:p>
            <a:pPr eaLnBrk="1" hangingPunct="1">
              <a:spcBef>
                <a:spcPct val="0"/>
              </a:spcBef>
            </a:pPr>
            <a:r>
              <a:rPr lang="en-US" altLang="en-US" dirty="0" smtClean="0"/>
              <a:t>Investigate patterns of association in </a:t>
            </a:r>
            <a:r>
              <a:rPr lang="en-US" altLang="en-US" b="1" u="sng" dirty="0" smtClean="0"/>
              <a:t>bivariate data.</a:t>
            </a:r>
          </a:p>
          <a:p>
            <a:pPr eaLnBrk="1" hangingPunct="1">
              <a:spcBef>
                <a:spcPct val="0"/>
              </a:spcBef>
            </a:pPr>
            <a:endParaRPr lang="en-US" altLang="en-US" b="1" u="sng" dirty="0" smtClean="0"/>
          </a:p>
          <a:p>
            <a:pPr eaLnBrk="1" hangingPunct="1">
              <a:spcBef>
                <a:spcPct val="0"/>
              </a:spcBef>
            </a:pPr>
            <a:r>
              <a:rPr lang="en-US" altLang="en-US" b="1" dirty="0" smtClean="0"/>
              <a:t>Let the participants know that they will use this handout in a later activity.  </a:t>
            </a:r>
          </a:p>
          <a:p>
            <a:pPr eaLnBrk="1" hangingPunct="1">
              <a:spcBef>
                <a:spcPct val="0"/>
              </a:spcBef>
            </a:pPr>
            <a:endParaRPr lang="en-US" altLang="en-US" b="1" u="sng" dirty="0" smtClean="0">
              <a:solidFill>
                <a:srgbClr val="FF0000"/>
              </a:solidFill>
            </a:endParaRPr>
          </a:p>
          <a:p>
            <a:pPr eaLnBrk="1" hangingPunct="1">
              <a:spcBef>
                <a:spcPct val="0"/>
              </a:spcBef>
            </a:pPr>
            <a:endParaRPr lang="en-US"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F0C17D5F-449F-4041-992D-0C2D63C4C950}" type="slidenum">
              <a:rPr lang="en-US" altLang="en-US">
                <a:latin typeface="Arial" charset="0"/>
              </a:rPr>
              <a:pPr>
                <a:spcBef>
                  <a:spcPct val="0"/>
                </a:spcBef>
              </a:pPr>
              <a:t>7</a:t>
            </a:fld>
            <a:endParaRPr lang="en-US" altLang="en-US"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b="1" u="sng" dirty="0" smtClean="0"/>
              <a:t>Facilitator notes</a:t>
            </a:r>
          </a:p>
          <a:p>
            <a:endParaRPr lang="en-US" sz="1000" dirty="0" smtClean="0"/>
          </a:p>
          <a:p>
            <a:r>
              <a:rPr lang="en-US" sz="1000" dirty="0" smtClean="0"/>
              <a:t>Time: 2-3</a:t>
            </a:r>
            <a:r>
              <a:rPr lang="en-US" sz="1000" baseline="0" dirty="0" smtClean="0"/>
              <a:t> minutes</a:t>
            </a:r>
            <a:endParaRPr lang="en-US" sz="1000" dirty="0" smtClean="0"/>
          </a:p>
          <a:p>
            <a:endParaRPr lang="en-US" sz="1000" dirty="0" smtClean="0"/>
          </a:p>
          <a:p>
            <a:r>
              <a:rPr lang="en-US" sz="1000" b="1" dirty="0" smtClean="0"/>
              <a:t>Handouts/participant activity:</a:t>
            </a:r>
            <a:r>
              <a:rPr lang="en-US" sz="1000" b="1" baseline="0" dirty="0" smtClean="0"/>
              <a:t> </a:t>
            </a:r>
            <a:r>
              <a:rPr lang="en-US" sz="1000" b="0" baseline="0" dirty="0" smtClean="0"/>
              <a:t>n/a</a:t>
            </a:r>
            <a:endParaRPr lang="en-US" sz="1000" b="0" dirty="0" smtClean="0"/>
          </a:p>
          <a:p>
            <a:endParaRPr lang="en-US" sz="1000" b="0" dirty="0" smtClean="0"/>
          </a:p>
          <a:p>
            <a:r>
              <a:rPr lang="en-US" sz="1000" b="1" dirty="0" smtClean="0"/>
              <a:t>Focus</a:t>
            </a:r>
            <a:r>
              <a:rPr lang="en-US" sz="1000" b="1" baseline="0" dirty="0" smtClean="0"/>
              <a:t> points:</a:t>
            </a:r>
          </a:p>
          <a:p>
            <a:pPr eaLnBrk="1" hangingPunct="1">
              <a:spcBef>
                <a:spcPct val="0"/>
              </a:spcBef>
              <a:defRPr/>
            </a:pPr>
            <a:r>
              <a:rPr lang="en-US" altLang="en-US" sz="1000" dirty="0" smtClean="0"/>
              <a:t>What </a:t>
            </a:r>
            <a:r>
              <a:rPr lang="en-US" altLang="en-US" sz="1000" dirty="0"/>
              <a:t>are  those standards that you must focus on and which ones are not part of your course with the new shifts in standard under common core?</a:t>
            </a:r>
          </a:p>
          <a:p>
            <a:pPr eaLnBrk="1" hangingPunct="1">
              <a:defRPr/>
            </a:pPr>
            <a:r>
              <a:rPr lang="en-US" sz="1000" dirty="0"/>
              <a:t>Algebra I</a:t>
            </a:r>
          </a:p>
          <a:p>
            <a:pPr eaLnBrk="1" hangingPunct="1">
              <a:buFont typeface="Wingdings" pitchFamily="2" charset="2"/>
              <a:buChar char="Ø"/>
              <a:defRPr/>
            </a:pPr>
            <a:r>
              <a:rPr lang="en-US" sz="1000" dirty="0"/>
              <a:t>Summarize, represent, and interpret data on a </a:t>
            </a:r>
            <a:r>
              <a:rPr lang="en-US" sz="1000" b="1" u="sng" dirty="0"/>
              <a:t>single count or measurement variable.</a:t>
            </a:r>
          </a:p>
          <a:p>
            <a:pPr eaLnBrk="1" hangingPunct="1">
              <a:buFont typeface="Wingdings" pitchFamily="2" charset="2"/>
              <a:buChar char="Ø"/>
              <a:defRPr/>
            </a:pPr>
            <a:r>
              <a:rPr lang="en-US" sz="1000" dirty="0"/>
              <a:t>Summarize, represent, and interpret data on </a:t>
            </a:r>
            <a:r>
              <a:rPr lang="en-US" sz="1000" b="1" u="sng" dirty="0"/>
              <a:t>two categorical and quantitative variables.</a:t>
            </a:r>
          </a:p>
          <a:p>
            <a:pPr eaLnBrk="1" hangingPunct="1">
              <a:buFont typeface="Wingdings" pitchFamily="2" charset="2"/>
              <a:buChar char="Ø"/>
              <a:defRPr/>
            </a:pPr>
            <a:r>
              <a:rPr lang="en-US" sz="1000" b="1" u="sng" dirty="0"/>
              <a:t>Interpret linear models.</a:t>
            </a:r>
          </a:p>
          <a:p>
            <a:pPr eaLnBrk="1" hangingPunct="1">
              <a:defRPr/>
            </a:pPr>
            <a:r>
              <a:rPr lang="en-US" sz="1000" dirty="0"/>
              <a:t>Geometry</a:t>
            </a:r>
          </a:p>
          <a:p>
            <a:pPr eaLnBrk="1" hangingPunct="1">
              <a:buFont typeface="Wingdings" pitchFamily="2" charset="2"/>
              <a:buChar char="Ø"/>
              <a:defRPr/>
            </a:pPr>
            <a:r>
              <a:rPr lang="en-US" sz="1000" b="1" dirty="0"/>
              <a:t>Conditional Probability and the Rules of Probability</a:t>
            </a:r>
          </a:p>
          <a:p>
            <a:pPr eaLnBrk="1" hangingPunct="1">
              <a:buFont typeface="Wingdings" pitchFamily="2" charset="2"/>
              <a:buChar char="Ø"/>
              <a:defRPr/>
            </a:pPr>
            <a:r>
              <a:rPr lang="en-US" sz="1000" dirty="0"/>
              <a:t>Understand </a:t>
            </a:r>
            <a:r>
              <a:rPr lang="en-US" sz="1000" b="1" u="sng" dirty="0"/>
              <a:t>independence and conditional probability </a:t>
            </a:r>
            <a:r>
              <a:rPr lang="en-US" sz="1000" dirty="0"/>
              <a:t>and use them to interpret data.</a:t>
            </a:r>
          </a:p>
          <a:p>
            <a:pPr eaLnBrk="1" hangingPunct="1">
              <a:buFont typeface="Wingdings" pitchFamily="2" charset="2"/>
              <a:buChar char="Ø"/>
              <a:defRPr/>
            </a:pPr>
            <a:r>
              <a:rPr lang="en-US" sz="1000" dirty="0"/>
              <a:t>Use the rules of probability to compute probabilities of </a:t>
            </a:r>
            <a:r>
              <a:rPr lang="en-US" sz="1000" b="1" u="sng" dirty="0"/>
              <a:t>compound events </a:t>
            </a:r>
            <a:r>
              <a:rPr lang="en-US" sz="1000" dirty="0"/>
              <a:t>in a uniform probability model.</a:t>
            </a:r>
          </a:p>
          <a:p>
            <a:pPr eaLnBrk="1" hangingPunct="1">
              <a:buFont typeface="Wingdings" pitchFamily="2" charset="2"/>
              <a:buChar char="Ø"/>
              <a:defRPr/>
            </a:pPr>
            <a:r>
              <a:rPr lang="en-US" sz="1000" b="1" dirty="0"/>
              <a:t>Using Probability to Make Decisions</a:t>
            </a:r>
            <a:r>
              <a:rPr lang="en-US" sz="1000" dirty="0"/>
              <a:t> Use probability to </a:t>
            </a:r>
            <a:r>
              <a:rPr lang="en-US" sz="1000" b="1" u="sng" dirty="0"/>
              <a:t>evaluate outcomes of decisions</a:t>
            </a:r>
          </a:p>
          <a:p>
            <a:pPr eaLnBrk="1" hangingPunct="1">
              <a:defRPr/>
            </a:pPr>
            <a:r>
              <a:rPr lang="en-US" sz="1000" dirty="0"/>
              <a:t>Algebra II</a:t>
            </a:r>
          </a:p>
          <a:p>
            <a:pPr marL="177608" indent="-177608">
              <a:buFont typeface="Wingdings" panose="05000000000000000000" pitchFamily="2" charset="2"/>
              <a:buChar char="Ø"/>
              <a:defRPr/>
            </a:pPr>
            <a:r>
              <a:rPr lang="en-US" sz="1000" b="1" dirty="0"/>
              <a:t>Interpreting Categorical and Quantitative Data</a:t>
            </a:r>
            <a:r>
              <a:rPr lang="en-US" sz="1000" dirty="0"/>
              <a:t> Summarize, represent, and interpret data on a </a:t>
            </a:r>
            <a:r>
              <a:rPr lang="en-US" sz="1000" b="1" u="sng" dirty="0"/>
              <a:t>single count or measurement variable.</a:t>
            </a:r>
          </a:p>
          <a:p>
            <a:pPr marL="177608" indent="-177608">
              <a:buFont typeface="Wingdings" panose="05000000000000000000" pitchFamily="2" charset="2"/>
              <a:buChar char="Ø"/>
              <a:defRPr/>
            </a:pPr>
            <a:r>
              <a:rPr lang="en-US" sz="1000" b="1" dirty="0"/>
              <a:t>Making Inferences and Justifying Conclusions</a:t>
            </a:r>
            <a:r>
              <a:rPr lang="en-US" sz="1000" dirty="0"/>
              <a:t> Understand and evaluate </a:t>
            </a:r>
            <a:r>
              <a:rPr lang="en-US" sz="1000" b="1" u="sng" dirty="0"/>
              <a:t>random processes underlying statistical experiments.</a:t>
            </a:r>
          </a:p>
          <a:p>
            <a:pPr marL="177608" indent="-177608">
              <a:buFont typeface="Wingdings" panose="05000000000000000000" pitchFamily="2" charset="2"/>
              <a:buChar char="Ø"/>
              <a:defRPr/>
            </a:pPr>
            <a:r>
              <a:rPr lang="en-US" sz="1000" b="1" u="sng" dirty="0"/>
              <a:t>Make inferences and justify conclusions</a:t>
            </a:r>
            <a:r>
              <a:rPr lang="en-US" sz="1000" dirty="0"/>
              <a:t> from sample surveys, experiments, and observational studies.</a:t>
            </a:r>
          </a:p>
          <a:p>
            <a:pPr marL="177608" indent="-177608">
              <a:buFont typeface="Wingdings" panose="05000000000000000000" pitchFamily="2" charset="2"/>
              <a:buChar char="Ø"/>
              <a:defRPr/>
            </a:pPr>
            <a:r>
              <a:rPr lang="en-US" sz="1000" b="1" dirty="0"/>
              <a:t>Using Probability to Make Decisions</a:t>
            </a:r>
            <a:r>
              <a:rPr lang="en-US" sz="1000" dirty="0"/>
              <a:t> Use probability to </a:t>
            </a:r>
            <a:r>
              <a:rPr lang="en-US" sz="1000" b="1" u="sng" dirty="0"/>
              <a:t>evaluate outcomes of decisions.</a:t>
            </a:r>
          </a:p>
          <a:p>
            <a:pPr eaLnBrk="1" hangingPunct="1">
              <a:buFont typeface="Wingdings" pitchFamily="2" charset="2"/>
              <a:buChar char="Ø"/>
              <a:defRPr/>
            </a:pPr>
            <a:endParaRPr lang="en-US" sz="1000" b="1" u="sng" dirty="0"/>
          </a:p>
          <a:p>
            <a:pPr eaLnBrk="1" hangingPunct="1">
              <a:buFont typeface="Wingdings" pitchFamily="2" charset="2"/>
              <a:buChar char="Ø"/>
              <a:defRPr/>
            </a:pPr>
            <a:endParaRPr lang="en-US" sz="1000" b="1" u="sng" dirty="0"/>
          </a:p>
          <a:p>
            <a:pPr eaLnBrk="1" hangingPunct="1">
              <a:spcBef>
                <a:spcPct val="0"/>
              </a:spcBef>
              <a:defRPr/>
            </a:pPr>
            <a:endParaRPr lang="en-US" altLang="en-US" sz="1000"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69633" indent="-296013">
              <a:spcBef>
                <a:spcPct val="30000"/>
              </a:spcBef>
              <a:defRPr sz="1200">
                <a:solidFill>
                  <a:schemeClr val="tx1"/>
                </a:solidFill>
                <a:latin typeface="Calibri" pitchFamily="34" charset="0"/>
              </a:defRPr>
            </a:lvl2pPr>
            <a:lvl3pPr marL="1184051" indent="-236810">
              <a:spcBef>
                <a:spcPct val="30000"/>
              </a:spcBef>
              <a:defRPr sz="1200">
                <a:solidFill>
                  <a:schemeClr val="tx1"/>
                </a:solidFill>
                <a:latin typeface="Calibri" pitchFamily="34" charset="0"/>
              </a:defRPr>
            </a:lvl3pPr>
            <a:lvl4pPr marL="1657672" indent="-236810">
              <a:spcBef>
                <a:spcPct val="30000"/>
              </a:spcBef>
              <a:defRPr sz="1200">
                <a:solidFill>
                  <a:schemeClr val="tx1"/>
                </a:solidFill>
                <a:latin typeface="Calibri" pitchFamily="34" charset="0"/>
              </a:defRPr>
            </a:lvl4pPr>
            <a:lvl5pPr marL="2131293" indent="-236810">
              <a:spcBef>
                <a:spcPct val="30000"/>
              </a:spcBef>
              <a:defRPr sz="1200">
                <a:solidFill>
                  <a:schemeClr val="tx1"/>
                </a:solidFill>
                <a:latin typeface="Calibri" pitchFamily="34" charset="0"/>
              </a:defRPr>
            </a:lvl5pPr>
            <a:lvl6pPr marL="2604912" indent="-236810" eaLnBrk="0" fontAlgn="base" hangingPunct="0">
              <a:spcBef>
                <a:spcPct val="30000"/>
              </a:spcBef>
              <a:spcAft>
                <a:spcPct val="0"/>
              </a:spcAft>
              <a:defRPr sz="1200">
                <a:solidFill>
                  <a:schemeClr val="tx1"/>
                </a:solidFill>
                <a:latin typeface="Calibri" pitchFamily="34" charset="0"/>
              </a:defRPr>
            </a:lvl6pPr>
            <a:lvl7pPr marL="3078533" indent="-236810" eaLnBrk="0" fontAlgn="base" hangingPunct="0">
              <a:spcBef>
                <a:spcPct val="30000"/>
              </a:spcBef>
              <a:spcAft>
                <a:spcPct val="0"/>
              </a:spcAft>
              <a:defRPr sz="1200">
                <a:solidFill>
                  <a:schemeClr val="tx1"/>
                </a:solidFill>
                <a:latin typeface="Calibri" pitchFamily="34" charset="0"/>
              </a:defRPr>
            </a:lvl7pPr>
            <a:lvl8pPr marL="3552154" indent="-236810" eaLnBrk="0" fontAlgn="base" hangingPunct="0">
              <a:spcBef>
                <a:spcPct val="30000"/>
              </a:spcBef>
              <a:spcAft>
                <a:spcPct val="0"/>
              </a:spcAft>
              <a:defRPr sz="1200">
                <a:solidFill>
                  <a:schemeClr val="tx1"/>
                </a:solidFill>
                <a:latin typeface="Calibri" pitchFamily="34" charset="0"/>
              </a:defRPr>
            </a:lvl8pPr>
            <a:lvl9pPr marL="4025775" indent="-236810" eaLnBrk="0" fontAlgn="base" hangingPunct="0">
              <a:spcBef>
                <a:spcPct val="30000"/>
              </a:spcBef>
              <a:spcAft>
                <a:spcPct val="0"/>
              </a:spcAft>
              <a:defRPr sz="1200">
                <a:solidFill>
                  <a:schemeClr val="tx1"/>
                </a:solidFill>
                <a:latin typeface="Calibri" pitchFamily="34" charset="0"/>
              </a:defRPr>
            </a:lvl9pPr>
          </a:lstStyle>
          <a:p>
            <a:pPr>
              <a:spcBef>
                <a:spcPct val="0"/>
              </a:spcBef>
            </a:pPr>
            <a:fld id="{0869DF61-33EF-4087-AFA7-6F973C602404}" type="slidenum">
              <a:rPr lang="en-US" altLang="en-US">
                <a:latin typeface="Arial" charset="0"/>
              </a:rPr>
              <a:pPr>
                <a:spcBef>
                  <a:spcPct val="0"/>
                </a:spcBef>
              </a:pPr>
              <a:t>8</a:t>
            </a:fld>
            <a:endParaRPr lang="en-US" altLang="en-US" dirty="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Facilitator notes</a:t>
            </a:r>
          </a:p>
          <a:p>
            <a:endParaRPr lang="en-US" dirty="0" smtClean="0"/>
          </a:p>
          <a:p>
            <a:r>
              <a:rPr lang="en-US" dirty="0" smtClean="0"/>
              <a:t>Time: 2-3</a:t>
            </a:r>
            <a:r>
              <a:rPr lang="en-US" baseline="0" dirty="0" smtClean="0"/>
              <a:t> minutes</a:t>
            </a:r>
            <a:endParaRPr lang="en-US" dirty="0" smtClean="0"/>
          </a:p>
          <a:p>
            <a:endParaRPr lang="en-US" dirty="0" smtClean="0"/>
          </a:p>
          <a:p>
            <a:r>
              <a:rPr lang="en-US" b="1" dirty="0" smtClean="0"/>
              <a:t>Handouts/participant activity:</a:t>
            </a:r>
            <a:r>
              <a:rPr lang="en-US" b="1" baseline="0" dirty="0" smtClean="0"/>
              <a:t> </a:t>
            </a:r>
            <a:r>
              <a:rPr lang="en-US" b="0" baseline="0" dirty="0" smtClean="0"/>
              <a:t>n/a</a:t>
            </a:r>
            <a:endParaRPr lang="en-US" b="0" dirty="0" smtClean="0"/>
          </a:p>
          <a:p>
            <a:endParaRPr lang="en-US" b="1" dirty="0" smtClean="0">
              <a:latin typeface="Tw Cen MT" panose="020B0602020104020603" pitchFamily="34" charset="0"/>
            </a:endParaRPr>
          </a:p>
          <a:p>
            <a:r>
              <a:rPr lang="en-US" b="1" dirty="0" smtClean="0">
                <a:latin typeface="Tw Cen MT" panose="020B0602020104020603" pitchFamily="34" charset="0"/>
              </a:rPr>
              <a:t>Focus </a:t>
            </a:r>
            <a:r>
              <a:rPr lang="en-US" b="1" dirty="0">
                <a:latin typeface="Tw Cen MT" panose="020B0602020104020603" pitchFamily="34" charset="0"/>
              </a:rPr>
              <a:t>points:</a:t>
            </a:r>
          </a:p>
          <a:p>
            <a:pPr marL="174296" indent="-174296">
              <a:buFont typeface="Wingdings" panose="05000000000000000000" pitchFamily="2" charset="2"/>
              <a:buChar char="§"/>
            </a:pPr>
            <a:r>
              <a:rPr lang="en-US" dirty="0">
                <a:latin typeface="Tw Cen MT" panose="020B0602020104020603" pitchFamily="34" charset="0"/>
              </a:rPr>
              <a:t>Let’s take closer look at the California Department of Education’s description of the CC Math 8 course.  </a:t>
            </a:r>
          </a:p>
          <a:p>
            <a:pPr marL="639086" lvl="1" indent="-174296">
              <a:buFont typeface="Wingdings" panose="05000000000000000000" pitchFamily="2" charset="2"/>
              <a:buChar char="§"/>
            </a:pPr>
            <a:r>
              <a:rPr lang="en-US" dirty="0">
                <a:latin typeface="Tw Cen MT" panose="020B0602020104020603" pitchFamily="34" charset="0"/>
              </a:rPr>
              <a:t>Read the highlighted portion</a:t>
            </a:r>
          </a:p>
          <a:p>
            <a:pPr marL="639086" lvl="1" indent="-174296">
              <a:buFont typeface="Wingdings" panose="05000000000000000000" pitchFamily="2" charset="2"/>
              <a:buChar char="§"/>
            </a:pPr>
            <a:r>
              <a:rPr lang="en-US" dirty="0">
                <a:latin typeface="Tw Cen MT" panose="020B0602020104020603" pitchFamily="34" charset="0"/>
              </a:rPr>
              <a:t>The state framework shows the importance of the Grade 8 Math Course and how it has became the new gateway course for higher level math, as well as how Algebra 1 had shifted to high school.</a:t>
            </a:r>
            <a:endParaRPr lang="en-US" dirty="0"/>
          </a:p>
        </p:txBody>
      </p:sp>
      <p:sp>
        <p:nvSpPr>
          <p:cNvPr id="4" name="Slide Number Placeholder 3"/>
          <p:cNvSpPr>
            <a:spLocks noGrp="1"/>
          </p:cNvSpPr>
          <p:nvPr>
            <p:ph type="sldNum" sz="quarter" idx="10"/>
          </p:nvPr>
        </p:nvSpPr>
        <p:spPr/>
        <p:txBody>
          <a:bodyPr/>
          <a:lstStyle/>
          <a:p>
            <a:fld id="{DDC399A6-5CAA-4AE8-BADD-652215F697BA}" type="slidenum">
              <a:rPr lang="en-US" smtClean="0"/>
              <a:t>9</a:t>
            </a:fld>
            <a:endParaRPr lang="en-US" dirty="0"/>
          </a:p>
        </p:txBody>
      </p:sp>
    </p:spTree>
    <p:extLst>
      <p:ext uri="{BB962C8B-B14F-4D97-AF65-F5344CB8AC3E}">
        <p14:creationId xmlns:p14="http://schemas.microsoft.com/office/powerpoint/2010/main" val="3680576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9D1DBD2-8DD2-4F0D-85A5-8AC1DA7CF0E4}" type="datetimeFigureOut">
              <a:rPr lang="en-US" smtClean="0"/>
              <a:t>5/6/2015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D1DBD2-8DD2-4F0D-85A5-8AC1DA7CF0E4}"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D1DBD2-8DD2-4F0D-85A5-8AC1DA7CF0E4}" type="datetimeFigureOut">
              <a:rPr lang="en-US" smtClean="0"/>
              <a:t>5/6/2015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D1DBD2-8DD2-4F0D-85A5-8AC1DA7CF0E4}" type="datetimeFigureOut">
              <a:rPr lang="en-US" smtClean="0"/>
              <a:t>5/6/2015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7163C-D051-44DD-846F-BCA63857E859}"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9D1DBD2-8DD2-4F0D-85A5-8AC1DA7CF0E4}" type="datetimeFigureOut">
              <a:rPr lang="en-US" smtClean="0"/>
              <a:t>5/6/2015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7163C-D051-44DD-846F-BCA63857E859}"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D1DBD2-8DD2-4F0D-85A5-8AC1DA7CF0E4}" type="datetimeFigureOut">
              <a:rPr lang="en-US" smtClean="0"/>
              <a:t>5/6/2015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1DBD2-8DD2-4F0D-85A5-8AC1DA7CF0E4}" type="datetimeFigureOut">
              <a:rPr lang="en-US" smtClean="0"/>
              <a:t>5/6/2015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49D1DBD2-8DD2-4F0D-85A5-8AC1DA7CF0E4}" type="datetimeFigureOut">
              <a:rPr lang="en-US" smtClean="0"/>
              <a:t>5/6/2015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49D1DBD2-8DD2-4F0D-85A5-8AC1DA7CF0E4}" type="datetimeFigureOut">
              <a:rPr lang="en-US" smtClean="0"/>
              <a:t>5/6/2015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9FA7163C-D051-44DD-846F-BCA63857E859}" type="slidenum">
              <a:rPr lang="en-US" smtClean="0"/>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9D1DBD2-8DD2-4F0D-85A5-8AC1DA7CF0E4}" type="datetimeFigureOut">
              <a:rPr lang="en-US" smtClean="0"/>
              <a:t>5/6/2015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9FA7163C-D051-44DD-846F-BCA63857E85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p:transition>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learnzillion.com/lesson_plans/103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mmoncoretools.me/wp-content/uploads/2012/06/ccss_progression_sp_hs_2012_04_21_bis.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commoncoretools.me/wp-content/uploads/2012/06/ccss_progression_sp_hs_2012_04_21_bis.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0800"/>
            <a:ext cx="6934200" cy="1828090"/>
          </a:xfrm>
        </p:spPr>
        <p:txBody>
          <a:bodyPr>
            <a:normAutofit fontScale="90000"/>
          </a:bodyPr>
          <a:lstStyle/>
          <a:p>
            <a:r>
              <a:rPr lang="en-US" dirty="0" smtClean="0"/>
              <a:t>Algebra 1 - Statistics:  </a:t>
            </a:r>
            <a:br>
              <a:rPr lang="en-US" dirty="0" smtClean="0"/>
            </a:br>
            <a:r>
              <a:rPr lang="en-US" dirty="0" smtClean="0"/>
              <a:t>Bivariate &amp; Categorical Data</a:t>
            </a:r>
            <a:br>
              <a:rPr lang="en-US" dirty="0" smtClean="0"/>
            </a:br>
            <a:r>
              <a:rPr lang="en-US" dirty="0" smtClean="0"/>
              <a:t>Unit 3</a:t>
            </a:r>
            <a:endParaRPr lang="en-US" dirty="0"/>
          </a:p>
        </p:txBody>
      </p:sp>
    </p:spTree>
    <p:extLst>
      <p:ext uri="{BB962C8B-B14F-4D97-AF65-F5344CB8AC3E}">
        <p14:creationId xmlns:p14="http://schemas.microsoft.com/office/powerpoint/2010/main" val="24749815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315200" cy="914400"/>
          </a:xfrm>
        </p:spPr>
        <p:txBody>
          <a:bodyPr/>
          <a:lstStyle/>
          <a:p>
            <a:pPr algn="ctr"/>
            <a:r>
              <a:rPr lang="en-US" u="sng" dirty="0" smtClean="0"/>
              <a:t>Lesson Agenda</a:t>
            </a:r>
            <a:endParaRPr lang="en-US" dirty="0"/>
          </a:p>
        </p:txBody>
      </p:sp>
      <p:sp>
        <p:nvSpPr>
          <p:cNvPr id="3" name="Content Placeholder 2"/>
          <p:cNvSpPr>
            <a:spLocks noGrp="1"/>
          </p:cNvSpPr>
          <p:nvPr>
            <p:ph idx="1"/>
          </p:nvPr>
        </p:nvSpPr>
        <p:spPr>
          <a:xfrm>
            <a:off x="762000" y="1819835"/>
            <a:ext cx="7315200" cy="3209365"/>
          </a:xfrm>
        </p:spPr>
        <p:txBody>
          <a:bodyPr>
            <a:normAutofit/>
          </a:bodyPr>
          <a:lstStyle/>
          <a:p>
            <a:r>
              <a:rPr lang="en-US" sz="2800" dirty="0" smtClean="0"/>
              <a:t>Vocabulary</a:t>
            </a:r>
          </a:p>
          <a:p>
            <a:r>
              <a:rPr lang="en-US" sz="2800" dirty="0" smtClean="0"/>
              <a:t>Video: </a:t>
            </a:r>
            <a:r>
              <a:rPr lang="en-US" sz="2800" dirty="0"/>
              <a:t>Calculate conditional probabilities for bivariate categorical data by using two-way </a:t>
            </a:r>
            <a:r>
              <a:rPr lang="en-US" sz="2800" dirty="0" smtClean="0"/>
              <a:t>tables</a:t>
            </a:r>
          </a:p>
          <a:p>
            <a:r>
              <a:rPr lang="en-US" sz="2800" dirty="0" smtClean="0"/>
              <a:t>Lesson: M&amp;M Task</a:t>
            </a:r>
          </a:p>
          <a:p>
            <a:r>
              <a:rPr lang="en-US" sz="2800" dirty="0" smtClean="0"/>
              <a:t>Textbook Connections</a:t>
            </a:r>
          </a:p>
          <a:p>
            <a:pPr marL="45720" indent="0">
              <a:buNone/>
            </a:pPr>
            <a:endParaRPr lang="en-US" dirty="0" smtClean="0"/>
          </a:p>
          <a:p>
            <a:pPr marL="45720" indent="0">
              <a:buNone/>
            </a:pPr>
            <a:endParaRPr lang="en-US" dirty="0" smtClean="0"/>
          </a:p>
          <a:p>
            <a:endParaRPr lang="en-US" dirty="0"/>
          </a:p>
        </p:txBody>
      </p:sp>
    </p:spTree>
    <p:extLst>
      <p:ext uri="{BB962C8B-B14F-4D97-AF65-F5344CB8AC3E}">
        <p14:creationId xmlns:p14="http://schemas.microsoft.com/office/powerpoint/2010/main" val="3879407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Sweet Success</a:t>
            </a:r>
            <a:endParaRPr lang="en-US" dirty="0"/>
          </a:p>
        </p:txBody>
      </p:sp>
      <p:sp>
        <p:nvSpPr>
          <p:cNvPr id="3" name="Subtitle 2"/>
          <p:cNvSpPr>
            <a:spLocks noGrp="1"/>
          </p:cNvSpPr>
          <p:nvPr>
            <p:ph type="subTitle" idx="1"/>
          </p:nvPr>
        </p:nvSpPr>
        <p:spPr/>
        <p:txBody>
          <a:bodyPr/>
          <a:lstStyle/>
          <a:p>
            <a:r>
              <a:rPr lang="en-US" dirty="0" smtClean="0"/>
              <a:t>Planning for Instruction with Analysis of Bivariate Data</a:t>
            </a:r>
            <a:endParaRPr lang="en-US" dirty="0"/>
          </a:p>
        </p:txBody>
      </p:sp>
      <p:pic>
        <p:nvPicPr>
          <p:cNvPr id="3074" name="Picture 2" descr="http://ts4.mm.bing.net/th?id=JN.AeBJ0bFY6ZZqZlrZr5S5PQ&amp;pid=15.1&amp;H=155&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295400"/>
            <a:ext cx="24003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95916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Ready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Pre-assessment- used to determine understanding of prerequisite skills</a:t>
            </a:r>
          </a:p>
          <a:p>
            <a:pPr lvl="1"/>
            <a:r>
              <a:rPr lang="en-US" dirty="0" smtClean="0"/>
              <a:t>Prerequisite skills include</a:t>
            </a:r>
          </a:p>
          <a:p>
            <a:pPr lvl="2"/>
            <a:r>
              <a:rPr lang="en-US" dirty="0" smtClean="0"/>
              <a:t>7 SP 1 – 8</a:t>
            </a:r>
          </a:p>
          <a:p>
            <a:pPr lvl="3"/>
            <a:r>
              <a:rPr lang="en-US" dirty="0"/>
              <a:t>Use random sampling to draw inferences about a population.</a:t>
            </a:r>
          </a:p>
          <a:p>
            <a:pPr lvl="3"/>
            <a:r>
              <a:rPr lang="en-US" dirty="0" smtClean="0"/>
              <a:t>Draw </a:t>
            </a:r>
            <a:r>
              <a:rPr lang="en-US" dirty="0"/>
              <a:t>informal comparative inferences about two populations.</a:t>
            </a:r>
          </a:p>
          <a:p>
            <a:pPr lvl="3"/>
            <a:r>
              <a:rPr lang="en-US" dirty="0" smtClean="0"/>
              <a:t>Investigate </a:t>
            </a:r>
            <a:r>
              <a:rPr lang="en-US" dirty="0"/>
              <a:t>chance processes and develop, use, and evaluate probability models.</a:t>
            </a:r>
            <a:r>
              <a:rPr lang="en-US" dirty="0" smtClean="0"/>
              <a:t> </a:t>
            </a:r>
          </a:p>
          <a:p>
            <a:pPr lvl="2"/>
            <a:r>
              <a:rPr lang="en-US" dirty="0" smtClean="0"/>
              <a:t>8 SP 1  - 4</a:t>
            </a:r>
          </a:p>
          <a:p>
            <a:pPr lvl="3"/>
            <a:r>
              <a:rPr lang="en-US" dirty="0"/>
              <a:t>Investigate patterns of association in bivariate data.</a:t>
            </a:r>
          </a:p>
        </p:txBody>
      </p:sp>
      <p:pic>
        <p:nvPicPr>
          <p:cNvPr id="4098" name="Picture 2" descr="http://ts2.mm.bing.net/th?id=JN.HQLDq%2bn8DOz40y97%2bG12vA&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25475"/>
            <a:ext cx="204787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46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85800" y="685800"/>
            <a:ext cx="7696200" cy="1296987"/>
          </a:xfrm>
        </p:spPr>
        <p:txBody>
          <a:bodyPr>
            <a:normAutofit fontScale="90000"/>
          </a:bodyPr>
          <a:lstStyle/>
          <a:p>
            <a:r>
              <a:rPr lang="en-US" sz="4000" dirty="0"/>
              <a:t>Misconceptions and Anticipated Issues</a:t>
            </a:r>
            <a:endParaRPr lang="en-US" altLang="en-US" sz="4000" b="1" dirty="0" smtClean="0"/>
          </a:p>
        </p:txBody>
      </p:sp>
      <p:sp>
        <p:nvSpPr>
          <p:cNvPr id="3" name="Text Placeholder 2"/>
          <p:cNvSpPr>
            <a:spLocks noGrp="1"/>
          </p:cNvSpPr>
          <p:nvPr>
            <p:ph type="body" idx="1"/>
          </p:nvPr>
        </p:nvSpPr>
        <p:spPr>
          <a:xfrm>
            <a:off x="468313" y="1844675"/>
            <a:ext cx="4040187" cy="565150"/>
          </a:xfrm>
          <a:blipFill>
            <a:blip r:embed="rId3"/>
            <a:tile tx="0" ty="0" sx="100000" sy="100000" flip="none" algn="tl"/>
          </a:blipFill>
          <a:ln w="38100">
            <a:solidFill>
              <a:srgbClr val="0070C0"/>
            </a:solidFill>
          </a:ln>
        </p:spPr>
        <p:txBody>
          <a:bodyPr>
            <a:normAutofit lnSpcReduction="10000"/>
          </a:bodyPr>
          <a:lstStyle/>
          <a:p>
            <a:pPr>
              <a:defRPr/>
            </a:pPr>
            <a:r>
              <a:rPr lang="en-US" sz="3200" dirty="0" smtClean="0">
                <a:solidFill>
                  <a:schemeClr val="tx2"/>
                </a:solidFill>
              </a:rPr>
              <a:t>Common Issues</a:t>
            </a:r>
            <a:endParaRPr lang="en-US" sz="3200" dirty="0">
              <a:solidFill>
                <a:schemeClr val="tx2"/>
              </a:solidFill>
            </a:endParaRPr>
          </a:p>
        </p:txBody>
      </p:sp>
      <p:sp>
        <p:nvSpPr>
          <p:cNvPr id="4" name="Content Placeholder 3"/>
          <p:cNvSpPr>
            <a:spLocks noGrp="1"/>
          </p:cNvSpPr>
          <p:nvPr>
            <p:ph sz="half" idx="4294967295"/>
          </p:nvPr>
        </p:nvSpPr>
        <p:spPr>
          <a:xfrm>
            <a:off x="468313" y="2492375"/>
            <a:ext cx="4040187" cy="3951288"/>
          </a:xfrm>
          <a:prstGeom prst="rect">
            <a:avLst/>
          </a:prstGeom>
          <a:blipFill>
            <a:blip r:embed="rId4"/>
            <a:tile tx="0" ty="0" sx="100000" sy="100000" flip="none" algn="tl"/>
          </a:blipFill>
          <a:ln w="38100">
            <a:solidFill>
              <a:srgbClr val="00B0F0"/>
            </a:solidFill>
          </a:ln>
        </p:spPr>
        <p:txBody>
          <a:bodyPr>
            <a:normAutofit fontScale="92500" lnSpcReduction="20000"/>
          </a:bodyPr>
          <a:lstStyle/>
          <a:p>
            <a:pPr marL="457200" indent="-457200">
              <a:buClr>
                <a:schemeClr val="bg1"/>
              </a:buClr>
              <a:buFont typeface="+mj-lt"/>
              <a:buAutoNum type="alphaLcPeriod"/>
            </a:pPr>
            <a:r>
              <a:rPr lang="en-US" dirty="0">
                <a:solidFill>
                  <a:schemeClr val="bg1"/>
                </a:solidFill>
              </a:rPr>
              <a:t>Using the wrong total from the frequency table</a:t>
            </a:r>
          </a:p>
          <a:p>
            <a:pPr marL="457200" indent="-457200">
              <a:buClr>
                <a:schemeClr val="bg1"/>
              </a:buClr>
              <a:buFont typeface="+mj-lt"/>
              <a:buAutoNum type="alphaLcPeriod"/>
            </a:pPr>
            <a:r>
              <a:rPr lang="en-US" dirty="0">
                <a:solidFill>
                  <a:schemeClr val="bg1"/>
                </a:solidFill>
              </a:rPr>
              <a:t>Misunderstanding between the connection of joint frequency, marginal frequency, conditional relative frequency</a:t>
            </a:r>
          </a:p>
          <a:p>
            <a:pPr marL="457200" indent="-457200">
              <a:buClr>
                <a:schemeClr val="bg1"/>
              </a:buClr>
              <a:buFont typeface="+mj-lt"/>
              <a:buAutoNum type="alphaLcPeriod"/>
            </a:pPr>
            <a:r>
              <a:rPr lang="en-US" dirty="0">
                <a:solidFill>
                  <a:schemeClr val="bg1"/>
                </a:solidFill>
              </a:rPr>
              <a:t>Finding the wrong probability</a:t>
            </a:r>
          </a:p>
          <a:p>
            <a:pPr marL="457200" indent="-457200">
              <a:buClr>
                <a:schemeClr val="bg1"/>
              </a:buClr>
              <a:buFont typeface="+mj-lt"/>
              <a:buAutoNum type="alphaLcPeriod"/>
            </a:pPr>
            <a:r>
              <a:rPr lang="en-US" dirty="0">
                <a:solidFill>
                  <a:schemeClr val="bg1"/>
                </a:solidFill>
              </a:rPr>
              <a:t>Incorrect calculations when dividing and dividing the wrong values</a:t>
            </a:r>
          </a:p>
          <a:p>
            <a:pPr marL="457200" indent="-457200">
              <a:buClr>
                <a:schemeClr val="bg1"/>
              </a:buClr>
              <a:buFont typeface="+mj-lt"/>
              <a:buAutoNum type="alphaLcPeriod"/>
            </a:pPr>
            <a:r>
              <a:rPr lang="en-US" dirty="0">
                <a:solidFill>
                  <a:schemeClr val="bg1"/>
                </a:solidFill>
              </a:rPr>
              <a:t>Not able to read the symbol </a:t>
            </a:r>
            <a:r>
              <a:rPr lang="en-US" dirty="0" smtClean="0">
                <a:solidFill>
                  <a:schemeClr val="bg1"/>
                </a:solidFill>
              </a:rPr>
              <a:t>for </a:t>
            </a:r>
            <a:r>
              <a:rPr lang="en-US" dirty="0">
                <a:solidFill>
                  <a:schemeClr val="bg1"/>
                </a:solidFill>
              </a:rPr>
              <a:t>conditional probability</a:t>
            </a:r>
          </a:p>
          <a:p>
            <a:pPr>
              <a:defRPr/>
            </a:pPr>
            <a:endParaRPr lang="en-US" dirty="0">
              <a:solidFill>
                <a:schemeClr val="bg1"/>
              </a:solidFill>
            </a:endParaRPr>
          </a:p>
          <a:p>
            <a:pPr>
              <a:defRPr/>
            </a:pPr>
            <a:endParaRPr lang="en-US" dirty="0">
              <a:solidFill>
                <a:schemeClr val="bg1"/>
              </a:solidFill>
            </a:endParaRPr>
          </a:p>
        </p:txBody>
      </p:sp>
      <p:sp>
        <p:nvSpPr>
          <p:cNvPr id="5" name="Text Placeholder 4"/>
          <p:cNvSpPr>
            <a:spLocks noGrp="1"/>
          </p:cNvSpPr>
          <p:nvPr>
            <p:ph type="body" sz="quarter" idx="3"/>
          </p:nvPr>
        </p:nvSpPr>
        <p:spPr>
          <a:xfrm>
            <a:off x="4716463" y="1844675"/>
            <a:ext cx="4006850" cy="557213"/>
          </a:xfrm>
          <a:blipFill>
            <a:blip r:embed="rId3"/>
            <a:tile tx="0" ty="0" sx="100000" sy="100000" flip="none" algn="tl"/>
          </a:blipFill>
          <a:ln w="38100">
            <a:solidFill>
              <a:srgbClr val="0070C0"/>
            </a:solidFill>
          </a:ln>
        </p:spPr>
        <p:txBody>
          <a:bodyPr>
            <a:normAutofit fontScale="62500" lnSpcReduction="20000"/>
          </a:bodyPr>
          <a:lstStyle/>
          <a:p>
            <a:pPr>
              <a:defRPr/>
            </a:pPr>
            <a:r>
              <a:rPr lang="en-US" sz="3200" dirty="0" smtClean="0"/>
              <a:t>Suggested Strategies/Resources</a:t>
            </a:r>
            <a:endParaRPr lang="en-US" sz="3200" dirty="0">
              <a:solidFill>
                <a:schemeClr val="tx2"/>
              </a:solidFill>
            </a:endParaRPr>
          </a:p>
        </p:txBody>
      </p:sp>
      <p:sp>
        <p:nvSpPr>
          <p:cNvPr id="6" name="Content Placeholder 5"/>
          <p:cNvSpPr>
            <a:spLocks noGrp="1"/>
          </p:cNvSpPr>
          <p:nvPr>
            <p:ph sz="quarter" idx="4294967295"/>
          </p:nvPr>
        </p:nvSpPr>
        <p:spPr>
          <a:xfrm>
            <a:off x="4716463" y="2492375"/>
            <a:ext cx="4041775" cy="3951288"/>
          </a:xfrm>
          <a:prstGeom prst="rect">
            <a:avLst/>
          </a:prstGeom>
          <a:blipFill>
            <a:blip r:embed="rId4"/>
            <a:tile tx="0" ty="0" sx="100000" sy="100000" flip="none" algn="tl"/>
          </a:blipFill>
          <a:ln w="38100">
            <a:solidFill>
              <a:srgbClr val="00B0F0"/>
            </a:solidFill>
          </a:ln>
        </p:spPr>
        <p:txBody>
          <a:bodyPr>
            <a:normAutofit fontScale="25000" lnSpcReduction="20000"/>
          </a:bodyPr>
          <a:lstStyle/>
          <a:p>
            <a:pPr marL="457200" indent="-457200">
              <a:buClr>
                <a:schemeClr val="bg1"/>
              </a:buClr>
              <a:buFont typeface="+mj-lt"/>
              <a:buAutoNum type="alphaLcPeriod"/>
              <a:defRPr/>
            </a:pPr>
            <a:r>
              <a:rPr lang="en-US" sz="7600" dirty="0" smtClean="0">
                <a:solidFill>
                  <a:schemeClr val="bg1"/>
                </a:solidFill>
              </a:rPr>
              <a:t>Use the additional practice worksheets from </a:t>
            </a:r>
            <a:r>
              <a:rPr lang="en-US" sz="7600" dirty="0" err="1" smtClean="0">
                <a:solidFill>
                  <a:schemeClr val="bg1"/>
                </a:solidFill>
              </a:rPr>
              <a:t>learnzilllion</a:t>
            </a:r>
            <a:r>
              <a:rPr lang="en-US" sz="7600" dirty="0" smtClean="0">
                <a:solidFill>
                  <a:schemeClr val="bg1"/>
                </a:solidFill>
              </a:rPr>
              <a:t> lesson</a:t>
            </a:r>
          </a:p>
          <a:p>
            <a:pPr marL="457200" indent="-457200">
              <a:buClr>
                <a:schemeClr val="bg1"/>
              </a:buClr>
              <a:buFont typeface="+mj-lt"/>
              <a:buAutoNum type="alphaLcPeriod"/>
              <a:defRPr/>
            </a:pPr>
            <a:r>
              <a:rPr lang="en-US" sz="7600" dirty="0" smtClean="0">
                <a:solidFill>
                  <a:schemeClr val="bg1"/>
                </a:solidFill>
              </a:rPr>
              <a:t>Use more than 1 vocabulary organizer to address key vocabulary </a:t>
            </a:r>
          </a:p>
          <a:p>
            <a:pPr marL="457200" indent="-457200">
              <a:buClr>
                <a:schemeClr val="bg1"/>
              </a:buClr>
              <a:buFont typeface="+mj-lt"/>
              <a:buAutoNum type="alphaLcPeriod"/>
              <a:defRPr/>
            </a:pPr>
            <a:r>
              <a:rPr lang="en-US" sz="7600" dirty="0" smtClean="0">
                <a:solidFill>
                  <a:schemeClr val="bg1"/>
                </a:solidFill>
              </a:rPr>
              <a:t>Have students use manipulatives, such as the cups in the task to correctly identify the sample being used and use additional worksheets from </a:t>
            </a:r>
            <a:r>
              <a:rPr lang="en-US" sz="7600" dirty="0" err="1" smtClean="0">
                <a:solidFill>
                  <a:schemeClr val="bg1"/>
                </a:solidFill>
              </a:rPr>
              <a:t>learnzillion</a:t>
            </a:r>
            <a:r>
              <a:rPr lang="en-US" sz="7600" dirty="0" smtClean="0">
                <a:solidFill>
                  <a:schemeClr val="bg1"/>
                </a:solidFill>
              </a:rPr>
              <a:t> lesson</a:t>
            </a:r>
            <a:endParaRPr lang="en-US" sz="7600" dirty="0">
              <a:solidFill>
                <a:schemeClr val="bg1"/>
              </a:solidFill>
            </a:endParaRPr>
          </a:p>
          <a:p>
            <a:pPr marL="457200" indent="-457200">
              <a:buClr>
                <a:schemeClr val="bg1"/>
              </a:buClr>
              <a:buFont typeface="+mj-lt"/>
              <a:buAutoNum type="alphaLcPeriod"/>
              <a:defRPr/>
            </a:pPr>
            <a:r>
              <a:rPr lang="en-US" sz="7600" dirty="0" smtClean="0">
                <a:solidFill>
                  <a:schemeClr val="bg1"/>
                </a:solidFill>
              </a:rPr>
              <a:t>Allow students to use a calculator</a:t>
            </a:r>
          </a:p>
          <a:p>
            <a:pPr marL="457200" indent="-457200">
              <a:buClr>
                <a:schemeClr val="bg1"/>
              </a:buClr>
              <a:buFont typeface="+mj-lt"/>
              <a:buAutoNum type="alphaLcPeriod"/>
              <a:defRPr/>
            </a:pPr>
            <a:r>
              <a:rPr lang="en-US" sz="7600" dirty="0" smtClean="0">
                <a:solidFill>
                  <a:schemeClr val="bg1"/>
                </a:solidFill>
              </a:rPr>
              <a:t>Review notation during the lesson </a:t>
            </a:r>
            <a:endParaRPr lang="en-US" sz="7600" dirty="0">
              <a:solidFill>
                <a:schemeClr val="bg1"/>
              </a:solidFill>
            </a:endParaRPr>
          </a:p>
          <a:p>
            <a:pPr>
              <a:defRPr/>
            </a:pPr>
            <a:endParaRPr lang="en-US" dirty="0"/>
          </a:p>
        </p:txBody>
      </p:sp>
      <p:pic>
        <p:nvPicPr>
          <p:cNvPr id="7" name="Picture 2" descr="http://ts4.mm.bing.net/th?id=JN.uDIa9lk0Mp6njBAilbHJBg&amp;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19200"/>
            <a:ext cx="638651"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4053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Resources</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7200" b="1" dirty="0"/>
              <a:t>Materials Required</a:t>
            </a:r>
            <a:endParaRPr lang="en-US" sz="7200" dirty="0"/>
          </a:p>
          <a:p>
            <a:pPr marL="0" indent="0">
              <a:buNone/>
            </a:pPr>
            <a:r>
              <a:rPr lang="en-US" sz="7200" dirty="0"/>
              <a:t>Special Materials: </a:t>
            </a:r>
            <a:endParaRPr lang="en-US" sz="7200" dirty="0" smtClean="0"/>
          </a:p>
          <a:p>
            <a:r>
              <a:rPr lang="en-US" sz="7200" dirty="0" smtClean="0"/>
              <a:t>6 </a:t>
            </a:r>
            <a:r>
              <a:rPr lang="en-US" sz="7200" dirty="0"/>
              <a:t>cups (clear is preferable) per group </a:t>
            </a:r>
            <a:endParaRPr lang="en-US" sz="7200" dirty="0" smtClean="0"/>
          </a:p>
          <a:p>
            <a:r>
              <a:rPr lang="en-US" sz="7200" dirty="0" smtClean="0"/>
              <a:t>1 </a:t>
            </a:r>
            <a:r>
              <a:rPr lang="en-US" sz="7200" dirty="0"/>
              <a:t>regular serving size bag of candy-coated milk chocolates for each group </a:t>
            </a:r>
            <a:endParaRPr lang="en-US" sz="7200" dirty="0" smtClean="0"/>
          </a:p>
          <a:p>
            <a:r>
              <a:rPr lang="en-US" sz="7200" dirty="0" smtClean="0"/>
              <a:t>1 </a:t>
            </a:r>
            <a:r>
              <a:rPr lang="en-US" sz="7200" dirty="0"/>
              <a:t>regular serving size bag of candy-coated chocolates with peanuts for each group OR </a:t>
            </a:r>
            <a:endParaRPr lang="en-US" sz="7200" dirty="0" smtClean="0"/>
          </a:p>
          <a:p>
            <a:r>
              <a:rPr lang="en-US" sz="7200" dirty="0" smtClean="0"/>
              <a:t>1 </a:t>
            </a:r>
            <a:r>
              <a:rPr lang="en-US" sz="7200" dirty="0"/>
              <a:t>bag per group of candy-coated milk chocolates manipulatives cut and assembled in a baggie </a:t>
            </a:r>
            <a:endParaRPr lang="en-US" sz="7200" dirty="0" smtClean="0"/>
          </a:p>
          <a:p>
            <a:r>
              <a:rPr lang="en-US" sz="7200" dirty="0" smtClean="0"/>
              <a:t>1 </a:t>
            </a:r>
            <a:r>
              <a:rPr lang="en-US" sz="7200" dirty="0"/>
              <a:t>bag per group of candy-coated milk chocolates with peanuts manipulatives cut and assembled in a baggie (use standard cut-outs on colored paper to differentiate</a:t>
            </a:r>
            <a:r>
              <a:rPr lang="en-US" sz="7200" dirty="0" smtClean="0"/>
              <a:t>)</a:t>
            </a:r>
          </a:p>
          <a:p>
            <a:pPr marL="0" indent="0">
              <a:buNone/>
            </a:pPr>
            <a:r>
              <a:rPr lang="en-US" sz="7200" dirty="0" smtClean="0"/>
              <a:t>Handouts:</a:t>
            </a:r>
          </a:p>
          <a:p>
            <a:r>
              <a:rPr lang="en-US" sz="7200" dirty="0" err="1" smtClean="0"/>
              <a:t>Learnzillion</a:t>
            </a:r>
            <a:r>
              <a:rPr lang="en-US" sz="7200" dirty="0" smtClean="0"/>
              <a:t> presentation handouts</a:t>
            </a:r>
          </a:p>
          <a:p>
            <a:r>
              <a:rPr lang="en-US" sz="7200" dirty="0" err="1" smtClean="0"/>
              <a:t>Learnzillion</a:t>
            </a:r>
            <a:r>
              <a:rPr lang="en-US" sz="7200" dirty="0" smtClean="0"/>
              <a:t> additional worksheets</a:t>
            </a:r>
          </a:p>
          <a:p>
            <a:pPr lvl="1"/>
            <a:r>
              <a:rPr lang="en-US" sz="7000" dirty="0"/>
              <a:t>https://learnzillion.com/lesson_plans/1030</a:t>
            </a:r>
          </a:p>
          <a:p>
            <a:r>
              <a:rPr lang="en-US" sz="7200" dirty="0" smtClean="0"/>
              <a:t> </a:t>
            </a:r>
          </a:p>
          <a:p>
            <a:endParaRPr lang="en-US" dirty="0" smtClean="0"/>
          </a:p>
          <a:p>
            <a:pPr marL="0" indent="0">
              <a:buNone/>
            </a:pPr>
            <a:endParaRPr lang="en-US" dirty="0" smtClean="0"/>
          </a:p>
          <a:p>
            <a:pPr>
              <a:buFontTx/>
              <a:buChar cha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5240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s2.mm.bing.net/th?id=JN.%2biqUumFxIFhVhqkecJ6kGQ&amp;pid=15.1&amp;H=16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953000"/>
            <a:ext cx="1295400" cy="118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65452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65245" cy="1202485"/>
          </a:xfrm>
        </p:spPr>
        <p:txBody>
          <a:bodyPr/>
          <a:lstStyle/>
          <a:p>
            <a:r>
              <a:rPr lang="en-US" dirty="0" smtClean="0"/>
              <a:t>Needed Vocabulary</a:t>
            </a:r>
            <a:endParaRPr lang="en-US" dirty="0"/>
          </a:p>
        </p:txBody>
      </p:sp>
      <p:sp>
        <p:nvSpPr>
          <p:cNvPr id="4" name="Content Placeholder 3"/>
          <p:cNvSpPr>
            <a:spLocks noGrp="1"/>
          </p:cNvSpPr>
          <p:nvPr>
            <p:ph sz="quarter" idx="13"/>
          </p:nvPr>
        </p:nvSpPr>
        <p:spPr>
          <a:xfrm>
            <a:off x="1295400" y="1371600"/>
            <a:ext cx="3200400" cy="3602736"/>
          </a:xfrm>
        </p:spPr>
        <p:txBody>
          <a:bodyPr/>
          <a:lstStyle/>
          <a:p>
            <a:r>
              <a:rPr lang="en-US" dirty="0" smtClean="0"/>
              <a:t>Probability</a:t>
            </a:r>
          </a:p>
          <a:p>
            <a:r>
              <a:rPr lang="en-US" dirty="0" smtClean="0"/>
              <a:t>Marginal Probability</a:t>
            </a:r>
          </a:p>
          <a:p>
            <a:r>
              <a:rPr lang="en-US" dirty="0" smtClean="0"/>
              <a:t>Joint Probability</a:t>
            </a:r>
          </a:p>
          <a:p>
            <a:r>
              <a:rPr lang="en-US" dirty="0" smtClean="0"/>
              <a:t>Bivariate </a:t>
            </a:r>
            <a:endParaRPr lang="en-US" dirty="0"/>
          </a:p>
        </p:txBody>
      </p:sp>
      <p:sp>
        <p:nvSpPr>
          <p:cNvPr id="5" name="Content Placeholder 4"/>
          <p:cNvSpPr>
            <a:spLocks noGrp="1"/>
          </p:cNvSpPr>
          <p:nvPr>
            <p:ph sz="quarter" idx="14"/>
          </p:nvPr>
        </p:nvSpPr>
        <p:spPr>
          <a:xfrm>
            <a:off x="4648200" y="1371600"/>
            <a:ext cx="3200400" cy="3605212"/>
          </a:xfrm>
        </p:spPr>
        <p:txBody>
          <a:bodyPr/>
          <a:lstStyle/>
          <a:p>
            <a:r>
              <a:rPr lang="en-US" dirty="0" smtClean="0"/>
              <a:t>Conditional Probability</a:t>
            </a:r>
          </a:p>
          <a:p>
            <a:r>
              <a:rPr lang="en-US" dirty="0" smtClean="0"/>
              <a:t>Two-Way Table</a:t>
            </a:r>
          </a:p>
          <a:p>
            <a:r>
              <a:rPr lang="en-US" dirty="0" smtClean="0"/>
              <a:t>Relative Probability</a:t>
            </a:r>
            <a:endParaRPr lang="en-US" dirty="0"/>
          </a:p>
        </p:txBody>
      </p:sp>
      <p:pic>
        <p:nvPicPr>
          <p:cNvPr id="6" name="Picture 5" descr="Screen Shot 2015-02-04 at 11.12.37 AM.png"/>
          <p:cNvPicPr>
            <a:picLocks noChangeAspect="1"/>
          </p:cNvPicPr>
          <p:nvPr/>
        </p:nvPicPr>
        <p:blipFill>
          <a:blip r:embed="rId3">
            <a:extLst>
              <a:ext uri="{BEBA8EAE-BF5A-486C-A8C5-ECC9F3942E4B}">
                <a14:imgProps xmlns:a14="http://schemas.microsoft.com/office/drawing/2010/main">
                  <a14:imgLayer r:embed="rId4">
                    <a14:imgEffect>
                      <a14:backgroundRemoval t="2687" b="94393" l="2667" r="97833">
                        <a14:foregroundMark x1="22000" y1="33294" x2="22000" y2="33294"/>
                        <a14:foregroundMark x1="15833" y1="35397" x2="15833" y2="35397"/>
                        <a14:foregroundMark x1="24167" y1="35981" x2="24167" y2="35981"/>
                        <a14:foregroundMark x1="70167" y1="23598" x2="70167" y2="23598"/>
                        <a14:foregroundMark x1="84833" y1="94509" x2="84833" y2="94509"/>
                        <a14:foregroundMark x1="46500" y1="14486" x2="46500" y2="14486"/>
                        <a14:foregroundMark x1="87833" y1="17173" x2="87833" y2="17173"/>
                        <a14:foregroundMark x1="80167" y1="10748" x2="80167" y2="10748"/>
                        <a14:foregroundMark x1="84000" y1="12850" x2="84000" y2="12850"/>
                        <a14:foregroundMark x1="90833" y1="12850" x2="90833" y2="12850"/>
                        <a14:foregroundMark x1="59500" y1="38084" x2="59500" y2="38084"/>
                        <a14:foregroundMark x1="67167" y1="37617" x2="67167" y2="37617"/>
                        <a14:foregroundMark x1="62500" y1="23598" x2="62500" y2="23598"/>
                        <a14:foregroundMark x1="57167" y1="29556" x2="57167" y2="29556"/>
                        <a14:foregroundMark x1="21167" y1="28972" x2="21167" y2="28972"/>
                        <a14:foregroundMark x1="13500" y1="31192" x2="13500" y2="31192"/>
                        <a14:foregroundMark x1="8833" y1="34346" x2="8833" y2="34346"/>
                        <a14:foregroundMark x1="88667" y1="7477" x2="88667" y2="7477"/>
                        <a14:foregroundMark x1="83167" y1="20444" x2="83167" y2="20444"/>
                        <a14:backgroundMark x1="71000" y1="35397" x2="71000" y2="35397"/>
                        <a14:backgroundMark x1="87000" y1="21495" x2="87000" y2="21495"/>
                      </a14:backgroundRemoval>
                    </a14:imgEffect>
                  </a14:imgLayer>
                </a14:imgProps>
              </a:ext>
              <a:ext uri="{28A0092B-C50C-407E-A947-70E740481C1C}">
                <a14:useLocalDpi xmlns:a14="http://schemas.microsoft.com/office/drawing/2010/main" val="0"/>
              </a:ext>
            </a:extLst>
          </a:blip>
          <a:stretch>
            <a:fillRect/>
          </a:stretch>
        </p:blipFill>
        <p:spPr>
          <a:xfrm>
            <a:off x="5486756" y="4086184"/>
            <a:ext cx="1447800" cy="2065527"/>
          </a:xfrm>
          <a:prstGeom prst="rect">
            <a:avLst/>
          </a:prstGeom>
        </p:spPr>
      </p:pic>
      <p:sp>
        <p:nvSpPr>
          <p:cNvPr id="7" name="Oval Callout 6"/>
          <p:cNvSpPr/>
          <p:nvPr/>
        </p:nvSpPr>
        <p:spPr>
          <a:xfrm>
            <a:off x="6172200" y="2971800"/>
            <a:ext cx="2286000" cy="1295400"/>
          </a:xfrm>
          <a:prstGeom prst="wedgeEllipseCallout">
            <a:avLst>
              <a:gd name="adj1" fmla="val -26544"/>
              <a:gd name="adj2" fmla="val 857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Or you could use: Word Map, Frayer Model, etc.</a:t>
            </a:r>
            <a:endParaRPr lang="en-US" dirty="0">
              <a:solidFill>
                <a:schemeClr val="tx1"/>
              </a:solidFill>
            </a:endParaRPr>
          </a:p>
        </p:txBody>
      </p:sp>
      <p:pic>
        <p:nvPicPr>
          <p:cNvPr id="2050" name="Picture 2" descr="C:\Users\ladonna.white\AppData\Local\Microsoft\Windows\Temporary Internet Files\Content.Outlook\41M4ZTD4\photo.JPG"/>
          <p:cNvPicPr>
            <a:picLocks noChangeAspect="1" noChangeArrowheads="1"/>
          </p:cNvPicPr>
          <p:nvPr/>
        </p:nvPicPr>
        <p:blipFill rotWithShape="1">
          <a:blip r:embed="rId5">
            <a:extLst>
              <a:ext uri="{28A0092B-C50C-407E-A947-70E740481C1C}">
                <a14:useLocalDpi xmlns:a14="http://schemas.microsoft.com/office/drawing/2010/main" val="0"/>
              </a:ext>
            </a:extLst>
          </a:blip>
          <a:srcRect l="10751" t="7749" r="20369" b="14188"/>
          <a:stretch/>
        </p:blipFill>
        <p:spPr bwMode="auto">
          <a:xfrm rot="5400000">
            <a:off x="2093471" y="2859530"/>
            <a:ext cx="2823458"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38200" y="3547864"/>
            <a:ext cx="1981200" cy="94793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Layered Book Example</a:t>
            </a:r>
            <a:endParaRPr lang="en-US" dirty="0">
              <a:solidFill>
                <a:schemeClr val="tx1"/>
              </a:solidFill>
            </a:endParaRPr>
          </a:p>
        </p:txBody>
      </p:sp>
    </p:spTree>
    <p:extLst>
      <p:ext uri="{BB962C8B-B14F-4D97-AF65-F5344CB8AC3E}">
        <p14:creationId xmlns:p14="http://schemas.microsoft.com/office/powerpoint/2010/main" val="902253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heckerboard(across)">
                                      <p:cBhvr>
                                        <p:cTn id="14" dur="500"/>
                                        <p:tgtEl>
                                          <p:spTgt spid="7"/>
                                        </p:tgtEl>
                                      </p:cBhvr>
                                    </p:animEffect>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6965245" cy="1202485"/>
          </a:xfrm>
        </p:spPr>
        <p:txBody>
          <a:bodyPr/>
          <a:lstStyle/>
          <a:p>
            <a:r>
              <a:rPr lang="en-US" dirty="0" err="1" smtClean="0"/>
              <a:t>Learnzillion</a:t>
            </a:r>
            <a:endParaRPr lang="en-US" dirty="0"/>
          </a:p>
        </p:txBody>
      </p:sp>
      <p:sp>
        <p:nvSpPr>
          <p:cNvPr id="3" name="Content Placeholder 2"/>
          <p:cNvSpPr>
            <a:spLocks noGrp="1"/>
          </p:cNvSpPr>
          <p:nvPr>
            <p:ph idx="1"/>
          </p:nvPr>
        </p:nvSpPr>
        <p:spPr>
          <a:xfrm>
            <a:off x="1295400" y="3962400"/>
            <a:ext cx="6196405" cy="3603812"/>
          </a:xfrm>
        </p:spPr>
        <p:txBody>
          <a:bodyPr/>
          <a:lstStyle/>
          <a:p>
            <a:pPr marL="0" indent="0">
              <a:buNone/>
            </a:pPr>
            <a:r>
              <a:rPr lang="en-US" dirty="0" smtClean="0"/>
              <a:t>For this lesson you need to create an account to access the handouts from </a:t>
            </a:r>
            <a:r>
              <a:rPr lang="en-US" dirty="0" err="1" smtClean="0"/>
              <a:t>Learnzillion</a:t>
            </a:r>
            <a:r>
              <a:rPr lang="en-US" dirty="0" smtClean="0"/>
              <a:t>. </a:t>
            </a:r>
          </a:p>
          <a:p>
            <a:pPr marL="0" indent="0">
              <a:buNone/>
            </a:pPr>
            <a:endParaRPr lang="en-US" dirty="0"/>
          </a:p>
          <a:p>
            <a:pPr marL="0" indent="0">
              <a:buNone/>
            </a:pPr>
            <a:r>
              <a:rPr lang="en-US" dirty="0" smtClean="0"/>
              <a:t>This is a free account and you will have access to many more lessons. </a:t>
            </a:r>
            <a:endParaRPr lang="en-US" dirty="0"/>
          </a:p>
        </p:txBody>
      </p:sp>
      <p:pic>
        <p:nvPicPr>
          <p:cNvPr id="4" name="Picture 3" descr="Screen Shot 2015-05-01 at 9.35.09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524000"/>
            <a:ext cx="4668857" cy="2357251"/>
          </a:xfrm>
          <a:prstGeom prst="rect">
            <a:avLst/>
          </a:prstGeom>
        </p:spPr>
      </p:pic>
    </p:spTree>
    <p:extLst>
      <p:ext uri="{BB962C8B-B14F-4D97-AF65-F5344CB8AC3E}">
        <p14:creationId xmlns:p14="http://schemas.microsoft.com/office/powerpoint/2010/main" val="153380754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6965245" cy="1066800"/>
          </a:xfrm>
        </p:spPr>
        <p:txBody>
          <a:bodyPr>
            <a:noAutofit/>
          </a:bodyPr>
          <a:lstStyle/>
          <a:p>
            <a:r>
              <a:rPr lang="en-US" sz="2400" b="1" dirty="0"/>
              <a:t>Calculate conditional probabilities for bivariate categorical data by using two-way tables</a:t>
            </a:r>
            <a:br>
              <a:rPr lang="en-US" sz="2400" b="1" dirty="0"/>
            </a:br>
            <a:endParaRPr lang="en-US" sz="2400" dirty="0"/>
          </a:p>
        </p:txBody>
      </p:sp>
      <p:pic>
        <p:nvPicPr>
          <p:cNvPr id="4" name="Content Placeholder 3" descr="Screen Shot 2015-04-23 at 12.25.33 PM.png"/>
          <p:cNvPicPr>
            <a:picLocks noGrp="1" noChangeAspect="1"/>
          </p:cNvPicPr>
          <p:nvPr>
            <p:ph idx="1"/>
          </p:nvPr>
        </p:nvPicPr>
        <p:blipFill>
          <a:blip r:embed="rId3" cstate="print">
            <a:extLst>
              <a:ext uri="{28A0092B-C50C-407E-A947-70E740481C1C}">
                <a14:useLocalDpi xmlns:a14="http://schemas.microsoft.com/office/drawing/2010/main" val="0"/>
              </a:ext>
            </a:extLst>
          </a:blip>
          <a:srcRect l="4304" r="4304"/>
          <a:stretch>
            <a:fillRect/>
          </a:stretch>
        </p:blipFill>
        <p:spPr>
          <a:xfrm>
            <a:off x="1295400" y="1647031"/>
            <a:ext cx="6553200" cy="4027488"/>
          </a:xfrm>
        </p:spPr>
      </p:pic>
      <p:sp>
        <p:nvSpPr>
          <p:cNvPr id="5" name="TextBox 4"/>
          <p:cNvSpPr txBox="1"/>
          <p:nvPr/>
        </p:nvSpPr>
        <p:spPr>
          <a:xfrm>
            <a:off x="914400" y="5715000"/>
            <a:ext cx="7239000" cy="523220"/>
          </a:xfrm>
          <a:prstGeom prst="rect">
            <a:avLst/>
          </a:prstGeom>
          <a:noFill/>
        </p:spPr>
        <p:txBody>
          <a:bodyPr wrap="square" rtlCol="0">
            <a:spAutoFit/>
          </a:bodyPr>
          <a:lstStyle/>
          <a:p>
            <a:pPr algn="ctr"/>
            <a:r>
              <a:rPr lang="en-US" sz="2800" dirty="0">
                <a:hlinkClick r:id="rId4"/>
              </a:rPr>
              <a:t>https://</a:t>
            </a:r>
            <a:r>
              <a:rPr lang="en-US" sz="2800" dirty="0" err="1">
                <a:hlinkClick r:id="rId4"/>
              </a:rPr>
              <a:t>learnzillion.com</a:t>
            </a:r>
            <a:r>
              <a:rPr lang="en-US" sz="2800" dirty="0">
                <a:hlinkClick r:id="rId4"/>
              </a:rPr>
              <a:t>/</a:t>
            </a:r>
            <a:r>
              <a:rPr lang="en-US" sz="2800" dirty="0" err="1">
                <a:hlinkClick r:id="rId4"/>
              </a:rPr>
              <a:t>lesson_plans</a:t>
            </a:r>
            <a:r>
              <a:rPr lang="en-US" sz="2800" dirty="0">
                <a:hlinkClick r:id="rId4"/>
              </a:rPr>
              <a:t>/1030</a:t>
            </a:r>
            <a:endParaRPr lang="en-US" sz="2800" dirty="0"/>
          </a:p>
        </p:txBody>
      </p:sp>
    </p:spTree>
    <p:extLst>
      <p:ext uri="{BB962C8B-B14F-4D97-AF65-F5344CB8AC3E}">
        <p14:creationId xmlns:p14="http://schemas.microsoft.com/office/powerpoint/2010/main" val="281797514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and 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989861"/>
              </p:ext>
            </p:extLst>
          </p:nvPr>
        </p:nvGraphicFramePr>
        <p:xfrm>
          <a:off x="838200" y="1676400"/>
          <a:ext cx="7543800" cy="4399280"/>
        </p:xfrm>
        <a:graphic>
          <a:graphicData uri="http://schemas.openxmlformats.org/drawingml/2006/table">
            <a:tbl>
              <a:tblPr firstRow="1" bandRow="1">
                <a:tableStyleId>{8EC20E35-A176-4012-BC5E-935CFFF8708E}</a:tableStyleId>
              </a:tblPr>
              <a:tblGrid>
                <a:gridCol w="2514600"/>
                <a:gridCol w="2514600"/>
                <a:gridCol w="2514600"/>
              </a:tblGrid>
              <a:tr h="370840">
                <a:tc>
                  <a:txBody>
                    <a:bodyPr/>
                    <a:lstStyle/>
                    <a:p>
                      <a:pPr algn="ctr"/>
                      <a:r>
                        <a:rPr lang="en-US" sz="1500" dirty="0" smtClean="0"/>
                        <a:t>Activities</a:t>
                      </a:r>
                      <a:endParaRPr lang="en-US" sz="1500" dirty="0"/>
                    </a:p>
                  </a:txBody>
                  <a:tcPr/>
                </a:tc>
                <a:tc>
                  <a:txBody>
                    <a:bodyPr/>
                    <a:lstStyle/>
                    <a:p>
                      <a:pPr algn="ctr"/>
                      <a:r>
                        <a:rPr lang="en-US" sz="1500" dirty="0" smtClean="0"/>
                        <a:t>Time</a:t>
                      </a:r>
                      <a:endParaRPr lang="en-US" sz="1500" dirty="0"/>
                    </a:p>
                  </a:txBody>
                  <a:tcPr/>
                </a:tc>
                <a:tc>
                  <a:txBody>
                    <a:bodyPr/>
                    <a:lstStyle/>
                    <a:p>
                      <a:pPr algn="ctr"/>
                      <a:r>
                        <a:rPr lang="en-US" sz="1500" dirty="0" smtClean="0"/>
                        <a:t>Notes</a:t>
                      </a:r>
                      <a:endParaRPr lang="en-US" sz="1500" dirty="0"/>
                    </a:p>
                  </a:txBody>
                  <a:tcPr/>
                </a:tc>
              </a:tr>
              <a:tr h="370840">
                <a:tc>
                  <a:txBody>
                    <a:bodyPr/>
                    <a:lstStyle/>
                    <a:p>
                      <a:r>
                        <a:rPr lang="en-US" sz="1500" dirty="0" smtClean="0"/>
                        <a:t>Preparation</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Includes</a:t>
                      </a:r>
                      <a:r>
                        <a:rPr lang="en-US" sz="1500" baseline="0" dirty="0" smtClean="0"/>
                        <a:t> creating a pre-assessment, making copies, obtaining materials</a:t>
                      </a:r>
                      <a:endParaRPr lang="en-US" sz="1500" dirty="0"/>
                    </a:p>
                  </a:txBody>
                  <a:tcPr/>
                </a:tc>
              </a:tr>
              <a:tr h="370840">
                <a:tc>
                  <a:txBody>
                    <a:bodyPr/>
                    <a:lstStyle/>
                    <a:p>
                      <a:r>
                        <a:rPr lang="en-US" sz="1500" dirty="0" smtClean="0"/>
                        <a:t>Pre-lessons</a:t>
                      </a:r>
                      <a:endParaRPr lang="en-US" sz="1500" dirty="0"/>
                    </a:p>
                  </a:txBody>
                  <a:tcPr/>
                </a:tc>
                <a:tc>
                  <a:txBody>
                    <a:bodyPr/>
                    <a:lstStyle/>
                    <a:p>
                      <a:pPr algn="ctr"/>
                      <a:r>
                        <a:rPr lang="en-US" sz="1500" dirty="0" smtClean="0"/>
                        <a:t>2</a:t>
                      </a:r>
                      <a:r>
                        <a:rPr lang="en-US" sz="1500" baseline="0" dirty="0" smtClean="0"/>
                        <a:t> hours</a:t>
                      </a:r>
                      <a:endParaRPr lang="en-US" sz="1500" dirty="0"/>
                    </a:p>
                  </a:txBody>
                  <a:tcPr/>
                </a:tc>
                <a:tc>
                  <a:txBody>
                    <a:bodyPr/>
                    <a:lstStyle/>
                    <a:p>
                      <a:r>
                        <a:rPr lang="en-US" sz="1500" dirty="0" smtClean="0"/>
                        <a:t>Review of 7</a:t>
                      </a:r>
                      <a:r>
                        <a:rPr lang="en-US" sz="1500" baseline="30000" dirty="0" smtClean="0"/>
                        <a:t>th</a:t>
                      </a:r>
                      <a:r>
                        <a:rPr lang="en-US" sz="1500" dirty="0" smtClean="0"/>
                        <a:t> and/or 8</a:t>
                      </a:r>
                      <a:r>
                        <a:rPr lang="en-US" sz="1500" baseline="30000" dirty="0" smtClean="0"/>
                        <a:t>th</a:t>
                      </a:r>
                      <a:r>
                        <a:rPr lang="en-US" sz="1500" dirty="0" smtClean="0"/>
                        <a:t> grade SP standards</a:t>
                      </a:r>
                      <a:endParaRPr lang="en-US" sz="1500" dirty="0"/>
                    </a:p>
                  </a:txBody>
                  <a:tcPr/>
                </a:tc>
              </a:tr>
              <a:tr h="370840">
                <a:tc>
                  <a:txBody>
                    <a:bodyPr/>
                    <a:lstStyle/>
                    <a:p>
                      <a:r>
                        <a:rPr lang="en-US" sz="1500" dirty="0" smtClean="0"/>
                        <a:t>Vocabulary</a:t>
                      </a:r>
                      <a:endParaRPr lang="en-US" sz="1500" dirty="0"/>
                    </a:p>
                  </a:txBody>
                  <a:tcPr/>
                </a:tc>
                <a:tc>
                  <a:txBody>
                    <a:bodyPr/>
                    <a:lstStyle/>
                    <a:p>
                      <a:pPr algn="ctr"/>
                      <a:r>
                        <a:rPr lang="en-US" sz="1500" dirty="0" smtClean="0"/>
                        <a:t>1 hour</a:t>
                      </a:r>
                      <a:endParaRPr lang="en-US" sz="1500" dirty="0"/>
                    </a:p>
                  </a:txBody>
                  <a:tcPr/>
                </a:tc>
                <a:tc>
                  <a:txBody>
                    <a:bodyPr/>
                    <a:lstStyle/>
                    <a:p>
                      <a:r>
                        <a:rPr lang="en-US" sz="1500" dirty="0" smtClean="0"/>
                        <a:t>Defining Conditional Probability, including joint and marginal</a:t>
                      </a:r>
                      <a:r>
                        <a:rPr lang="en-US" sz="1500" baseline="0" dirty="0" smtClean="0"/>
                        <a:t> frequency</a:t>
                      </a:r>
                      <a:endParaRPr lang="en-US" sz="1500" dirty="0"/>
                    </a:p>
                  </a:txBody>
                  <a:tcPr/>
                </a:tc>
              </a:tr>
              <a:tr h="370840">
                <a:tc>
                  <a:txBody>
                    <a:bodyPr/>
                    <a:lstStyle/>
                    <a:p>
                      <a:r>
                        <a:rPr lang="en-US" sz="1500" dirty="0" smtClean="0"/>
                        <a:t>M&amp;M Task-Lesson</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Explanation</a:t>
                      </a:r>
                      <a:r>
                        <a:rPr lang="en-US" sz="1500" baseline="0" dirty="0" smtClean="0"/>
                        <a:t> and completion of work</a:t>
                      </a:r>
                      <a:endParaRPr lang="en-US" sz="1500" dirty="0"/>
                    </a:p>
                  </a:txBody>
                  <a:tcPr/>
                </a:tc>
              </a:tr>
              <a:tr h="370840">
                <a:tc>
                  <a:txBody>
                    <a:bodyPr/>
                    <a:lstStyle/>
                    <a:p>
                      <a:r>
                        <a:rPr lang="en-US" sz="1500" dirty="0" smtClean="0"/>
                        <a:t>Practice and Additional</a:t>
                      </a:r>
                      <a:r>
                        <a:rPr lang="en-US" sz="1500" baseline="0" dirty="0" smtClean="0"/>
                        <a:t> Tasks</a:t>
                      </a:r>
                      <a:endParaRPr lang="en-US" sz="1500" dirty="0"/>
                    </a:p>
                  </a:txBody>
                  <a:tcPr/>
                </a:tc>
                <a:tc>
                  <a:txBody>
                    <a:bodyPr/>
                    <a:lstStyle/>
                    <a:p>
                      <a:pPr algn="ctr"/>
                      <a:r>
                        <a:rPr lang="en-US" sz="1500" dirty="0" smtClean="0"/>
                        <a:t>2 hours</a:t>
                      </a:r>
                      <a:endParaRPr lang="en-US" sz="1500" dirty="0"/>
                    </a:p>
                  </a:txBody>
                  <a:tcPr/>
                </a:tc>
                <a:tc>
                  <a:txBody>
                    <a:bodyPr/>
                    <a:lstStyle/>
                    <a:p>
                      <a:r>
                        <a:rPr lang="en-US" sz="1500" dirty="0" smtClean="0"/>
                        <a:t>Additional</a:t>
                      </a:r>
                      <a:r>
                        <a:rPr lang="en-US" sz="1500" baseline="0" dirty="0" smtClean="0"/>
                        <a:t> worksheets from </a:t>
                      </a:r>
                      <a:r>
                        <a:rPr lang="en-US" sz="1500" baseline="0" dirty="0" err="1" smtClean="0"/>
                        <a:t>LearnZillion</a:t>
                      </a:r>
                      <a:r>
                        <a:rPr lang="en-US" sz="1500" baseline="0" dirty="0" smtClean="0"/>
                        <a:t>, </a:t>
                      </a:r>
                      <a:r>
                        <a:rPr lang="en-US" sz="1500" dirty="0" smtClean="0"/>
                        <a:t>Textbook practice, Illustrative</a:t>
                      </a:r>
                      <a:r>
                        <a:rPr lang="en-US" sz="1500" baseline="0" dirty="0" smtClean="0"/>
                        <a:t> Mathematics Tasks</a:t>
                      </a:r>
                      <a:endParaRPr lang="en-US" sz="1500" dirty="0"/>
                    </a:p>
                  </a:txBody>
                  <a:tcPr/>
                </a:tc>
              </a:tr>
              <a:tr h="370840">
                <a:tc>
                  <a:txBody>
                    <a:bodyPr/>
                    <a:lstStyle/>
                    <a:p>
                      <a:r>
                        <a:rPr lang="en-US" sz="1500" b="1" dirty="0" smtClean="0"/>
                        <a:t>Total Time</a:t>
                      </a:r>
                      <a:endParaRPr lang="en-US" sz="1500" b="1" dirty="0"/>
                    </a:p>
                  </a:txBody>
                  <a:tcPr/>
                </a:tc>
                <a:tc>
                  <a:txBody>
                    <a:bodyPr/>
                    <a:lstStyle/>
                    <a:p>
                      <a:pPr algn="ctr"/>
                      <a:r>
                        <a:rPr lang="en-US" sz="1500" b="1" dirty="0" smtClean="0"/>
                        <a:t>10 hours</a:t>
                      </a:r>
                      <a:endParaRPr lang="en-US" sz="1500" b="1" dirty="0"/>
                    </a:p>
                  </a:txBody>
                  <a:tcPr/>
                </a:tc>
                <a:tc>
                  <a:txBody>
                    <a:bodyPr/>
                    <a:lstStyle/>
                    <a:p>
                      <a:endParaRPr lang="en-US" sz="1500" dirty="0"/>
                    </a:p>
                  </a:txBody>
                  <a:tcPr/>
                </a:tc>
              </a:tr>
            </a:tbl>
          </a:graphicData>
        </a:graphic>
      </p:graphicFrame>
    </p:spTree>
    <p:extLst>
      <p:ext uri="{BB962C8B-B14F-4D97-AF65-F5344CB8AC3E}">
        <p14:creationId xmlns:p14="http://schemas.microsoft.com/office/powerpoint/2010/main" val="87161250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315200" cy="1154097"/>
          </a:xfrm>
        </p:spPr>
        <p:txBody>
          <a:bodyPr>
            <a:normAutofit fontScale="90000"/>
          </a:bodyPr>
          <a:lstStyle/>
          <a:p>
            <a:r>
              <a:rPr lang="en-US" dirty="0" smtClean="0"/>
              <a:t>Textbook Connection</a:t>
            </a:r>
            <a:br>
              <a:rPr lang="en-US" dirty="0" smtClean="0"/>
            </a:br>
            <a:r>
              <a:rPr lang="en-US" dirty="0" smtClean="0"/>
              <a:t>Big Ideas</a:t>
            </a:r>
            <a:endParaRPr lang="en-US" dirty="0"/>
          </a:p>
        </p:txBody>
      </p:sp>
      <p:sp>
        <p:nvSpPr>
          <p:cNvPr id="3" name="Content Placeholder 2"/>
          <p:cNvSpPr>
            <a:spLocks noGrp="1"/>
          </p:cNvSpPr>
          <p:nvPr>
            <p:ph idx="1"/>
          </p:nvPr>
        </p:nvSpPr>
        <p:spPr>
          <a:xfrm>
            <a:off x="838200" y="1981200"/>
            <a:ext cx="7315200" cy="3539527"/>
          </a:xfrm>
        </p:spPr>
        <p:txBody>
          <a:bodyPr>
            <a:normAutofit fontScale="85000" lnSpcReduction="20000"/>
          </a:bodyPr>
          <a:lstStyle/>
          <a:p>
            <a:r>
              <a:rPr lang="en-US" b="1" dirty="0" smtClean="0"/>
              <a:t>Textbook Algebra 1 Section 11.4</a:t>
            </a:r>
          </a:p>
          <a:p>
            <a:pPr lvl="1"/>
            <a:r>
              <a:rPr lang="en-US" b="1" dirty="0" smtClean="0">
                <a:solidFill>
                  <a:srgbClr val="203A4E"/>
                </a:solidFill>
              </a:rPr>
              <a:t>Classwork: Page 609-613 problems 1 – 5 </a:t>
            </a:r>
          </a:p>
          <a:p>
            <a:pPr lvl="1"/>
            <a:r>
              <a:rPr lang="en-US" b="1" dirty="0" smtClean="0">
                <a:solidFill>
                  <a:srgbClr val="203A4E"/>
                </a:solidFill>
              </a:rPr>
              <a:t>Homework: Page 614-616 problems 1 - 32</a:t>
            </a:r>
          </a:p>
          <a:p>
            <a:r>
              <a:rPr lang="en-US" b="1" dirty="0" smtClean="0"/>
              <a:t>Extra Practice: Algebra 1 Resources by Chapter Section 10.3 </a:t>
            </a:r>
          </a:p>
          <a:p>
            <a:pPr lvl="1"/>
            <a:r>
              <a:rPr lang="en-US" b="1" dirty="0" smtClean="0">
                <a:solidFill>
                  <a:srgbClr val="203A4E"/>
                </a:solidFill>
              </a:rPr>
              <a:t>Practice A and B page 405 - 407</a:t>
            </a:r>
          </a:p>
          <a:p>
            <a:pPr lvl="1"/>
            <a:r>
              <a:rPr lang="en-US" b="1" dirty="0" smtClean="0">
                <a:solidFill>
                  <a:srgbClr val="203A4E"/>
                </a:solidFill>
              </a:rPr>
              <a:t>Enrichment and Extension page 407 - 408</a:t>
            </a:r>
          </a:p>
          <a:p>
            <a:pPr lvl="1"/>
            <a:r>
              <a:rPr lang="en-US" b="1" dirty="0" smtClean="0">
                <a:solidFill>
                  <a:srgbClr val="203A4E"/>
                </a:solidFill>
              </a:rPr>
              <a:t>Puzzle Time Page 408</a:t>
            </a:r>
          </a:p>
          <a:p>
            <a:r>
              <a:rPr lang="en-US" b="1" dirty="0" smtClean="0"/>
              <a:t>Student Journal Algebra 1 Section 11.4 </a:t>
            </a:r>
            <a:endParaRPr lang="en-US" dirty="0" smtClean="0"/>
          </a:p>
          <a:p>
            <a:pPr lvl="1"/>
            <a:r>
              <a:rPr lang="en-US" dirty="0" smtClean="0">
                <a:solidFill>
                  <a:srgbClr val="203A4E"/>
                </a:solidFill>
              </a:rPr>
              <a:t>Two-Way Tables and Probability Page 344 - 348</a:t>
            </a:r>
          </a:p>
          <a:p>
            <a:r>
              <a:rPr lang="en-US" b="1" dirty="0" smtClean="0"/>
              <a:t>Assessment Book Algebra 1 Section 10.3</a:t>
            </a:r>
          </a:p>
          <a:p>
            <a:pPr lvl="1"/>
            <a:r>
              <a:rPr lang="en-US" b="1" dirty="0">
                <a:solidFill>
                  <a:srgbClr val="203A4E"/>
                </a:solidFill>
              </a:rPr>
              <a:t>P</a:t>
            </a:r>
            <a:r>
              <a:rPr lang="en-US" b="1" dirty="0" smtClean="0">
                <a:solidFill>
                  <a:srgbClr val="203A4E"/>
                </a:solidFill>
              </a:rPr>
              <a:t>age 145 - 147 </a:t>
            </a:r>
            <a:endParaRPr lang="en-US" dirty="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anim calcmode="lin" valueType="num">
                                      <p:cBhvr>
                                        <p:cTn id="5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1000"/>
                                        <p:tgtEl>
                                          <p:spTgt spid="3">
                                            <p:txEl>
                                              <p:pRg st="9" end="9"/>
                                            </p:txEl>
                                          </p:spTgt>
                                        </p:tgtEl>
                                      </p:cBhvr>
                                    </p:animEffect>
                                    <p:anim calcmode="lin" valueType="num">
                                      <p:cBhvr>
                                        <p:cTn id="5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9452929"/>
              </p:ext>
            </p:extLst>
          </p:nvPr>
        </p:nvGraphicFramePr>
        <p:xfrm>
          <a:off x="1524000" y="2667000"/>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04180" y="1752600"/>
            <a:ext cx="7010400" cy="646331"/>
          </a:xfrm>
          <a:prstGeom prst="rect">
            <a:avLst/>
          </a:prstGeom>
        </p:spPr>
        <p:txBody>
          <a:bodyPr wrap="square">
            <a:spAutoFit/>
          </a:bodyPr>
          <a:lstStyle/>
          <a:p>
            <a:r>
              <a:rPr lang="en-US" dirty="0"/>
              <a:t>Provided is a lesson for teachers to use to help students understand and analyze bivariate </a:t>
            </a:r>
            <a:r>
              <a:rPr lang="en-US" dirty="0" smtClean="0"/>
              <a:t>data.  Included are the following:</a:t>
            </a:r>
            <a:endParaRPr lang="en-US" dirty="0"/>
          </a:p>
        </p:txBody>
      </p:sp>
    </p:spTree>
    <p:extLst>
      <p:ext uri="{BB962C8B-B14F-4D97-AF65-F5344CB8AC3E}">
        <p14:creationId xmlns:p14="http://schemas.microsoft.com/office/powerpoint/2010/main" val="97518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63128D83-543B-46B4-B951-52988282917A}"/>
                                            </p:graphicEl>
                                          </p:spTgt>
                                        </p:tgtEl>
                                        <p:attrNameLst>
                                          <p:attrName>style.visibility</p:attrName>
                                        </p:attrNameLst>
                                      </p:cBhvr>
                                      <p:to>
                                        <p:strVal val="visible"/>
                                      </p:to>
                                    </p:set>
                                    <p:anim calcmode="lin" valueType="num">
                                      <p:cBhvr>
                                        <p:cTn id="7" dur="500" fill="hold"/>
                                        <p:tgtEl>
                                          <p:spTgt spid="4">
                                            <p:graphicEl>
                                              <a:dgm id="{63128D83-543B-46B4-B951-52988282917A}"/>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63128D83-543B-46B4-B951-52988282917A}"/>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63128D83-543B-46B4-B951-5298828291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3E4BE58C-3442-40F6-A751-4FE1819BF935}"/>
                                            </p:graphicEl>
                                          </p:spTgt>
                                        </p:tgtEl>
                                        <p:attrNameLst>
                                          <p:attrName>style.visibility</p:attrName>
                                        </p:attrNameLst>
                                      </p:cBhvr>
                                      <p:to>
                                        <p:strVal val="visible"/>
                                      </p:to>
                                    </p:set>
                                    <p:anim calcmode="lin" valueType="num">
                                      <p:cBhvr>
                                        <p:cTn id="14" dur="500" fill="hold"/>
                                        <p:tgtEl>
                                          <p:spTgt spid="4">
                                            <p:graphicEl>
                                              <a:dgm id="{3E4BE58C-3442-40F6-A751-4FE1819BF935}"/>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3E4BE58C-3442-40F6-A751-4FE1819BF935}"/>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3E4BE58C-3442-40F6-A751-4FE1819BF935}"/>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01763078-438F-47F4-B933-AE7A470A8EDE}"/>
                                            </p:graphicEl>
                                          </p:spTgt>
                                        </p:tgtEl>
                                        <p:attrNameLst>
                                          <p:attrName>style.visibility</p:attrName>
                                        </p:attrNameLst>
                                      </p:cBhvr>
                                      <p:to>
                                        <p:strVal val="visible"/>
                                      </p:to>
                                    </p:set>
                                    <p:anim calcmode="lin" valueType="num">
                                      <p:cBhvr>
                                        <p:cTn id="21" dur="500" fill="hold"/>
                                        <p:tgtEl>
                                          <p:spTgt spid="4">
                                            <p:graphicEl>
                                              <a:dgm id="{01763078-438F-47F4-B933-AE7A470A8EDE}"/>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01763078-438F-47F4-B933-AE7A470A8EDE}"/>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01763078-438F-47F4-B933-AE7A470A8ED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91B6F8ED-4351-4F96-8D7B-EFCA6BAE4614}"/>
                                            </p:graphicEl>
                                          </p:spTgt>
                                        </p:tgtEl>
                                        <p:attrNameLst>
                                          <p:attrName>style.visibility</p:attrName>
                                        </p:attrNameLst>
                                      </p:cBhvr>
                                      <p:to>
                                        <p:strVal val="visible"/>
                                      </p:to>
                                    </p:set>
                                    <p:anim calcmode="lin" valueType="num">
                                      <p:cBhvr>
                                        <p:cTn id="28" dur="500" fill="hold"/>
                                        <p:tgtEl>
                                          <p:spTgt spid="4">
                                            <p:graphicEl>
                                              <a:dgm id="{91B6F8ED-4351-4F96-8D7B-EFCA6BAE4614}"/>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91B6F8ED-4351-4F96-8D7B-EFCA6BAE4614}"/>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91B6F8ED-4351-4F96-8D7B-EFCA6BAE4614}"/>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9C78D8E6-2627-4786-91CC-BAF294ED1B16}"/>
                                            </p:graphicEl>
                                          </p:spTgt>
                                        </p:tgtEl>
                                        <p:attrNameLst>
                                          <p:attrName>style.visibility</p:attrName>
                                        </p:attrNameLst>
                                      </p:cBhvr>
                                      <p:to>
                                        <p:strVal val="visible"/>
                                      </p:to>
                                    </p:set>
                                    <p:anim calcmode="lin" valueType="num">
                                      <p:cBhvr>
                                        <p:cTn id="35" dur="500" fill="hold"/>
                                        <p:tgtEl>
                                          <p:spTgt spid="4">
                                            <p:graphicEl>
                                              <a:dgm id="{9C78D8E6-2627-4786-91CC-BAF294ED1B16}"/>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9C78D8E6-2627-4786-91CC-BAF294ED1B16}"/>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9C78D8E6-2627-4786-91CC-BAF294ED1B1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FAFB506F-11F2-402F-B391-83BDEDFDA3F7}"/>
                                            </p:graphicEl>
                                          </p:spTgt>
                                        </p:tgtEl>
                                        <p:attrNameLst>
                                          <p:attrName>style.visibility</p:attrName>
                                        </p:attrNameLst>
                                      </p:cBhvr>
                                      <p:to>
                                        <p:strVal val="visible"/>
                                      </p:to>
                                    </p:set>
                                    <p:anim calcmode="lin" valueType="num">
                                      <p:cBhvr>
                                        <p:cTn id="42" dur="500" fill="hold"/>
                                        <p:tgtEl>
                                          <p:spTgt spid="4">
                                            <p:graphicEl>
                                              <a:dgm id="{FAFB506F-11F2-402F-B391-83BDEDFDA3F7}"/>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FAFB506F-11F2-402F-B391-83BDEDFDA3F7}"/>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FAFB506F-11F2-402F-B391-83BDEDFDA3F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ADA9DF16-ADAF-4F5D-8E04-121F288C203E}"/>
                                            </p:graphicEl>
                                          </p:spTgt>
                                        </p:tgtEl>
                                        <p:attrNameLst>
                                          <p:attrName>style.visibility</p:attrName>
                                        </p:attrNameLst>
                                      </p:cBhvr>
                                      <p:to>
                                        <p:strVal val="visible"/>
                                      </p:to>
                                    </p:set>
                                    <p:anim calcmode="lin" valueType="num">
                                      <p:cBhvr>
                                        <p:cTn id="49" dur="500" fill="hold"/>
                                        <p:tgtEl>
                                          <p:spTgt spid="4">
                                            <p:graphicEl>
                                              <a:dgm id="{ADA9DF16-ADAF-4F5D-8E04-121F288C203E}"/>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ADA9DF16-ADAF-4F5D-8E04-121F288C203E}"/>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ADA9DF16-ADAF-4F5D-8E04-121F288C203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8B61FCA8-924F-42A1-A51F-25BED0880D40}"/>
                                            </p:graphicEl>
                                          </p:spTgt>
                                        </p:tgtEl>
                                        <p:attrNameLst>
                                          <p:attrName>style.visibility</p:attrName>
                                        </p:attrNameLst>
                                      </p:cBhvr>
                                      <p:to>
                                        <p:strVal val="visible"/>
                                      </p:to>
                                    </p:set>
                                    <p:anim calcmode="lin" valueType="num">
                                      <p:cBhvr>
                                        <p:cTn id="56" dur="500" fill="hold"/>
                                        <p:tgtEl>
                                          <p:spTgt spid="4">
                                            <p:graphicEl>
                                              <a:dgm id="{8B61FCA8-924F-42A1-A51F-25BED0880D40}"/>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8B61FCA8-924F-42A1-A51F-25BED0880D40}"/>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8B61FCA8-924F-42A1-A51F-25BED0880D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315200" cy="1154097"/>
          </a:xfrm>
        </p:spPr>
        <p:txBody>
          <a:bodyPr>
            <a:normAutofit fontScale="90000"/>
          </a:bodyPr>
          <a:lstStyle/>
          <a:p>
            <a:r>
              <a:rPr lang="en-US" dirty="0" smtClean="0"/>
              <a:t>Textbook Connection</a:t>
            </a:r>
            <a:br>
              <a:rPr lang="en-US" dirty="0" smtClean="0"/>
            </a:br>
            <a:r>
              <a:rPr lang="en-US" dirty="0" smtClean="0"/>
              <a:t>Spring Board</a:t>
            </a:r>
            <a:endParaRPr lang="en-US" dirty="0"/>
          </a:p>
        </p:txBody>
      </p:sp>
      <p:sp>
        <p:nvSpPr>
          <p:cNvPr id="3" name="Content Placeholder 2"/>
          <p:cNvSpPr>
            <a:spLocks noGrp="1"/>
          </p:cNvSpPr>
          <p:nvPr>
            <p:ph idx="1"/>
          </p:nvPr>
        </p:nvSpPr>
        <p:spPr>
          <a:xfrm>
            <a:off x="914400" y="2209800"/>
            <a:ext cx="7315200" cy="3539527"/>
          </a:xfrm>
        </p:spPr>
        <p:txBody>
          <a:bodyPr>
            <a:normAutofit/>
          </a:bodyPr>
          <a:lstStyle/>
          <a:p>
            <a:r>
              <a:rPr lang="en-US" b="1" dirty="0" smtClean="0"/>
              <a:t>Lesson 40-1 Bivariate Data</a:t>
            </a:r>
          </a:p>
          <a:p>
            <a:pPr lvl="1"/>
            <a:r>
              <a:rPr lang="en-US" b="1" dirty="0" smtClean="0">
                <a:solidFill>
                  <a:srgbClr val="203A4E"/>
                </a:solidFill>
              </a:rPr>
              <a:t>Classwork Page 595 – 598 Problems 1 – 7</a:t>
            </a:r>
          </a:p>
          <a:p>
            <a:pPr lvl="1"/>
            <a:r>
              <a:rPr lang="en-US" b="1" dirty="0" smtClean="0">
                <a:solidFill>
                  <a:srgbClr val="203A4E"/>
                </a:solidFill>
              </a:rPr>
              <a:t>Homework Page 600 Problems 12 - 15</a:t>
            </a:r>
            <a:endParaRPr lang="en-US" dirty="0" smtClean="0">
              <a:solidFill>
                <a:srgbClr val="203A4E"/>
              </a:solidFill>
            </a:endParaRPr>
          </a:p>
        </p:txBody>
      </p:sp>
    </p:spTree>
    <p:extLst>
      <p:ext uri="{BB962C8B-B14F-4D97-AF65-F5344CB8AC3E}">
        <p14:creationId xmlns:p14="http://schemas.microsoft.com/office/powerpoint/2010/main" val="1181263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Textbook Connection</a:t>
            </a:r>
            <a:br>
              <a:rPr lang="en-US" dirty="0"/>
            </a:br>
            <a:r>
              <a:rPr lang="en-US" dirty="0" smtClean="0"/>
              <a:t>CPM</a:t>
            </a:r>
            <a:endParaRPr lang="en-US" dirty="0"/>
          </a:p>
        </p:txBody>
      </p:sp>
      <p:sp>
        <p:nvSpPr>
          <p:cNvPr id="3" name="Content Placeholder 2"/>
          <p:cNvSpPr>
            <a:spLocks noGrp="1"/>
          </p:cNvSpPr>
          <p:nvPr>
            <p:ph idx="1"/>
          </p:nvPr>
        </p:nvSpPr>
        <p:spPr/>
        <p:txBody>
          <a:bodyPr/>
          <a:lstStyle/>
          <a:p>
            <a:r>
              <a:rPr lang="en-US" dirty="0" smtClean="0"/>
              <a:t>S-ID 5 is not in CPM</a:t>
            </a:r>
          </a:p>
          <a:p>
            <a:endParaRPr lang="en-US" dirty="0"/>
          </a:p>
        </p:txBody>
      </p:sp>
    </p:spTree>
    <p:extLst>
      <p:ext uri="{BB962C8B-B14F-4D97-AF65-F5344CB8AC3E}">
        <p14:creationId xmlns:p14="http://schemas.microsoft.com/office/powerpoint/2010/main" val="184344187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1066800" y="1828800"/>
            <a:ext cx="7010400" cy="4267200"/>
          </a:xfrm>
        </p:spPr>
        <p:txBody>
          <a:bodyPr>
            <a:normAutofit fontScale="85000" lnSpcReduction="20000"/>
          </a:bodyPr>
          <a:lstStyle/>
          <a:p>
            <a:r>
              <a:rPr lang="en-US" b="1" dirty="0" smtClean="0"/>
              <a:t>Illustrative </a:t>
            </a:r>
            <a:r>
              <a:rPr lang="en-US" b="1" dirty="0"/>
              <a:t>Mathematics  </a:t>
            </a:r>
            <a:r>
              <a:rPr lang="en-US" b="1" dirty="0" smtClean="0"/>
              <a:t>- www.illustrativemathematics.com</a:t>
            </a:r>
            <a:endParaRPr lang="en-US" b="1" dirty="0"/>
          </a:p>
          <a:p>
            <a:pPr lvl="1"/>
            <a:r>
              <a:rPr lang="en-US" dirty="0" smtClean="0"/>
              <a:t>Two-Way </a:t>
            </a:r>
            <a:r>
              <a:rPr lang="en-US" dirty="0"/>
              <a:t>Tables and Probability</a:t>
            </a:r>
          </a:p>
          <a:p>
            <a:pPr lvl="1"/>
            <a:r>
              <a:rPr lang="en-US" dirty="0" smtClean="0"/>
              <a:t>The </a:t>
            </a:r>
            <a:r>
              <a:rPr lang="en-US" dirty="0"/>
              <a:t>Titanic 1: S.CP.1,4, and 6 </a:t>
            </a:r>
          </a:p>
          <a:p>
            <a:pPr lvl="1"/>
            <a:r>
              <a:rPr lang="en-US" dirty="0" smtClean="0"/>
              <a:t>The </a:t>
            </a:r>
            <a:r>
              <a:rPr lang="en-US" dirty="0"/>
              <a:t>Titanic II: S.CP.2-6 </a:t>
            </a:r>
            <a:endParaRPr lang="en-US" dirty="0" smtClean="0"/>
          </a:p>
          <a:p>
            <a:pPr lvl="1"/>
            <a:r>
              <a:rPr lang="en-US" dirty="0" smtClean="0"/>
              <a:t>Fred's </a:t>
            </a:r>
            <a:r>
              <a:rPr lang="en-US" dirty="0"/>
              <a:t>Factory </a:t>
            </a:r>
          </a:p>
          <a:p>
            <a:pPr lvl="1"/>
            <a:r>
              <a:rPr lang="en-US" dirty="0" smtClean="0"/>
              <a:t>But </a:t>
            </a:r>
            <a:r>
              <a:rPr lang="en-US" dirty="0"/>
              <a:t>Mango is My Favorite… </a:t>
            </a:r>
            <a:endParaRPr lang="en-US" dirty="0" smtClean="0"/>
          </a:p>
          <a:p>
            <a:r>
              <a:rPr lang="en-US" b="1" dirty="0"/>
              <a:t>Khan Academy </a:t>
            </a:r>
            <a:r>
              <a:rPr lang="en-US" b="1" dirty="0" smtClean="0"/>
              <a:t>- </a:t>
            </a:r>
            <a:r>
              <a:rPr lang="en-US" b="1" dirty="0"/>
              <a:t>www.khanacademy.org</a:t>
            </a:r>
            <a:endParaRPr lang="en-US" b="1" dirty="0" smtClean="0"/>
          </a:p>
          <a:p>
            <a:r>
              <a:rPr lang="en-US" b="1" dirty="0" smtClean="0"/>
              <a:t>Engage NY Common Core Curriculum</a:t>
            </a:r>
          </a:p>
          <a:p>
            <a:pPr lvl="1"/>
            <a:r>
              <a:rPr lang="en-US" dirty="0" smtClean="0"/>
              <a:t>Algebra II Module 4</a:t>
            </a:r>
          </a:p>
          <a:p>
            <a:pPr lvl="2"/>
            <a:r>
              <a:rPr lang="en-US" dirty="0" smtClean="0"/>
              <a:t>https</a:t>
            </a:r>
            <a:r>
              <a:rPr lang="en-US" dirty="0"/>
              <a:t>://www.engageny.org/resource/algebra-ii-module-4-topic-a-lesson-3-0	</a:t>
            </a:r>
            <a:endParaRPr lang="en-US" dirty="0" smtClean="0"/>
          </a:p>
          <a:p>
            <a:r>
              <a:rPr lang="en-US" b="1" dirty="0" smtClean="0"/>
              <a:t>7</a:t>
            </a:r>
            <a:r>
              <a:rPr lang="en-US" b="1" baseline="30000" dirty="0" smtClean="0"/>
              <a:t>th</a:t>
            </a:r>
            <a:r>
              <a:rPr lang="en-US" b="1" dirty="0" smtClean="0"/>
              <a:t> Grade Standards</a:t>
            </a:r>
          </a:p>
          <a:p>
            <a:pPr lvl="1"/>
            <a:r>
              <a:rPr lang="en-US" dirty="0"/>
              <a:t>Engage NY Common Core Curriculum </a:t>
            </a:r>
          </a:p>
          <a:p>
            <a:pPr lvl="2"/>
            <a:r>
              <a:rPr lang="en-US" dirty="0"/>
              <a:t>Module 5 – Statistics and Probability 	</a:t>
            </a:r>
          </a:p>
          <a:p>
            <a:pPr lvl="1"/>
            <a:endParaRPr lang="en-US" dirty="0"/>
          </a:p>
          <a:p>
            <a:endParaRPr lang="en-US" dirty="0"/>
          </a:p>
          <a:p>
            <a:endParaRPr lang="en-US" dirty="0"/>
          </a:p>
        </p:txBody>
      </p:sp>
    </p:spTree>
    <p:extLst>
      <p:ext uri="{BB962C8B-B14F-4D97-AF65-F5344CB8AC3E}">
        <p14:creationId xmlns:p14="http://schemas.microsoft.com/office/powerpoint/2010/main" val="1865930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3">
                                            <p:txEl>
                                              <p:pRg st="9" end="9"/>
                                            </p:txEl>
                                          </p:spTgt>
                                        </p:tgtEl>
                                        <p:attrNameLst>
                                          <p:attrName>style.visibility</p:attrName>
                                        </p:attrNameLst>
                                      </p:cBhvr>
                                      <p:to>
                                        <p:strVal val="visible"/>
                                      </p:to>
                                    </p:set>
                                    <p:animEffect transition="in" filter="fade">
                                      <p:cBhvr>
                                        <p:cTn id="68" dur="1000"/>
                                        <p:tgtEl>
                                          <p:spTgt spid="3">
                                            <p:txEl>
                                              <p:pRg st="9" end="9"/>
                                            </p:txEl>
                                          </p:spTgt>
                                        </p:tgtEl>
                                      </p:cBhvr>
                                    </p:animEffect>
                                    <p:anim calcmode="lin" valueType="num">
                                      <p:cBhvr>
                                        <p:cTn id="6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Effect transition="in" filter="fade">
                                      <p:cBhvr>
                                        <p:cTn id="75" dur="1000"/>
                                        <p:tgtEl>
                                          <p:spTgt spid="3">
                                            <p:txEl>
                                              <p:pRg st="10" end="10"/>
                                            </p:txEl>
                                          </p:spTgt>
                                        </p:tgtEl>
                                      </p:cBhvr>
                                    </p:animEffect>
                                    <p:anim calcmode="lin" valueType="num">
                                      <p:cBhvr>
                                        <p:cTn id="7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
                                            <p:txEl>
                                              <p:pRg st="11" end="11"/>
                                            </p:txEl>
                                          </p:spTgt>
                                        </p:tgtEl>
                                        <p:attrNameLst>
                                          <p:attrName>style.visibility</p:attrName>
                                        </p:attrNameLst>
                                      </p:cBhvr>
                                      <p:to>
                                        <p:strVal val="visible"/>
                                      </p:to>
                                    </p:set>
                                    <p:animEffect transition="in" filter="fade">
                                      <p:cBhvr>
                                        <p:cTn id="82" dur="1000"/>
                                        <p:tgtEl>
                                          <p:spTgt spid="3">
                                            <p:txEl>
                                              <p:pRg st="11" end="11"/>
                                            </p:txEl>
                                          </p:spTgt>
                                        </p:tgtEl>
                                      </p:cBhvr>
                                    </p:animEffect>
                                    <p:anim calcmode="lin" valueType="num">
                                      <p:cBhvr>
                                        <p:cTn id="8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
                                            <p:txEl>
                                              <p:pRg st="12" end="12"/>
                                            </p:txEl>
                                          </p:spTgt>
                                        </p:tgtEl>
                                        <p:attrNameLst>
                                          <p:attrName>style.visibility</p:attrName>
                                        </p:attrNameLst>
                                      </p:cBhvr>
                                      <p:to>
                                        <p:strVal val="visible"/>
                                      </p:to>
                                    </p:set>
                                    <p:animEffect transition="in" filter="fade">
                                      <p:cBhvr>
                                        <p:cTn id="87" dur="1000"/>
                                        <p:tgtEl>
                                          <p:spTgt spid="3">
                                            <p:txEl>
                                              <p:pRg st="12" end="12"/>
                                            </p:txEl>
                                          </p:spTgt>
                                        </p:tgtEl>
                                      </p:cBhvr>
                                    </p:animEffect>
                                    <p:anim calcmode="lin" valueType="num">
                                      <p:cBhvr>
                                        <p:cTn id="8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Help?</a:t>
            </a:r>
            <a:endParaRPr lang="en-US" dirty="0"/>
          </a:p>
        </p:txBody>
      </p:sp>
      <p:sp>
        <p:nvSpPr>
          <p:cNvPr id="3" name="Content Placeholder 2"/>
          <p:cNvSpPr>
            <a:spLocks noGrp="1"/>
          </p:cNvSpPr>
          <p:nvPr>
            <p:ph idx="1"/>
          </p:nvPr>
        </p:nvSpPr>
        <p:spPr/>
        <p:txBody>
          <a:bodyPr/>
          <a:lstStyle/>
          <a:p>
            <a:pPr marL="0" indent="0" algn="ctr">
              <a:buNone/>
            </a:pPr>
            <a:r>
              <a:rPr lang="en-US" sz="3600" dirty="0" smtClean="0"/>
              <a:t>Contact your </a:t>
            </a:r>
          </a:p>
          <a:p>
            <a:pPr marL="0" indent="0" algn="ctr">
              <a:buNone/>
            </a:pPr>
            <a:r>
              <a:rPr lang="en-US" sz="3600" dirty="0" smtClean="0"/>
              <a:t>Secondary Math Coordinator</a:t>
            </a:r>
            <a:endParaRPr lang="en-US" sz="3600" dirty="0"/>
          </a:p>
          <a:p>
            <a:pPr marL="0" indent="0">
              <a:buNone/>
            </a:pPr>
            <a:endParaRPr lang="en-US" dirty="0"/>
          </a:p>
        </p:txBody>
      </p:sp>
    </p:spTree>
    <p:extLst>
      <p:ext uri="{BB962C8B-B14F-4D97-AF65-F5344CB8AC3E}">
        <p14:creationId xmlns:p14="http://schemas.microsoft.com/office/powerpoint/2010/main" val="165192200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609600"/>
            <a:ext cx="6965245" cy="1066800"/>
          </a:xfrm>
        </p:spPr>
        <p:txBody>
          <a:bodyPr/>
          <a:lstStyle/>
          <a:p>
            <a:r>
              <a:rPr lang="en-US" dirty="0" smtClean="0"/>
              <a:t>Common Core Standards</a:t>
            </a:r>
            <a:endParaRPr lang="en-US" dirty="0"/>
          </a:p>
        </p:txBody>
      </p:sp>
      <p:sp>
        <p:nvSpPr>
          <p:cNvPr id="5" name="Content Placeholder 4"/>
          <p:cNvSpPr>
            <a:spLocks noGrp="1"/>
          </p:cNvSpPr>
          <p:nvPr>
            <p:ph idx="1"/>
          </p:nvPr>
        </p:nvSpPr>
        <p:spPr>
          <a:xfrm>
            <a:off x="762000" y="1752600"/>
            <a:ext cx="7620000" cy="4343399"/>
          </a:xfrm>
        </p:spPr>
        <p:txBody>
          <a:bodyPr>
            <a:normAutofit/>
          </a:bodyPr>
          <a:lstStyle/>
          <a:p>
            <a:pPr marL="0" indent="0">
              <a:buNone/>
            </a:pPr>
            <a:r>
              <a:rPr lang="en-US" sz="3600" b="1" dirty="0" smtClean="0"/>
              <a:t>S-ID.5.</a:t>
            </a:r>
            <a:r>
              <a:rPr lang="en-US" sz="3600" dirty="0" smtClean="0"/>
              <a:t> Summarize categorical data for two categories in two-way frequency tables. </a:t>
            </a:r>
            <a:r>
              <a:rPr lang="en-US" sz="3600" dirty="0"/>
              <a:t> </a:t>
            </a:r>
            <a:r>
              <a:rPr lang="en-US" sz="3600" dirty="0" smtClean="0"/>
              <a:t>Interpret relative frequencies in the context of the data.  Recognize possible associations and trends in the data.</a:t>
            </a:r>
          </a:p>
          <a:p>
            <a:pPr marL="0" indent="0">
              <a:buNone/>
            </a:pPr>
            <a:r>
              <a:rPr lang="en-US" sz="3200" dirty="0" smtClean="0">
                <a:solidFill>
                  <a:srgbClr val="D67C02"/>
                </a:solidFill>
              </a:rPr>
              <a:t>(Understand, 2) </a:t>
            </a:r>
            <a:r>
              <a:rPr lang="en-US" sz="3200" dirty="0" smtClean="0">
                <a:solidFill>
                  <a:schemeClr val="accent2">
                    <a:lumMod val="75000"/>
                  </a:schemeClr>
                </a:solidFill>
              </a:rPr>
              <a:t>(Analyze, 2</a:t>
            </a:r>
            <a:r>
              <a:rPr lang="en-US" sz="3200" dirty="0">
                <a:solidFill>
                  <a:schemeClr val="accent2">
                    <a:lumMod val="75000"/>
                  </a:schemeClr>
                </a:solidFill>
              </a:rPr>
              <a:t>)</a:t>
            </a:r>
            <a:r>
              <a:rPr lang="en-US" sz="3200" dirty="0" smtClean="0">
                <a:solidFill>
                  <a:schemeClr val="accent2">
                    <a:lumMod val="75000"/>
                  </a:schemeClr>
                </a:solidFill>
              </a:rPr>
              <a:t> </a:t>
            </a:r>
            <a:r>
              <a:rPr lang="en-US" sz="3200" dirty="0" smtClean="0">
                <a:solidFill>
                  <a:schemeClr val="accent4">
                    <a:lumMod val="75000"/>
                  </a:schemeClr>
                </a:solidFill>
              </a:rPr>
              <a:t>(Analyze, 3)</a:t>
            </a:r>
            <a:endParaRPr lang="en-US" sz="2800" dirty="0" smtClean="0">
              <a:solidFill>
                <a:schemeClr val="accent4">
                  <a:lumMod val="75000"/>
                </a:schemeClr>
              </a:solidFill>
            </a:endParaRPr>
          </a:p>
        </p:txBody>
      </p:sp>
      <p:sp>
        <p:nvSpPr>
          <p:cNvPr id="2" name="Oval 1"/>
          <p:cNvSpPr/>
          <p:nvPr/>
        </p:nvSpPr>
        <p:spPr>
          <a:xfrm>
            <a:off x="2133600" y="1828800"/>
            <a:ext cx="2362200"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4572000" y="2362200"/>
            <a:ext cx="3124200" cy="0"/>
          </a:xfrm>
          <a:prstGeom prst="line">
            <a:avLst/>
          </a:prstGeom>
          <a:ln w="28575" cmpd="sng"/>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2286000" y="2895600"/>
            <a:ext cx="1828800" cy="609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4114800" y="3429000"/>
            <a:ext cx="3810000" cy="0"/>
          </a:xfrm>
          <a:prstGeom prst="line">
            <a:avLst/>
          </a:prstGeom>
          <a:ln w="28575" cmpd="sng">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5943600" y="3429000"/>
            <a:ext cx="2209800" cy="609600"/>
          </a:xfrm>
          <a:prstGeom prst="ellipse">
            <a:avLst/>
          </a:prstGeom>
          <a:noFill/>
          <a:ln w="28575"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838200" y="4572000"/>
            <a:ext cx="6400800" cy="0"/>
          </a:xfrm>
          <a:prstGeom prst="line">
            <a:avLst/>
          </a:prstGeom>
          <a:ln w="28575" cmpd="sng">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8398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 calcmode="lin" valueType="num">
                                      <p:cBhvr>
                                        <p:cTn id="4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4-27 at 3.44.5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304800"/>
            <a:ext cx="8816097" cy="6082298"/>
          </a:xfrm>
          <a:prstGeom prst="rect">
            <a:avLst/>
          </a:prstGeom>
        </p:spPr>
      </p:pic>
      <p:sp>
        <p:nvSpPr>
          <p:cNvPr id="6" name="Oval 5"/>
          <p:cNvSpPr/>
          <p:nvPr/>
        </p:nvSpPr>
        <p:spPr>
          <a:xfrm>
            <a:off x="3429000" y="1447800"/>
            <a:ext cx="2057400" cy="1371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a:off x="3429000" y="4038600"/>
            <a:ext cx="1828800" cy="990600"/>
          </a:xfrm>
          <a:prstGeom prst="ellipse">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Oval 8"/>
          <p:cNvSpPr/>
          <p:nvPr/>
        </p:nvSpPr>
        <p:spPr>
          <a:xfrm>
            <a:off x="5410200" y="4038600"/>
            <a:ext cx="1828800" cy="990600"/>
          </a:xfrm>
          <a:prstGeom prst="ellipse">
            <a:avLst/>
          </a:prstGeom>
          <a:noFill/>
          <a:ln w="28575" cmpd="sng">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p:cNvSpPr/>
          <p:nvPr/>
        </p:nvSpPr>
        <p:spPr>
          <a:xfrm>
            <a:off x="1752600" y="685800"/>
            <a:ext cx="1600200" cy="7620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1676400" y="1447800"/>
            <a:ext cx="1752600" cy="13716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3429000" y="2819400"/>
            <a:ext cx="1752600" cy="1219200"/>
          </a:xfrm>
          <a:prstGeom prst="ellipse">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04212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Practices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8084151"/>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009550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09600" y="304800"/>
            <a:ext cx="8153400" cy="990600"/>
          </a:xfrm>
        </p:spPr>
        <p:txBody>
          <a:bodyPr>
            <a:normAutofit fontScale="90000"/>
          </a:bodyPr>
          <a:lstStyle/>
          <a:p>
            <a:r>
              <a:rPr lang="en-US" dirty="0"/>
              <a:t/>
            </a:r>
            <a:br>
              <a:rPr lang="en-US" dirty="0"/>
            </a:br>
            <a:r>
              <a:rPr lang="en-US" sz="4200" dirty="0" smtClean="0"/>
              <a:t>Statistics </a:t>
            </a:r>
            <a:r>
              <a:rPr lang="en-US" sz="4200" dirty="0"/>
              <a:t>&amp; </a:t>
            </a:r>
            <a:r>
              <a:rPr lang="en-US" sz="4200" dirty="0" smtClean="0"/>
              <a:t>Probability</a:t>
            </a:r>
            <a:br>
              <a:rPr lang="en-US" sz="4200" dirty="0" smtClean="0"/>
            </a:br>
            <a:r>
              <a:rPr lang="en-US" sz="4200" dirty="0" smtClean="0"/>
              <a:t>Prerequisite Skills: CC Math 8</a:t>
            </a:r>
            <a:endParaRPr lang="en-US" sz="4200" dirty="0"/>
          </a:p>
        </p:txBody>
      </p:sp>
      <p:sp>
        <p:nvSpPr>
          <p:cNvPr id="8" name="TextBox 7"/>
          <p:cNvSpPr txBox="1"/>
          <p:nvPr/>
        </p:nvSpPr>
        <p:spPr>
          <a:xfrm>
            <a:off x="971269" y="1690000"/>
            <a:ext cx="7201459" cy="276999"/>
          </a:xfrm>
          <a:prstGeom prst="rect">
            <a:avLst/>
          </a:prstGeom>
          <a:noFill/>
        </p:spPr>
        <p:txBody>
          <a:bodyPr wrap="none" rtlCol="0">
            <a:spAutoFit/>
          </a:bodyPr>
          <a:lstStyle/>
          <a:p>
            <a:pPr algn="ctr"/>
            <a:r>
              <a:rPr lang="en-US" sz="1200" i="1" dirty="0">
                <a:hlinkClick r:id="rId3"/>
              </a:rPr>
              <a:t>http://commoncoretools.me/wp-content/uploads/2012/06/ccss_progression_sp_hs_2012_04_21_bis.pdf</a:t>
            </a:r>
            <a:endParaRPr lang="en-US" sz="1200" i="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057400"/>
            <a:ext cx="7620000" cy="2690812"/>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3048000"/>
            <a:ext cx="7620000" cy="685800"/>
          </a:xfrm>
          <a:prstGeom prst="rect">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8511" y="4825914"/>
            <a:ext cx="1761690" cy="1413756"/>
          </a:xfrm>
          <a:prstGeom prst="rect">
            <a:avLst/>
          </a:prstGeom>
          <a:effectLst>
            <a:innerShdw blurRad="114300">
              <a:prstClr val="black"/>
            </a:innerShdw>
          </a:effectLst>
        </p:spPr>
      </p:pic>
      <p:sp>
        <p:nvSpPr>
          <p:cNvPr id="9" name="Oval 8"/>
          <p:cNvSpPr/>
          <p:nvPr/>
        </p:nvSpPr>
        <p:spPr>
          <a:xfrm>
            <a:off x="4723682" y="2286000"/>
            <a:ext cx="1372318" cy="562155"/>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53347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838200"/>
            <a:ext cx="6965245" cy="1202485"/>
          </a:xfrm>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Middle School Focus</a:t>
            </a:r>
            <a:endParaRPr lang="en-US" dirty="0">
              <a:solidFill>
                <a:schemeClr val="bg1"/>
              </a:solidFill>
            </a:endParaRPr>
          </a:p>
        </p:txBody>
      </p:sp>
      <p:sp>
        <p:nvSpPr>
          <p:cNvPr id="3" name="Content Placeholder 2"/>
          <p:cNvSpPr>
            <a:spLocks noGrp="1"/>
          </p:cNvSpPr>
          <p:nvPr>
            <p:ph sz="half" idx="4294967295"/>
          </p:nvPr>
        </p:nvSpPr>
        <p:spPr>
          <a:xfrm>
            <a:off x="762000" y="2019300"/>
            <a:ext cx="2590800" cy="4305300"/>
          </a:xfrm>
          <a:prstGeom prst="rect">
            <a:avLst/>
          </a:prstGeom>
          <a:ln w="19050" cmpd="dbl">
            <a:solidFill>
              <a:schemeClr val="accent2">
                <a:lumMod val="75000"/>
              </a:schemeClr>
            </a:solidFill>
          </a:ln>
        </p:spPr>
        <p:txBody>
          <a:bodyPr>
            <a:normAutofit fontScale="92500" lnSpcReduction="10000"/>
          </a:bodyPr>
          <a:lstStyle/>
          <a:p>
            <a:pPr eaLnBrk="1" hangingPunct="1">
              <a:buFont typeface="Wingdings" pitchFamily="2" charset="2"/>
              <a:buChar char="Ø"/>
              <a:defRPr/>
            </a:pPr>
            <a:r>
              <a:rPr lang="en-US" sz="3600" dirty="0" smtClean="0">
                <a:solidFill>
                  <a:srgbClr val="FF0000"/>
                </a:solidFill>
              </a:rPr>
              <a:t>Grade 6</a:t>
            </a:r>
          </a:p>
          <a:p>
            <a:pPr eaLnBrk="1" hangingPunct="1">
              <a:defRPr/>
            </a:pPr>
            <a:r>
              <a:rPr lang="en-US" sz="3200" dirty="0" smtClean="0"/>
              <a:t>Develop understanding </a:t>
            </a:r>
            <a:r>
              <a:rPr lang="en-US" sz="3200" dirty="0"/>
              <a:t>of </a:t>
            </a:r>
            <a:r>
              <a:rPr lang="en-US" sz="3200" b="1" u="sng" dirty="0">
                <a:solidFill>
                  <a:srgbClr val="FF0000"/>
                </a:solidFill>
              </a:rPr>
              <a:t>statistical variability.</a:t>
            </a:r>
          </a:p>
          <a:p>
            <a:pPr eaLnBrk="1" hangingPunct="1">
              <a:defRPr/>
            </a:pPr>
            <a:r>
              <a:rPr lang="en-US" sz="3200" dirty="0" smtClean="0"/>
              <a:t>Summarize </a:t>
            </a:r>
            <a:r>
              <a:rPr lang="en-US" sz="3200" dirty="0"/>
              <a:t>and </a:t>
            </a:r>
            <a:r>
              <a:rPr lang="en-US" sz="3200" b="1" u="sng" dirty="0">
                <a:solidFill>
                  <a:srgbClr val="FF0000"/>
                </a:solidFill>
              </a:rPr>
              <a:t>describe distributions.</a:t>
            </a:r>
            <a:endParaRPr lang="en-US" b="1" u="sng" dirty="0" smtClean="0">
              <a:solidFill>
                <a:srgbClr val="FF0000"/>
              </a:solidFill>
            </a:endParaRPr>
          </a:p>
          <a:p>
            <a:pPr eaLnBrk="1" hangingPunct="1">
              <a:buFont typeface="Wingdings" pitchFamily="2" charset="2"/>
              <a:buChar char="Ø"/>
              <a:defRPr/>
            </a:pPr>
            <a:endParaRPr lang="en-US" dirty="0" smtClean="0"/>
          </a:p>
          <a:p>
            <a:pPr marL="0" indent="0" eaLnBrk="1" hangingPunct="1">
              <a:buFontTx/>
              <a:buNone/>
              <a:defRPr/>
            </a:pPr>
            <a:endParaRPr lang="en-US" dirty="0" smtClean="0"/>
          </a:p>
        </p:txBody>
      </p:sp>
      <p:sp>
        <p:nvSpPr>
          <p:cNvPr id="6" name="Rectangle 2"/>
          <p:cNvSpPr>
            <a:spLocks noGrp="1"/>
          </p:cNvSpPr>
          <p:nvPr>
            <p:ph sz="half" idx="4294967295"/>
          </p:nvPr>
        </p:nvSpPr>
        <p:spPr>
          <a:xfrm>
            <a:off x="3352800" y="2037104"/>
            <a:ext cx="2895600" cy="4287496"/>
          </a:xfrm>
          <a:prstGeom prst="rect">
            <a:avLst/>
          </a:prstGeom>
          <a:ln w="19050" cmpd="dbl">
            <a:solidFill>
              <a:schemeClr val="accent2">
                <a:lumMod val="75000"/>
              </a:schemeClr>
            </a:solidFill>
          </a:ln>
        </p:spPr>
        <p:txBody>
          <a:bodyPr>
            <a:normAutofit fontScale="92500" lnSpcReduction="20000"/>
          </a:bodyPr>
          <a:lstStyle/>
          <a:p>
            <a:pPr eaLnBrk="1" hangingPunct="1">
              <a:buFont typeface="Wingdings" pitchFamily="2" charset="2"/>
              <a:buChar char="Ø"/>
              <a:defRPr/>
            </a:pPr>
            <a:r>
              <a:rPr lang="en-US" sz="3600" dirty="0" smtClean="0">
                <a:solidFill>
                  <a:srgbClr val="FF0000"/>
                </a:solidFill>
              </a:rPr>
              <a:t>Grade 7</a:t>
            </a:r>
          </a:p>
          <a:p>
            <a:pPr eaLnBrk="1" hangingPunct="1">
              <a:defRPr/>
            </a:pPr>
            <a:r>
              <a:rPr lang="en-US" b="1" u="sng" dirty="0" smtClean="0">
                <a:solidFill>
                  <a:srgbClr val="FF0000"/>
                </a:solidFill>
              </a:rPr>
              <a:t>Use </a:t>
            </a:r>
            <a:r>
              <a:rPr lang="en-US" b="1" u="sng" dirty="0">
                <a:solidFill>
                  <a:srgbClr val="FF0000"/>
                </a:solidFill>
              </a:rPr>
              <a:t>random sampling </a:t>
            </a:r>
            <a:r>
              <a:rPr lang="en-US" dirty="0"/>
              <a:t>to draw inferences about a population.</a:t>
            </a:r>
          </a:p>
          <a:p>
            <a:pPr eaLnBrk="1" hangingPunct="1">
              <a:defRPr/>
            </a:pPr>
            <a:r>
              <a:rPr lang="en-US" b="1" u="sng" dirty="0" smtClean="0">
                <a:solidFill>
                  <a:srgbClr val="FF0000"/>
                </a:solidFill>
              </a:rPr>
              <a:t>Draw </a:t>
            </a:r>
            <a:r>
              <a:rPr lang="en-US" b="1" u="sng" dirty="0">
                <a:solidFill>
                  <a:srgbClr val="FF0000"/>
                </a:solidFill>
              </a:rPr>
              <a:t>informal comparative inferences </a:t>
            </a:r>
            <a:r>
              <a:rPr lang="en-US" dirty="0"/>
              <a:t>about two populations.</a:t>
            </a:r>
          </a:p>
          <a:p>
            <a:pPr eaLnBrk="1" hangingPunct="1">
              <a:defRPr/>
            </a:pPr>
            <a:r>
              <a:rPr lang="en-US" dirty="0" smtClean="0"/>
              <a:t>Investigate </a:t>
            </a:r>
            <a:r>
              <a:rPr lang="en-US" dirty="0"/>
              <a:t>chance processes and </a:t>
            </a:r>
            <a:r>
              <a:rPr lang="en-US" b="1" u="sng" dirty="0">
                <a:solidFill>
                  <a:srgbClr val="FF0000"/>
                </a:solidFill>
              </a:rPr>
              <a:t>develop, use, and evaluate probability models.</a:t>
            </a:r>
            <a:endParaRPr lang="en-US" b="1" u="sng" dirty="0" smtClean="0">
              <a:solidFill>
                <a:srgbClr val="FF0000"/>
              </a:solidFill>
            </a:endParaRPr>
          </a:p>
          <a:p>
            <a:pPr marL="0" indent="0" eaLnBrk="1" hangingPunct="1">
              <a:buFontTx/>
              <a:buNone/>
              <a:defRPr/>
            </a:pPr>
            <a:endParaRPr lang="en-US" dirty="0" smtClean="0"/>
          </a:p>
        </p:txBody>
      </p:sp>
      <p:sp>
        <p:nvSpPr>
          <p:cNvPr id="7" name="Rectangle 2"/>
          <p:cNvSpPr>
            <a:spLocks noGrp="1"/>
          </p:cNvSpPr>
          <p:nvPr>
            <p:ph sz="quarter" idx="4294967295"/>
          </p:nvPr>
        </p:nvSpPr>
        <p:spPr>
          <a:xfrm>
            <a:off x="6248400" y="2045650"/>
            <a:ext cx="2161307" cy="4278950"/>
          </a:xfrm>
          <a:ln w="19050" cmpd="dbl">
            <a:solidFill>
              <a:schemeClr val="accent2">
                <a:lumMod val="75000"/>
              </a:schemeClr>
            </a:solidFill>
          </a:ln>
        </p:spPr>
        <p:txBody>
          <a:bodyPr>
            <a:normAutofit/>
          </a:bodyPr>
          <a:lstStyle/>
          <a:p>
            <a:pPr eaLnBrk="1" hangingPunct="1">
              <a:buFont typeface="Wingdings" pitchFamily="2" charset="2"/>
              <a:buChar char="Ø"/>
              <a:defRPr/>
            </a:pPr>
            <a:r>
              <a:rPr lang="en-US" sz="2800" dirty="0" smtClean="0">
                <a:solidFill>
                  <a:srgbClr val="FF0000"/>
                </a:solidFill>
              </a:rPr>
              <a:t>Grade 8</a:t>
            </a:r>
          </a:p>
          <a:p>
            <a:pPr marL="0" indent="0" eaLnBrk="1" hangingPunct="1">
              <a:buFontTx/>
              <a:buNone/>
              <a:defRPr/>
            </a:pPr>
            <a:r>
              <a:rPr lang="en-US" sz="2000" dirty="0" smtClean="0"/>
              <a:t>Investigate </a:t>
            </a:r>
            <a:r>
              <a:rPr lang="en-US" sz="2000" dirty="0"/>
              <a:t>patterns of association in </a:t>
            </a:r>
            <a:r>
              <a:rPr lang="en-US" sz="2000" b="1" u="sng" dirty="0">
                <a:solidFill>
                  <a:srgbClr val="FF0000"/>
                </a:solidFill>
              </a:rPr>
              <a:t>bivariate data.</a:t>
            </a:r>
            <a:endParaRPr lang="en-US" sz="2000" b="1" u="sng" dirty="0" smtClean="0">
              <a:solidFill>
                <a:srgbClr val="FF0000"/>
              </a:solidFill>
            </a:endParaRPr>
          </a:p>
          <a:p>
            <a:pPr eaLnBrk="1" hangingPunct="1">
              <a:buFont typeface="Wingdings" pitchFamily="2" charset="2"/>
              <a:buChar char="Ø"/>
              <a:defRPr/>
            </a:pPr>
            <a:endParaRPr lang="en-US" dirty="0" smtClean="0"/>
          </a:p>
        </p:txBody>
      </p:sp>
      <p:sp>
        <p:nvSpPr>
          <p:cNvPr id="5" name="TextBox 4"/>
          <p:cNvSpPr txBox="1">
            <a:spLocks noChangeArrowheads="1"/>
          </p:cNvSpPr>
          <p:nvPr/>
        </p:nvSpPr>
        <p:spPr bwMode="auto">
          <a:xfrm>
            <a:off x="3059832"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spTree>
    <p:extLst>
      <p:ext uri="{BB962C8B-B14F-4D97-AF65-F5344CB8AC3E}">
        <p14:creationId xmlns:p14="http://schemas.microsoft.com/office/powerpoint/2010/main" val="780469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eaLnBrk="1" hangingPunct="1">
              <a:defRPr/>
            </a:pPr>
            <a:r>
              <a:rPr lang="en-US" dirty="0" smtClean="0">
                <a:solidFill>
                  <a:schemeClr val="bg1"/>
                </a:solidFill>
              </a:rPr>
              <a:t>High School Focus</a:t>
            </a:r>
            <a:endParaRPr lang="en-US" dirty="0">
              <a:solidFill>
                <a:schemeClr val="bg1"/>
              </a:solidFill>
            </a:endParaRPr>
          </a:p>
        </p:txBody>
      </p:sp>
      <p:sp>
        <p:nvSpPr>
          <p:cNvPr id="3" name="Content Placeholder 2"/>
          <p:cNvSpPr>
            <a:spLocks noGrp="1"/>
          </p:cNvSpPr>
          <p:nvPr>
            <p:ph sz="half" idx="4294967295"/>
          </p:nvPr>
        </p:nvSpPr>
        <p:spPr>
          <a:xfrm>
            <a:off x="685800" y="2057400"/>
            <a:ext cx="2667000" cy="4267200"/>
          </a:xfrm>
          <a:prstGeom prst="rect">
            <a:avLst/>
          </a:prstGeom>
          <a:solidFill>
            <a:schemeClr val="bg1"/>
          </a:solidFill>
          <a:ln w="19050" cmpd="dbl">
            <a:solidFill>
              <a:schemeClr val="accent2">
                <a:lumMod val="75000"/>
              </a:schemeClr>
            </a:solidFill>
          </a:ln>
        </p:spPr>
        <p:txBody>
          <a:bodyPr>
            <a:normAutofit fontScale="25000" lnSpcReduction="20000"/>
          </a:bodyPr>
          <a:lstStyle/>
          <a:p>
            <a:pPr marL="0" indent="0" eaLnBrk="1" hangingPunct="1">
              <a:buFontTx/>
              <a:buNone/>
              <a:defRPr/>
            </a:pPr>
            <a:r>
              <a:rPr lang="en-US" sz="12000" dirty="0" smtClean="0"/>
              <a:t>Algebra I</a:t>
            </a:r>
          </a:p>
          <a:p>
            <a:pPr eaLnBrk="1" hangingPunct="1">
              <a:buFont typeface="Wingdings" pitchFamily="2" charset="2"/>
              <a:buChar char="Ø"/>
              <a:defRPr/>
            </a:pPr>
            <a:r>
              <a:rPr lang="en-US" sz="7500" dirty="0" smtClean="0"/>
              <a:t>Summarize</a:t>
            </a:r>
            <a:r>
              <a:rPr lang="en-US" sz="7500" dirty="0"/>
              <a:t>, represent, and interpret data on a </a:t>
            </a:r>
            <a:r>
              <a:rPr lang="en-US" sz="7500" b="1" u="sng" dirty="0">
                <a:solidFill>
                  <a:srgbClr val="FF0000"/>
                </a:solidFill>
              </a:rPr>
              <a:t>single count or </a:t>
            </a:r>
            <a:r>
              <a:rPr lang="en-US" sz="7500" b="1" u="sng" dirty="0" smtClean="0">
                <a:solidFill>
                  <a:srgbClr val="FF0000"/>
                </a:solidFill>
              </a:rPr>
              <a:t>measurement variable.</a:t>
            </a:r>
            <a:endParaRPr lang="en-US" sz="7500" b="1" u="sng" dirty="0">
              <a:solidFill>
                <a:srgbClr val="FF0000"/>
              </a:solidFill>
            </a:endParaRPr>
          </a:p>
          <a:p>
            <a:pPr eaLnBrk="1" hangingPunct="1">
              <a:buFont typeface="Wingdings" pitchFamily="2" charset="2"/>
              <a:buChar char="Ø"/>
              <a:defRPr/>
            </a:pPr>
            <a:r>
              <a:rPr lang="en-US" sz="7500" dirty="0" smtClean="0"/>
              <a:t>Summarize</a:t>
            </a:r>
            <a:r>
              <a:rPr lang="en-US" sz="7500" dirty="0"/>
              <a:t>, represent, and interpret data on </a:t>
            </a:r>
            <a:r>
              <a:rPr lang="en-US" sz="7500" b="1" u="sng" dirty="0">
                <a:solidFill>
                  <a:srgbClr val="FF0000"/>
                </a:solidFill>
              </a:rPr>
              <a:t>two categorical and quantitative </a:t>
            </a:r>
            <a:r>
              <a:rPr lang="en-US" sz="7500" b="1" u="sng" dirty="0" smtClean="0">
                <a:solidFill>
                  <a:srgbClr val="FF0000"/>
                </a:solidFill>
              </a:rPr>
              <a:t>variables.</a:t>
            </a:r>
            <a:endParaRPr lang="en-US" sz="7500" b="1" u="sng" dirty="0">
              <a:solidFill>
                <a:srgbClr val="FF0000"/>
              </a:solidFill>
            </a:endParaRPr>
          </a:p>
          <a:p>
            <a:pPr eaLnBrk="1" hangingPunct="1">
              <a:buFont typeface="Wingdings" pitchFamily="2" charset="2"/>
              <a:buChar char="Ø"/>
              <a:defRPr/>
            </a:pPr>
            <a:r>
              <a:rPr lang="en-US" sz="7500" b="1" u="sng" dirty="0" smtClean="0">
                <a:solidFill>
                  <a:srgbClr val="FF0000"/>
                </a:solidFill>
              </a:rPr>
              <a:t>Interpret </a:t>
            </a:r>
            <a:r>
              <a:rPr lang="en-US" sz="7500" b="1" u="sng" dirty="0">
                <a:solidFill>
                  <a:srgbClr val="FF0000"/>
                </a:solidFill>
              </a:rPr>
              <a:t>linear models.</a:t>
            </a:r>
            <a:endParaRPr lang="en-US" sz="7500" b="1" u="sng" dirty="0" smtClean="0">
              <a:solidFill>
                <a:srgbClr val="FF0000"/>
              </a:solidFill>
            </a:endParaRPr>
          </a:p>
          <a:p>
            <a:pPr marL="0" indent="0" eaLnBrk="1" hangingPunct="1">
              <a:buFontTx/>
              <a:buNone/>
              <a:defRPr/>
            </a:pPr>
            <a:endParaRPr lang="en-US" dirty="0" smtClean="0"/>
          </a:p>
        </p:txBody>
      </p:sp>
      <p:sp>
        <p:nvSpPr>
          <p:cNvPr id="6" name="Rectangle 2"/>
          <p:cNvSpPr>
            <a:spLocks noGrp="1"/>
          </p:cNvSpPr>
          <p:nvPr>
            <p:ph sz="half" idx="4294967295"/>
          </p:nvPr>
        </p:nvSpPr>
        <p:spPr>
          <a:xfrm>
            <a:off x="3352801" y="2057400"/>
            <a:ext cx="2743200" cy="4267200"/>
          </a:xfrm>
          <a:prstGeom prst="rect">
            <a:avLst/>
          </a:prstGeom>
          <a:solidFill>
            <a:schemeClr val="bg1"/>
          </a:solidFill>
          <a:ln w="19050" cmpd="dbl">
            <a:solidFill>
              <a:schemeClr val="accent2">
                <a:lumMod val="75000"/>
              </a:schemeClr>
            </a:solidFill>
          </a:ln>
        </p:spPr>
        <p:txBody>
          <a:bodyPr>
            <a:normAutofit fontScale="25000" lnSpcReduction="20000"/>
          </a:bodyPr>
          <a:lstStyle/>
          <a:p>
            <a:pPr marL="0" indent="0" eaLnBrk="1" hangingPunct="1">
              <a:buFontTx/>
              <a:buNone/>
              <a:defRPr/>
            </a:pPr>
            <a:r>
              <a:rPr lang="en-US" sz="12000" dirty="0" smtClean="0"/>
              <a:t>Geometry</a:t>
            </a:r>
          </a:p>
          <a:p>
            <a:pPr eaLnBrk="1" hangingPunct="1">
              <a:buFont typeface="Wingdings" pitchFamily="2" charset="2"/>
              <a:buChar char="Ø"/>
              <a:defRPr/>
            </a:pPr>
            <a:r>
              <a:rPr lang="en-US" sz="6400" b="1" dirty="0" smtClean="0"/>
              <a:t>Conditional </a:t>
            </a:r>
            <a:r>
              <a:rPr lang="en-US" sz="6400" b="1" dirty="0"/>
              <a:t>Probability and the Rules of </a:t>
            </a:r>
            <a:r>
              <a:rPr lang="en-US" sz="6400" b="1" dirty="0" smtClean="0"/>
              <a:t>Probability</a:t>
            </a:r>
          </a:p>
          <a:p>
            <a:pPr eaLnBrk="1" hangingPunct="1">
              <a:buFont typeface="Wingdings" pitchFamily="2" charset="2"/>
              <a:buChar char="Ø"/>
              <a:defRPr/>
            </a:pPr>
            <a:r>
              <a:rPr lang="en-US" sz="6400" dirty="0" smtClean="0"/>
              <a:t>Understand </a:t>
            </a:r>
            <a:r>
              <a:rPr lang="en-US" sz="6400" b="1" u="sng" dirty="0">
                <a:solidFill>
                  <a:srgbClr val="FF0000"/>
                </a:solidFill>
              </a:rPr>
              <a:t>independence and conditional probability </a:t>
            </a:r>
            <a:r>
              <a:rPr lang="en-US" sz="6400" dirty="0"/>
              <a:t>and use them to interpret </a:t>
            </a:r>
            <a:r>
              <a:rPr lang="en-US" sz="6400" dirty="0" smtClean="0"/>
              <a:t>data.</a:t>
            </a:r>
          </a:p>
          <a:p>
            <a:pPr eaLnBrk="1" hangingPunct="1">
              <a:buFont typeface="Wingdings" pitchFamily="2" charset="2"/>
              <a:buChar char="Ø"/>
              <a:defRPr/>
            </a:pPr>
            <a:r>
              <a:rPr lang="en-US" sz="6400" dirty="0" smtClean="0"/>
              <a:t>Use </a:t>
            </a:r>
            <a:r>
              <a:rPr lang="en-US" sz="6400" dirty="0"/>
              <a:t>the rules of probability to compute probabilities of </a:t>
            </a:r>
            <a:r>
              <a:rPr lang="en-US" sz="6400" b="1" u="sng" dirty="0">
                <a:solidFill>
                  <a:srgbClr val="FF0000"/>
                </a:solidFill>
              </a:rPr>
              <a:t>compound events </a:t>
            </a:r>
            <a:r>
              <a:rPr lang="en-US" sz="6400" dirty="0"/>
              <a:t>in a uniform probability </a:t>
            </a:r>
            <a:r>
              <a:rPr lang="en-US" sz="6400" dirty="0" smtClean="0"/>
              <a:t>model</a:t>
            </a:r>
            <a:r>
              <a:rPr lang="en-US" sz="6400" dirty="0"/>
              <a:t>.</a:t>
            </a:r>
            <a:endParaRPr lang="en-US" sz="6400" dirty="0" smtClean="0"/>
          </a:p>
          <a:p>
            <a:pPr eaLnBrk="1" hangingPunct="1">
              <a:buFont typeface="Wingdings" pitchFamily="2" charset="2"/>
              <a:buChar char="Ø"/>
              <a:defRPr/>
            </a:pPr>
            <a:r>
              <a:rPr lang="en-US" sz="6400" b="1" dirty="0" smtClean="0"/>
              <a:t>Using </a:t>
            </a:r>
            <a:r>
              <a:rPr lang="en-US" sz="6400" b="1" dirty="0"/>
              <a:t>Probability to Make </a:t>
            </a:r>
            <a:r>
              <a:rPr lang="en-US" sz="6400" b="1" dirty="0" smtClean="0"/>
              <a:t>Decisions</a:t>
            </a:r>
            <a:r>
              <a:rPr lang="en-US" sz="6400" dirty="0"/>
              <a:t> </a:t>
            </a:r>
            <a:r>
              <a:rPr lang="en-US" sz="6400" dirty="0" smtClean="0"/>
              <a:t>Use </a:t>
            </a:r>
            <a:r>
              <a:rPr lang="en-US" sz="6400" dirty="0"/>
              <a:t>probability to </a:t>
            </a:r>
            <a:r>
              <a:rPr lang="en-US" sz="6400" b="1" u="sng" dirty="0">
                <a:solidFill>
                  <a:srgbClr val="FF0000"/>
                </a:solidFill>
              </a:rPr>
              <a:t>evaluate outcomes of decisions</a:t>
            </a:r>
            <a:endParaRPr lang="en-US" sz="6400" b="1" u="sng" dirty="0" smtClean="0">
              <a:solidFill>
                <a:srgbClr val="FF0000"/>
              </a:solidFill>
            </a:endParaRPr>
          </a:p>
        </p:txBody>
      </p:sp>
      <p:sp>
        <p:nvSpPr>
          <p:cNvPr id="7" name="Rectangle 2"/>
          <p:cNvSpPr>
            <a:spLocks noGrp="1"/>
          </p:cNvSpPr>
          <p:nvPr>
            <p:ph sz="quarter" idx="4294967295"/>
          </p:nvPr>
        </p:nvSpPr>
        <p:spPr>
          <a:xfrm>
            <a:off x="6096000" y="2057400"/>
            <a:ext cx="2362200" cy="4267200"/>
          </a:xfrm>
          <a:solidFill>
            <a:schemeClr val="bg1"/>
          </a:solidFill>
          <a:ln w="19050" cmpd="dbl">
            <a:solidFill>
              <a:schemeClr val="accent2">
                <a:lumMod val="75000"/>
              </a:schemeClr>
            </a:solidFill>
          </a:ln>
        </p:spPr>
        <p:txBody>
          <a:bodyPr>
            <a:normAutofit fontScale="25000" lnSpcReduction="20000"/>
          </a:bodyPr>
          <a:lstStyle/>
          <a:p>
            <a:pPr marL="0" indent="0" eaLnBrk="1" hangingPunct="1">
              <a:buNone/>
              <a:defRPr/>
            </a:pPr>
            <a:r>
              <a:rPr lang="en-US" sz="12000" dirty="0" smtClean="0"/>
              <a:t>Algebra II</a:t>
            </a:r>
          </a:p>
          <a:p>
            <a:pPr marL="171450" indent="-171450" eaLnBrk="1" hangingPunct="1">
              <a:buFont typeface="Wingdings" panose="05000000000000000000" pitchFamily="2" charset="2"/>
              <a:buChar char="Ø"/>
              <a:defRPr/>
            </a:pPr>
            <a:r>
              <a:rPr lang="en-US" sz="5600" b="1" dirty="0" smtClean="0"/>
              <a:t>Interpreting </a:t>
            </a:r>
            <a:r>
              <a:rPr lang="en-US" sz="5600" b="1" dirty="0"/>
              <a:t>Categorical and Quantitative </a:t>
            </a:r>
            <a:r>
              <a:rPr lang="en-US" sz="5600" b="1" dirty="0" smtClean="0"/>
              <a:t>Data</a:t>
            </a:r>
            <a:r>
              <a:rPr lang="en-US" sz="5600" dirty="0" smtClean="0"/>
              <a:t> </a:t>
            </a:r>
            <a:r>
              <a:rPr lang="en-US" sz="5600" dirty="0"/>
              <a:t>Summarize, represent, and interpret data on a </a:t>
            </a:r>
            <a:r>
              <a:rPr lang="en-US" sz="5600" b="1" u="sng" dirty="0">
                <a:solidFill>
                  <a:srgbClr val="FF0000"/>
                </a:solidFill>
              </a:rPr>
              <a:t>single count or measurement variable</a:t>
            </a:r>
            <a:r>
              <a:rPr lang="en-US" sz="5600" b="1" u="sng" dirty="0" smtClean="0">
                <a:solidFill>
                  <a:srgbClr val="FF0000"/>
                </a:solidFill>
              </a:rPr>
              <a:t>.</a:t>
            </a:r>
          </a:p>
          <a:p>
            <a:pPr marL="171450" indent="-171450" eaLnBrk="1" hangingPunct="1">
              <a:buFont typeface="Wingdings" panose="05000000000000000000" pitchFamily="2" charset="2"/>
              <a:buChar char="Ø"/>
              <a:defRPr/>
            </a:pPr>
            <a:r>
              <a:rPr lang="en-US" sz="5600" b="1" dirty="0" smtClean="0"/>
              <a:t>Making </a:t>
            </a:r>
            <a:r>
              <a:rPr lang="en-US" sz="5600" b="1" dirty="0"/>
              <a:t>Inferences and Justifying </a:t>
            </a:r>
            <a:r>
              <a:rPr lang="en-US" sz="5600" b="1" dirty="0" smtClean="0"/>
              <a:t>Conclusions</a:t>
            </a:r>
            <a:r>
              <a:rPr lang="en-US" sz="5600" dirty="0" smtClean="0"/>
              <a:t> </a:t>
            </a:r>
            <a:r>
              <a:rPr lang="en-US" sz="5600" dirty="0"/>
              <a:t>Understand and evaluate </a:t>
            </a:r>
            <a:r>
              <a:rPr lang="en-US" sz="5600" b="1" u="sng" dirty="0">
                <a:solidFill>
                  <a:srgbClr val="FF0000"/>
                </a:solidFill>
              </a:rPr>
              <a:t>random </a:t>
            </a:r>
            <a:r>
              <a:rPr lang="en-US" sz="5600" b="1" u="sng" dirty="0" smtClean="0">
                <a:solidFill>
                  <a:srgbClr val="FF0000"/>
                </a:solidFill>
              </a:rPr>
              <a:t>processes </a:t>
            </a:r>
            <a:r>
              <a:rPr lang="en-US" sz="5600" b="1" u="sng" dirty="0">
                <a:solidFill>
                  <a:srgbClr val="FF0000"/>
                </a:solidFill>
              </a:rPr>
              <a:t>underlying statistical </a:t>
            </a:r>
            <a:r>
              <a:rPr lang="en-US" sz="5600" b="1" u="sng" dirty="0" smtClean="0">
                <a:solidFill>
                  <a:srgbClr val="FF0000"/>
                </a:solidFill>
              </a:rPr>
              <a:t>experiments.</a:t>
            </a:r>
            <a:endParaRPr lang="en-US" sz="5600" b="1" u="sng" dirty="0">
              <a:solidFill>
                <a:srgbClr val="FF0000"/>
              </a:solidFill>
            </a:endParaRPr>
          </a:p>
          <a:p>
            <a:pPr marL="171450" indent="-171450" eaLnBrk="1" hangingPunct="1">
              <a:buFont typeface="Wingdings" panose="05000000000000000000" pitchFamily="2" charset="2"/>
              <a:buChar char="Ø"/>
              <a:defRPr/>
            </a:pPr>
            <a:r>
              <a:rPr lang="en-US" sz="5600" b="1" u="sng" dirty="0" smtClean="0">
                <a:solidFill>
                  <a:srgbClr val="FF0000"/>
                </a:solidFill>
              </a:rPr>
              <a:t>Make </a:t>
            </a:r>
            <a:r>
              <a:rPr lang="en-US" sz="5600" b="1" u="sng" dirty="0">
                <a:solidFill>
                  <a:srgbClr val="FF0000"/>
                </a:solidFill>
              </a:rPr>
              <a:t>inferences and justify conclusions</a:t>
            </a:r>
            <a:r>
              <a:rPr lang="en-US" sz="5600" dirty="0"/>
              <a:t> from sample surveys, experiments, and observational studies</a:t>
            </a:r>
            <a:r>
              <a:rPr lang="en-US" sz="5600" dirty="0" smtClean="0"/>
              <a:t>.</a:t>
            </a:r>
          </a:p>
          <a:p>
            <a:pPr marL="171450" indent="-171450" eaLnBrk="1" hangingPunct="1">
              <a:buFont typeface="Wingdings" panose="05000000000000000000" pitchFamily="2" charset="2"/>
              <a:buChar char="Ø"/>
              <a:defRPr/>
            </a:pPr>
            <a:r>
              <a:rPr lang="en-US" sz="5600" b="1" dirty="0" smtClean="0"/>
              <a:t>Using </a:t>
            </a:r>
            <a:r>
              <a:rPr lang="en-US" sz="5600" b="1" dirty="0"/>
              <a:t>Probability to Make </a:t>
            </a:r>
            <a:r>
              <a:rPr lang="en-US" sz="5600" b="1" dirty="0" smtClean="0"/>
              <a:t>Decisions</a:t>
            </a:r>
            <a:r>
              <a:rPr lang="en-US" sz="5600" dirty="0"/>
              <a:t> </a:t>
            </a:r>
            <a:r>
              <a:rPr lang="en-US" sz="5600" dirty="0" smtClean="0"/>
              <a:t>Use </a:t>
            </a:r>
            <a:r>
              <a:rPr lang="en-US" sz="5600" dirty="0"/>
              <a:t>probability to </a:t>
            </a:r>
            <a:r>
              <a:rPr lang="en-US" sz="5600" b="1" u="sng" dirty="0">
                <a:solidFill>
                  <a:srgbClr val="FF0000"/>
                </a:solidFill>
              </a:rPr>
              <a:t>evaluate outcomes of decisions.</a:t>
            </a:r>
            <a:endParaRPr lang="en-US" sz="5600" b="1" u="sng" dirty="0" smtClean="0">
              <a:solidFill>
                <a:srgbClr val="FF0000"/>
              </a:solidFill>
            </a:endParaRPr>
          </a:p>
        </p:txBody>
      </p:sp>
      <p:sp>
        <p:nvSpPr>
          <p:cNvPr id="5" name="TextBox 4"/>
          <p:cNvSpPr txBox="1">
            <a:spLocks noChangeArrowheads="1"/>
          </p:cNvSpPr>
          <p:nvPr/>
        </p:nvSpPr>
        <p:spPr bwMode="auto">
          <a:xfrm>
            <a:off x="3489325" y="6407150"/>
            <a:ext cx="5349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smtClean="0">
                <a:solidFill>
                  <a:schemeClr val="bg1"/>
                </a:solidFill>
              </a:rPr>
              <a:t>Source: </a:t>
            </a:r>
            <a:r>
              <a:rPr lang="en-US" altLang="en-US" sz="1800" dirty="0">
                <a:solidFill>
                  <a:schemeClr val="bg1"/>
                </a:solidFill>
              </a:rPr>
              <a:t>California Framework</a:t>
            </a:r>
          </a:p>
        </p:txBody>
      </p:sp>
    </p:spTree>
    <p:extLst>
      <p:ext uri="{BB962C8B-B14F-4D97-AF65-F5344CB8AC3E}">
        <p14:creationId xmlns:p14="http://schemas.microsoft.com/office/powerpoint/2010/main" val="3376052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375" y="495992"/>
            <a:ext cx="6965245" cy="1202485"/>
          </a:xfrm>
        </p:spPr>
        <p:txBody>
          <a:bodyPr>
            <a:normAutofit/>
          </a:bodyPr>
          <a:lstStyle/>
          <a:p>
            <a:r>
              <a:rPr lang="en-US" sz="3600" dirty="0" smtClean="0"/>
              <a:t>Learning Progression: </a:t>
            </a:r>
            <a:br>
              <a:rPr lang="en-US" sz="3600" dirty="0" smtClean="0"/>
            </a:br>
            <a:r>
              <a:rPr lang="en-US" sz="3600" dirty="0" smtClean="0"/>
              <a:t>HS Statistics &amp; Probability </a:t>
            </a:r>
            <a:endParaRPr lang="en-US" sz="3600" dirty="0"/>
          </a:p>
        </p:txBody>
      </p:sp>
      <p:sp>
        <p:nvSpPr>
          <p:cNvPr id="11" name="TextBox 10"/>
          <p:cNvSpPr txBox="1"/>
          <p:nvPr/>
        </p:nvSpPr>
        <p:spPr>
          <a:xfrm>
            <a:off x="761997" y="1676400"/>
            <a:ext cx="7620001" cy="492443"/>
          </a:xfrm>
          <a:prstGeom prst="rect">
            <a:avLst/>
          </a:prstGeom>
          <a:noFill/>
        </p:spPr>
        <p:txBody>
          <a:bodyPr wrap="square" rtlCol="0">
            <a:spAutoFit/>
          </a:bodyPr>
          <a:lstStyle/>
          <a:p>
            <a:pPr algn="ctr"/>
            <a:r>
              <a:rPr lang="en-US" sz="1200" i="1" dirty="0">
                <a:hlinkClick r:id="rId3"/>
              </a:rPr>
              <a:t>http://</a:t>
            </a:r>
            <a:r>
              <a:rPr lang="en-US" sz="1200" i="1" dirty="0" smtClean="0">
                <a:hlinkClick r:id="rId3"/>
              </a:rPr>
              <a:t>commoncoretools.me/wp-content/uploads/2012/06/ccss_progression_sp_hs_2012_04_21_bis.pdf</a:t>
            </a:r>
            <a:endParaRPr lang="en-US" sz="1200" i="1" dirty="0" smtClean="0"/>
          </a:p>
          <a:p>
            <a:pPr algn="ctr"/>
            <a:endParaRPr lang="en-US" sz="1400"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98" y="3048000"/>
            <a:ext cx="7620000" cy="2971800"/>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85324" y="4239060"/>
            <a:ext cx="7543800" cy="176220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310" y="2009775"/>
            <a:ext cx="6429375" cy="1038225"/>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684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1319</TotalTime>
  <Words>2139</Words>
  <Application>Microsoft Office PowerPoint</Application>
  <PresentationFormat>On-screen Show (4:3)</PresentationFormat>
  <Paragraphs>416</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Pushpin</vt:lpstr>
      <vt:lpstr>Algebra 1 - Statistics:   Bivariate &amp; Categorical Data Unit 3</vt:lpstr>
      <vt:lpstr>Purpose </vt:lpstr>
      <vt:lpstr>Common Core Standards</vt:lpstr>
      <vt:lpstr>PowerPoint Presentation</vt:lpstr>
      <vt:lpstr>Math Practices</vt:lpstr>
      <vt:lpstr> Statistics &amp; Probability Prerequisite Skills: CC Math 8</vt:lpstr>
      <vt:lpstr>Middle School Focus</vt:lpstr>
      <vt:lpstr>High School Focus</vt:lpstr>
      <vt:lpstr>Learning Progression:  HS Statistics &amp; Probability </vt:lpstr>
      <vt:lpstr>Lesson Agenda</vt:lpstr>
      <vt:lpstr>Sweet Success</vt:lpstr>
      <vt:lpstr>Getting Ready</vt:lpstr>
      <vt:lpstr>Misconceptions and Anticipated Issues</vt:lpstr>
      <vt:lpstr>Required Resources</vt:lpstr>
      <vt:lpstr>Needed Vocabulary</vt:lpstr>
      <vt:lpstr>Learnzillion</vt:lpstr>
      <vt:lpstr>Calculate conditional probabilities for bivariate categorical data by using two-way tables </vt:lpstr>
      <vt:lpstr>Planning and Time</vt:lpstr>
      <vt:lpstr>Textbook Connection Big Ideas</vt:lpstr>
      <vt:lpstr>Textbook Connection Spring Board</vt:lpstr>
      <vt:lpstr>Textbook Connection CPM</vt:lpstr>
      <vt:lpstr>Additional Resources</vt:lpstr>
      <vt:lpstr>Need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Two-Way Frequency Tables</dc:title>
  <dc:creator>Windows User</dc:creator>
  <cp:lastModifiedBy>Windows User</cp:lastModifiedBy>
  <cp:revision>102</cp:revision>
  <cp:lastPrinted>2015-05-01T17:24:34Z</cp:lastPrinted>
  <dcterms:created xsi:type="dcterms:W3CDTF">2015-03-05T17:58:53Z</dcterms:created>
  <dcterms:modified xsi:type="dcterms:W3CDTF">2015-05-06T21:01:37Z</dcterms:modified>
</cp:coreProperties>
</file>