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256" r:id="rId2"/>
    <p:sldId id="287" r:id="rId3"/>
    <p:sldId id="293" r:id="rId4"/>
    <p:sldId id="275" r:id="rId5"/>
    <p:sldId id="267" r:id="rId6"/>
    <p:sldId id="278" r:id="rId7"/>
    <p:sldId id="289" r:id="rId8"/>
    <p:sldId id="290" r:id="rId9"/>
    <p:sldId id="277" r:id="rId10"/>
    <p:sldId id="272" r:id="rId11"/>
    <p:sldId id="279" r:id="rId12"/>
    <p:sldId id="281" r:id="rId13"/>
    <p:sldId id="285" r:id="rId14"/>
    <p:sldId id="282" r:id="rId15"/>
    <p:sldId id="288" r:id="rId16"/>
    <p:sldId id="274" r:id="rId17"/>
    <p:sldId id="284" r:id="rId18"/>
    <p:sldId id="268" r:id="rId19"/>
    <p:sldId id="270" r:id="rId20"/>
    <p:sldId id="276" r:id="rId21"/>
    <p:sldId id="283" r:id="rId22"/>
    <p:sldId id="29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7" autoAdjust="0"/>
    <p:restoredTop sz="87365" autoAdjust="0"/>
  </p:normalViewPr>
  <p:slideViewPr>
    <p:cSldViewPr>
      <p:cViewPr>
        <p:scale>
          <a:sx n="90" d="100"/>
          <a:sy n="90" d="100"/>
        </p:scale>
        <p:origin x="-1310" y="614"/>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Statistics and Probability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(Online and Interactive)</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MP3</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Construct viable arguments &amp; critique the reasoning of others.</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33541F7B-CBD6-4AB8-BF93-65587A18A31F}">
      <dgm:prSet phldrT="[Text]"/>
      <dgm:spPr/>
      <dgm:t>
        <a:bodyPr/>
        <a:lstStyle/>
        <a:p>
          <a:r>
            <a:rPr lang="en-US" dirty="0" smtClean="0"/>
            <a:t>MP4</a:t>
          </a:r>
          <a:endParaRPr lang="en-US" dirty="0"/>
        </a:p>
      </dgm:t>
    </dgm:pt>
    <dgm:pt modelId="{AE489324-650D-41DB-812D-BA06085DDF3C}" type="parTrans" cxnId="{7FA35CA3-1790-4A2B-9181-669B77D661B1}">
      <dgm:prSet/>
      <dgm:spPr/>
      <dgm:t>
        <a:bodyPr/>
        <a:lstStyle/>
        <a:p>
          <a:endParaRPr lang="en-US"/>
        </a:p>
      </dgm:t>
    </dgm:pt>
    <dgm:pt modelId="{76EEAC9F-8DC3-4050-B91E-28000C7F56E9}" type="sibTrans" cxnId="{7FA35CA3-1790-4A2B-9181-669B77D661B1}">
      <dgm:prSet/>
      <dgm:spPr/>
      <dgm:t>
        <a:bodyPr/>
        <a:lstStyle/>
        <a:p>
          <a:endParaRPr lang="en-US"/>
        </a:p>
      </dgm:t>
    </dgm:pt>
    <dgm:pt modelId="{F5B18708-8C91-4CE9-AA19-543D98D38002}">
      <dgm:prSet phldrT="[Text]"/>
      <dgm:spPr/>
      <dgm:t>
        <a:bodyPr/>
        <a:lstStyle/>
        <a:p>
          <a:r>
            <a:rPr lang="en-US" dirty="0" smtClean="0"/>
            <a:t>Model with mathematics</a:t>
          </a:r>
          <a:endParaRPr lang="en-US" dirty="0"/>
        </a:p>
      </dgm:t>
    </dgm:pt>
    <dgm:pt modelId="{F9069D62-4B68-4F0A-86E6-8C81A17847BE}" type="parTrans" cxnId="{18961A0E-E0BD-4A2A-812B-4F1B4B3D375C}">
      <dgm:prSet/>
      <dgm:spPr/>
      <dgm:t>
        <a:bodyPr/>
        <a:lstStyle/>
        <a:p>
          <a:endParaRPr lang="en-US"/>
        </a:p>
      </dgm:t>
    </dgm:pt>
    <dgm:pt modelId="{199B2567-A937-478B-920C-97F05948A06C}" type="sibTrans" cxnId="{18961A0E-E0BD-4A2A-812B-4F1B4B3D375C}">
      <dgm:prSet/>
      <dgm:spPr/>
      <dgm:t>
        <a:bodyPr/>
        <a:lstStyle/>
        <a:p>
          <a:endParaRPr lang="en-US"/>
        </a:p>
      </dgm:t>
    </dgm:pt>
    <dgm:pt modelId="{940F585E-BC39-4648-BF59-471FCFEF4F82}">
      <dgm:prSet phldrT="[Text]"/>
      <dgm:spPr/>
      <dgm:t>
        <a:bodyPr/>
        <a:lstStyle/>
        <a:p>
          <a:r>
            <a:rPr lang="en-US" dirty="0" smtClean="0"/>
            <a:t>MP5</a:t>
          </a:r>
          <a:endParaRPr lang="en-US" dirty="0"/>
        </a:p>
      </dgm:t>
    </dgm:pt>
    <dgm:pt modelId="{005D3C4C-281E-43AF-8034-3C8F41A008AE}" type="parTrans" cxnId="{C62CFE02-2194-4102-9596-6C2D3016FC24}">
      <dgm:prSet/>
      <dgm:spPr/>
      <dgm:t>
        <a:bodyPr/>
        <a:lstStyle/>
        <a:p>
          <a:endParaRPr lang="en-US"/>
        </a:p>
      </dgm:t>
    </dgm:pt>
    <dgm:pt modelId="{C47650EA-9B0C-44FE-9402-408792133E85}" type="sibTrans" cxnId="{C62CFE02-2194-4102-9596-6C2D3016FC24}">
      <dgm:prSet/>
      <dgm:spPr/>
      <dgm:t>
        <a:bodyPr/>
        <a:lstStyle/>
        <a:p>
          <a:endParaRPr lang="en-US"/>
        </a:p>
      </dgm:t>
    </dgm:pt>
    <dgm:pt modelId="{73EBD293-02B4-425C-B7DC-375B95C78056}">
      <dgm:prSet phldrT="[Text]"/>
      <dgm:spPr/>
      <dgm:t>
        <a:bodyPr/>
        <a:lstStyle/>
        <a:p>
          <a:r>
            <a:rPr lang="en-US" dirty="0" smtClean="0"/>
            <a:t>Use appropriate tools strategically</a:t>
          </a:r>
          <a:endParaRPr lang="en-US" dirty="0"/>
        </a:p>
      </dgm:t>
    </dgm:pt>
    <dgm:pt modelId="{821CB4D5-0699-4BEC-9DA8-EDD0CC34F375}" type="parTrans" cxnId="{1280D4CE-3D90-4099-8F18-23C6479D422F}">
      <dgm:prSet/>
      <dgm:spPr/>
      <dgm:t>
        <a:bodyPr/>
        <a:lstStyle/>
        <a:p>
          <a:endParaRPr lang="en-US"/>
        </a:p>
      </dgm:t>
    </dgm:pt>
    <dgm:pt modelId="{D4F60064-63C8-42EA-9280-FDF9B1803289}" type="sibTrans" cxnId="{1280D4CE-3D90-4099-8F18-23C6479D422F}">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4">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4">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4">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4">
        <dgm:presLayoutVars>
          <dgm:bulletEnabled val="1"/>
        </dgm:presLayoutVars>
      </dgm:prSet>
      <dgm:spPr/>
      <dgm:t>
        <a:bodyPr/>
        <a:lstStyle/>
        <a:p>
          <a:endParaRPr lang="en-US"/>
        </a:p>
      </dgm:t>
    </dgm:pt>
    <dgm:pt modelId="{D6AE89AF-0C05-4DBF-8E07-007485C8D316}" type="pres">
      <dgm:prSet presAssocID="{33541F7B-CBD6-4AB8-BF93-65587A18A31F}" presName="parentText" presStyleLbl="node1" presStyleIdx="2" presStyleCnt="4">
        <dgm:presLayoutVars>
          <dgm:chMax val="0"/>
          <dgm:bulletEnabled val="1"/>
        </dgm:presLayoutVars>
      </dgm:prSet>
      <dgm:spPr/>
      <dgm:t>
        <a:bodyPr/>
        <a:lstStyle/>
        <a:p>
          <a:endParaRPr lang="en-US"/>
        </a:p>
      </dgm:t>
    </dgm:pt>
    <dgm:pt modelId="{3B8F28D9-009A-443C-A6FC-EC9008713EDC}" type="pres">
      <dgm:prSet presAssocID="{33541F7B-CBD6-4AB8-BF93-65587A18A31F}" presName="childText" presStyleLbl="revTx" presStyleIdx="2" presStyleCnt="4">
        <dgm:presLayoutVars>
          <dgm:bulletEnabled val="1"/>
        </dgm:presLayoutVars>
      </dgm:prSet>
      <dgm:spPr/>
      <dgm:t>
        <a:bodyPr/>
        <a:lstStyle/>
        <a:p>
          <a:endParaRPr lang="en-US"/>
        </a:p>
      </dgm:t>
    </dgm:pt>
    <dgm:pt modelId="{27BAF982-B00A-4046-A076-B8FEAB92815C}" type="pres">
      <dgm:prSet presAssocID="{940F585E-BC39-4648-BF59-471FCFEF4F82}" presName="parentText" presStyleLbl="node1" presStyleIdx="3" presStyleCnt="4">
        <dgm:presLayoutVars>
          <dgm:chMax val="0"/>
          <dgm:bulletEnabled val="1"/>
        </dgm:presLayoutVars>
      </dgm:prSet>
      <dgm:spPr/>
      <dgm:t>
        <a:bodyPr/>
        <a:lstStyle/>
        <a:p>
          <a:endParaRPr lang="en-US"/>
        </a:p>
      </dgm:t>
    </dgm:pt>
    <dgm:pt modelId="{2AE3B776-7601-4AC4-9298-130C3AA3C9AF}" type="pres">
      <dgm:prSet presAssocID="{940F585E-BC39-4648-BF59-471FCFEF4F82}" presName="childText" presStyleLbl="revTx" presStyleIdx="3" presStyleCnt="4">
        <dgm:presLayoutVars>
          <dgm:bulletEnabled val="1"/>
        </dgm:presLayoutVars>
      </dgm:prSet>
      <dgm:spPr/>
      <dgm:t>
        <a:bodyPr/>
        <a:lstStyle/>
        <a:p>
          <a:endParaRPr lang="en-US"/>
        </a:p>
      </dgm:t>
    </dgm:pt>
  </dgm:ptLst>
  <dgm:cxnLst>
    <dgm:cxn modelId="{7FA35CA3-1790-4A2B-9181-669B77D661B1}" srcId="{CF405BF4-8BEB-415A-B069-976C8F8E0BD2}" destId="{33541F7B-CBD6-4AB8-BF93-65587A18A31F}" srcOrd="2" destOrd="0" parTransId="{AE489324-650D-41DB-812D-BA06085DDF3C}" sibTransId="{76EEAC9F-8DC3-4050-B91E-28000C7F56E9}"/>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6CE1C71C-06AC-4E4C-9DD1-2088D8714C63}" srcId="{4111135A-E459-46F7-850B-2758C796B762}" destId="{A830787E-3A21-47AD-A2FF-42B6B40EE910}" srcOrd="0" destOrd="0" parTransId="{4D6F7C62-A191-4741-A420-8D8A12C11494}" sibTransId="{CD387828-225F-405A-82E0-53FC663FE04C}"/>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338F22B0-4A71-4F43-B76A-6ACD64607A65}" type="presOf" srcId="{33541F7B-CBD6-4AB8-BF93-65587A18A31F}" destId="{D6AE89AF-0C05-4DBF-8E07-007485C8D316}"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EBAB349D-236F-41E3-BFBB-1E51C3357FCA}" type="presOf" srcId="{73EBD293-02B4-425C-B7DC-375B95C78056}" destId="{2AE3B776-7601-4AC4-9298-130C3AA3C9AF}" srcOrd="0" destOrd="0" presId="urn:microsoft.com/office/officeart/2005/8/layout/vList2"/>
    <dgm:cxn modelId="{7931F7FD-D096-4FE2-A0F8-52CFB838BD70}" type="presOf" srcId="{F5B18708-8C91-4CE9-AA19-543D98D38002}" destId="{3B8F28D9-009A-443C-A6FC-EC9008713EDC}" srcOrd="0" destOrd="0" presId="urn:microsoft.com/office/officeart/2005/8/layout/vList2"/>
    <dgm:cxn modelId="{1280D4CE-3D90-4099-8F18-23C6479D422F}" srcId="{940F585E-BC39-4648-BF59-471FCFEF4F82}" destId="{73EBD293-02B4-425C-B7DC-375B95C78056}" srcOrd="0" destOrd="0" parTransId="{821CB4D5-0699-4BEC-9DA8-EDD0CC34F375}" sibTransId="{D4F60064-63C8-42EA-9280-FDF9B1803289}"/>
    <dgm:cxn modelId="{C62CFE02-2194-4102-9596-6C2D3016FC24}" srcId="{CF405BF4-8BEB-415A-B069-976C8F8E0BD2}" destId="{940F585E-BC39-4648-BF59-471FCFEF4F82}" srcOrd="3" destOrd="0" parTransId="{005D3C4C-281E-43AF-8034-3C8F41A008AE}" sibTransId="{C47650EA-9B0C-44FE-9402-408792133E85}"/>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3DB96A47-43CD-4316-802B-9EAF602D7601}" type="presOf" srcId="{940F585E-BC39-4648-BF59-471FCFEF4F82}" destId="{27BAF982-B00A-4046-A076-B8FEAB92815C}" srcOrd="0" destOrd="0" presId="urn:microsoft.com/office/officeart/2005/8/layout/vList2"/>
    <dgm:cxn modelId="{18961A0E-E0BD-4A2A-812B-4F1B4B3D375C}" srcId="{33541F7B-CBD6-4AB8-BF93-65587A18A31F}" destId="{F5B18708-8C91-4CE9-AA19-543D98D38002}" srcOrd="0" destOrd="0" parTransId="{F9069D62-4B68-4F0A-86E6-8C81A17847BE}" sibTransId="{199B2567-A937-478B-920C-97F05948A06C}"/>
    <dgm:cxn modelId="{82802F8E-6010-45CB-9610-63F8F2482BDA}" type="presOf" srcId="{A830787E-3A21-47AD-A2FF-42B6B40EE910}" destId="{E66B5219-7370-4FE4-9FFD-C1AB0BBAA9D7}"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 modelId="{7EF42437-5439-4E5B-A48C-E74BD5416EC3}" type="presParOf" srcId="{DED65082-F666-48BF-B26A-9E28F7111814}" destId="{D6AE89AF-0C05-4DBF-8E07-007485C8D316}" srcOrd="4" destOrd="0" presId="urn:microsoft.com/office/officeart/2005/8/layout/vList2"/>
    <dgm:cxn modelId="{D7CEBD4D-4419-4DB2-A41C-72FA1867DAD1}" type="presParOf" srcId="{DED65082-F666-48BF-B26A-9E28F7111814}" destId="{3B8F28D9-009A-443C-A6FC-EC9008713EDC}" srcOrd="5" destOrd="0" presId="urn:microsoft.com/office/officeart/2005/8/layout/vList2"/>
    <dgm:cxn modelId="{EA04C5FF-19B6-47A6-8CFE-9C107A27F48B}" type="presParOf" srcId="{DED65082-F666-48BF-B26A-9E28F7111814}" destId="{27BAF982-B00A-4046-A076-B8FEAB92815C}" srcOrd="6" destOrd="0" presId="urn:microsoft.com/office/officeart/2005/8/layout/vList2"/>
    <dgm:cxn modelId="{11015E5E-3FB4-4B73-A3CD-F9AE5008720B}" type="presParOf" srcId="{DED65082-F666-48BF-B26A-9E28F7111814}" destId="{2AE3B776-7601-4AC4-9298-130C3AA3C9A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Statistics and Probability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(Online and Interactive)</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37815"/>
          <a:ext cx="754380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MP1</a:t>
          </a:r>
          <a:endParaRPr lang="en-US" sz="2700" kern="1200" dirty="0"/>
        </a:p>
      </dsp:txBody>
      <dsp:txXfrm>
        <a:off x="30071" y="67886"/>
        <a:ext cx="7483658" cy="555862"/>
      </dsp:txXfrm>
    </dsp:sp>
    <dsp:sp modelId="{0C874B8A-78F2-43A6-9A27-19B6821C33D8}">
      <dsp:nvSpPr>
        <dsp:cNvPr id="0" name=""/>
        <dsp:cNvSpPr/>
      </dsp:nvSpPr>
      <dsp:spPr>
        <a:xfrm>
          <a:off x="0" y="653820"/>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Make sense of problems and persevere in solving them.</a:t>
          </a:r>
          <a:endParaRPr lang="en-US" sz="2100" kern="1200" dirty="0"/>
        </a:p>
      </dsp:txBody>
      <dsp:txXfrm>
        <a:off x="0" y="653820"/>
        <a:ext cx="7543800" cy="447120"/>
      </dsp:txXfrm>
    </dsp:sp>
    <dsp:sp modelId="{F108927F-65E5-4C9A-9F92-62CE6806B1E1}">
      <dsp:nvSpPr>
        <dsp:cNvPr id="0" name=""/>
        <dsp:cNvSpPr/>
      </dsp:nvSpPr>
      <dsp:spPr>
        <a:xfrm>
          <a:off x="0" y="1100940"/>
          <a:ext cx="7543800" cy="61600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MP3</a:t>
          </a:r>
          <a:endParaRPr lang="en-US" sz="2700" kern="1200" dirty="0"/>
        </a:p>
      </dsp:txBody>
      <dsp:txXfrm>
        <a:off x="30071" y="1131011"/>
        <a:ext cx="7483658" cy="555862"/>
      </dsp:txXfrm>
    </dsp:sp>
    <dsp:sp modelId="{E66B5219-7370-4FE4-9FFD-C1AB0BBAA9D7}">
      <dsp:nvSpPr>
        <dsp:cNvPr id="0" name=""/>
        <dsp:cNvSpPr/>
      </dsp:nvSpPr>
      <dsp:spPr>
        <a:xfrm>
          <a:off x="0" y="1716945"/>
          <a:ext cx="7543800" cy="6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Construct viable arguments &amp; critique the reasoning of others.</a:t>
          </a:r>
          <a:endParaRPr lang="en-US" sz="2100" kern="1200" dirty="0"/>
        </a:p>
      </dsp:txBody>
      <dsp:txXfrm>
        <a:off x="0" y="1716945"/>
        <a:ext cx="7543800" cy="614789"/>
      </dsp:txXfrm>
    </dsp:sp>
    <dsp:sp modelId="{D6AE89AF-0C05-4DBF-8E07-007485C8D316}">
      <dsp:nvSpPr>
        <dsp:cNvPr id="0" name=""/>
        <dsp:cNvSpPr/>
      </dsp:nvSpPr>
      <dsp:spPr>
        <a:xfrm>
          <a:off x="0" y="2331735"/>
          <a:ext cx="7543800" cy="61600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MP4</a:t>
          </a:r>
          <a:endParaRPr lang="en-US" sz="2700" kern="1200" dirty="0"/>
        </a:p>
      </dsp:txBody>
      <dsp:txXfrm>
        <a:off x="30071" y="2361806"/>
        <a:ext cx="7483658" cy="555862"/>
      </dsp:txXfrm>
    </dsp:sp>
    <dsp:sp modelId="{3B8F28D9-009A-443C-A6FC-EC9008713EDC}">
      <dsp:nvSpPr>
        <dsp:cNvPr id="0" name=""/>
        <dsp:cNvSpPr/>
      </dsp:nvSpPr>
      <dsp:spPr>
        <a:xfrm>
          <a:off x="0" y="2947739"/>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Model with mathematics</a:t>
          </a:r>
          <a:endParaRPr lang="en-US" sz="2100" kern="1200" dirty="0"/>
        </a:p>
      </dsp:txBody>
      <dsp:txXfrm>
        <a:off x="0" y="2947739"/>
        <a:ext cx="7543800" cy="447120"/>
      </dsp:txXfrm>
    </dsp:sp>
    <dsp:sp modelId="{27BAF982-B00A-4046-A076-B8FEAB92815C}">
      <dsp:nvSpPr>
        <dsp:cNvPr id="0" name=""/>
        <dsp:cNvSpPr/>
      </dsp:nvSpPr>
      <dsp:spPr>
        <a:xfrm>
          <a:off x="0" y="3394860"/>
          <a:ext cx="7543800" cy="6160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MP5</a:t>
          </a:r>
          <a:endParaRPr lang="en-US" sz="2700" kern="1200" dirty="0"/>
        </a:p>
      </dsp:txBody>
      <dsp:txXfrm>
        <a:off x="30071" y="3424931"/>
        <a:ext cx="7483658" cy="555862"/>
      </dsp:txXfrm>
    </dsp:sp>
    <dsp:sp modelId="{2AE3B776-7601-4AC4-9298-130C3AA3C9AF}">
      <dsp:nvSpPr>
        <dsp:cNvPr id="0" name=""/>
        <dsp:cNvSpPr/>
      </dsp:nvSpPr>
      <dsp:spPr>
        <a:xfrm>
          <a:off x="0" y="4010865"/>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Use appropriate tools strategically</a:t>
          </a:r>
          <a:endParaRPr lang="en-US" sz="2100" kern="1200" dirty="0"/>
        </a:p>
      </dsp:txBody>
      <dsp:txXfrm>
        <a:off x="0" y="4010865"/>
        <a:ext cx="7543800"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5BBADA7E-AF23-4958-8B7B-F424F391FEC2}" type="datetimeFigureOut">
              <a:rPr lang="en-US" smtClean="0"/>
              <a:t>6/16/2015</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B102D443-2665-48DD-AA62-929B073AE50D}" type="slidenum">
              <a:rPr lang="en-US" smtClean="0"/>
              <a:t>‹#›</a:t>
            </a:fld>
            <a:endParaRPr lang="en-US"/>
          </a:p>
        </p:txBody>
      </p:sp>
    </p:spTree>
    <p:extLst>
      <p:ext uri="{BB962C8B-B14F-4D97-AF65-F5344CB8AC3E}">
        <p14:creationId xmlns:p14="http://schemas.microsoft.com/office/powerpoint/2010/main" val="173421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1A48A879-27BE-8040-94C0-D45957121A5A}" type="datetimeFigureOut">
              <a:rPr lang="en-US" smtClean="0"/>
              <a:t>6/16/2015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a:t>Facilitator notes</a:t>
            </a:r>
          </a:p>
          <a:p>
            <a:endParaRPr lang="en-US" sz="2800" dirty="0"/>
          </a:p>
          <a:p>
            <a:r>
              <a:rPr lang="en-US" sz="2800" dirty="0"/>
              <a:t>Time: 2-3 minutes</a:t>
            </a:r>
          </a:p>
          <a:p>
            <a:endParaRPr lang="en-US" sz="2800" dirty="0"/>
          </a:p>
          <a:p>
            <a:r>
              <a:rPr lang="en-US" sz="2800" b="1" dirty="0"/>
              <a:t>Handouts/participant activity: </a:t>
            </a:r>
            <a:r>
              <a:rPr lang="en-US" sz="2800" dirty="0"/>
              <a:t>n/a</a:t>
            </a:r>
          </a:p>
          <a:p>
            <a:endParaRPr lang="en-US" sz="2800" b="1" dirty="0">
              <a:latin typeface="Tw Cen MT" panose="020B0602020104020603" pitchFamily="34" charset="0"/>
            </a:endParaRPr>
          </a:p>
          <a:p>
            <a:r>
              <a:rPr lang="en-US" sz="2800" b="1" dirty="0">
                <a:latin typeface="Tw Cen MT" panose="020B0602020104020603" pitchFamily="34" charset="0"/>
              </a:rPr>
              <a:t>Focus points:</a:t>
            </a:r>
          </a:p>
          <a:p>
            <a:endParaRPr lang="en-US" sz="2800" dirty="0">
              <a:latin typeface="Tw Cen MT" panose="020B0602020104020603" pitchFamily="34" charset="0"/>
            </a:endParaRPr>
          </a:p>
          <a:p>
            <a:r>
              <a:rPr lang="en-US" sz="2800" dirty="0">
                <a:latin typeface="Tw Cen MT" panose="020B0602020104020603" pitchFamily="34" charset="0"/>
              </a:rPr>
              <a:t>Review the lesson  agenda prior to implementation</a:t>
            </a:r>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7020" indent="-291161" eaLnBrk="0" hangingPunct="0">
              <a:defRPr>
                <a:solidFill>
                  <a:schemeClr val="tx1"/>
                </a:solidFill>
                <a:latin typeface="Arial" pitchFamily="34" charset="0"/>
                <a:cs typeface="Arial" pitchFamily="34" charset="0"/>
              </a:defRPr>
            </a:lvl2pPr>
            <a:lvl3pPr marL="1164647" indent="-232930" eaLnBrk="0" hangingPunct="0">
              <a:defRPr>
                <a:solidFill>
                  <a:schemeClr val="tx1"/>
                </a:solidFill>
                <a:latin typeface="Arial" pitchFamily="34" charset="0"/>
                <a:cs typeface="Arial" pitchFamily="34" charset="0"/>
              </a:defRPr>
            </a:lvl3pPr>
            <a:lvl4pPr marL="1630505" indent="-232930" eaLnBrk="0" hangingPunct="0">
              <a:defRPr>
                <a:solidFill>
                  <a:schemeClr val="tx1"/>
                </a:solidFill>
                <a:latin typeface="Arial" pitchFamily="34" charset="0"/>
                <a:cs typeface="Arial" pitchFamily="34" charset="0"/>
              </a:defRPr>
            </a:lvl4pPr>
            <a:lvl5pPr marL="2096364" indent="-232930" eaLnBrk="0" hangingPunct="0">
              <a:defRPr>
                <a:solidFill>
                  <a:schemeClr val="tx1"/>
                </a:solidFill>
                <a:latin typeface="Arial" pitchFamily="34" charset="0"/>
                <a:cs typeface="Arial" pitchFamily="34" charset="0"/>
              </a:defRPr>
            </a:lvl5pPr>
            <a:lvl6pPr marL="2562222" indent="-232930" eaLnBrk="0" fontAlgn="base" hangingPunct="0">
              <a:spcBef>
                <a:spcPct val="0"/>
              </a:spcBef>
              <a:spcAft>
                <a:spcPct val="0"/>
              </a:spcAft>
              <a:defRPr>
                <a:solidFill>
                  <a:schemeClr val="tx1"/>
                </a:solidFill>
                <a:latin typeface="Arial" pitchFamily="34" charset="0"/>
                <a:cs typeface="Arial" pitchFamily="34" charset="0"/>
              </a:defRPr>
            </a:lvl6pPr>
            <a:lvl7pPr marL="3028081" indent="-232930" eaLnBrk="0" fontAlgn="base" hangingPunct="0">
              <a:spcBef>
                <a:spcPct val="0"/>
              </a:spcBef>
              <a:spcAft>
                <a:spcPct val="0"/>
              </a:spcAft>
              <a:defRPr>
                <a:solidFill>
                  <a:schemeClr val="tx1"/>
                </a:solidFill>
                <a:latin typeface="Arial" pitchFamily="34" charset="0"/>
                <a:cs typeface="Arial" pitchFamily="34" charset="0"/>
              </a:defRPr>
            </a:lvl7pPr>
            <a:lvl8pPr marL="3493939" indent="-232930" eaLnBrk="0" fontAlgn="base" hangingPunct="0">
              <a:spcBef>
                <a:spcPct val="0"/>
              </a:spcBef>
              <a:spcAft>
                <a:spcPct val="0"/>
              </a:spcAft>
              <a:defRPr>
                <a:solidFill>
                  <a:schemeClr val="tx1"/>
                </a:solidFill>
                <a:latin typeface="Arial" pitchFamily="34" charset="0"/>
                <a:cs typeface="Arial" pitchFamily="34" charset="0"/>
              </a:defRPr>
            </a:lvl8pPr>
            <a:lvl9pPr marL="3959798" indent="-23293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408636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baseline="0" dirty="0" err="1" smtClean="0"/>
              <a:t>Learnzillion</a:t>
            </a:r>
            <a:r>
              <a:rPr lang="en-US" baseline="0" dirty="0" smtClean="0"/>
              <a:t>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299811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383243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844" indent="-171844">
              <a:buFont typeface="Arial" panose="020B0604020202020204" pitchFamily="34" charset="0"/>
              <a:buChar char="•"/>
            </a:pPr>
            <a:r>
              <a:rPr lang="en-US" b="0" baseline="0" dirty="0" smtClean="0"/>
              <a:t>Standards</a:t>
            </a:r>
          </a:p>
          <a:p>
            <a:pPr marL="171844" indent="-171844">
              <a:buFont typeface="Arial" panose="020B0604020202020204" pitchFamily="34" charset="0"/>
              <a:buChar char="•"/>
            </a:pPr>
            <a:r>
              <a:rPr lang="en-US" b="0" baseline="0" dirty="0" smtClean="0"/>
              <a:t>Learning Progressions</a:t>
            </a:r>
          </a:p>
          <a:p>
            <a:pPr marL="171844" indent="-171844">
              <a:buFont typeface="Arial" panose="020B0604020202020204" pitchFamily="34" charset="0"/>
              <a:buChar char="•"/>
            </a:pPr>
            <a:r>
              <a:rPr lang="en-US" b="0" baseline="0" dirty="0" smtClean="0"/>
              <a:t>Lesson Agenda</a:t>
            </a:r>
          </a:p>
          <a:p>
            <a:pPr marL="171844" indent="-171844">
              <a:buFont typeface="Arial" panose="020B0604020202020204" pitchFamily="34" charset="0"/>
              <a:buChar char="•"/>
            </a:pPr>
            <a:r>
              <a:rPr lang="en-US" b="0" baseline="0" dirty="0" smtClean="0"/>
              <a:t>Resources &amp; Tips</a:t>
            </a:r>
          </a:p>
          <a:p>
            <a:pPr marL="171844" indent="-171844">
              <a:buFont typeface="Arial" panose="020B0604020202020204" pitchFamily="34" charset="0"/>
              <a:buChar char="•"/>
            </a:pPr>
            <a:r>
              <a:rPr lang="en-US" b="0" baseline="0" dirty="0" smtClean="0"/>
              <a:t>Vocabulary Activities</a:t>
            </a:r>
          </a:p>
          <a:p>
            <a:pPr marL="171844" indent="-171844">
              <a:buFont typeface="Arial" panose="020B0604020202020204" pitchFamily="34" charset="0"/>
              <a:buChar char="•"/>
            </a:pPr>
            <a:r>
              <a:rPr lang="en-US" b="0" baseline="0" dirty="0" smtClean="0"/>
              <a:t>Lesson</a:t>
            </a:r>
          </a:p>
          <a:p>
            <a:pPr marL="171844" indent="-171844">
              <a:buFont typeface="Arial" panose="020B0604020202020204" pitchFamily="34" charset="0"/>
              <a:buChar char="•"/>
            </a:pPr>
            <a:r>
              <a:rPr lang="en-US" b="0" baseline="0" dirty="0" smtClean="0"/>
              <a:t>Textbook Connections</a:t>
            </a:r>
          </a:p>
          <a:p>
            <a:pPr marL="171844" indent="-171844">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Please note, CPM does not address this standard. This is when a resource such as </a:t>
            </a:r>
            <a:r>
              <a:rPr lang="en-US" baseline="0" dirty="0" err="1" smtClean="0"/>
              <a:t>Learnzillion</a:t>
            </a:r>
            <a:r>
              <a:rPr lang="en-US" baseline="0" dirty="0" smtClean="0"/>
              <a:t> comes in handy.</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68006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72474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Yellow, Red,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337693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a:t>
            </a:r>
            <a:r>
              <a:rPr lang="en-US" b="1" dirty="0">
                <a:latin typeface="Tw Cen MT" panose="020B0602020104020603" pitchFamily="34" charset="0"/>
              </a:rPr>
              <a:t>points:</a:t>
            </a:r>
          </a:p>
          <a:p>
            <a:pPr marL="174697" indent="-174697">
              <a:buFont typeface="Wingdings" panose="05000000000000000000" pitchFamily="2" charset="2"/>
              <a:buChar char="§"/>
            </a:pPr>
            <a:r>
              <a:rPr lang="en-US" dirty="0">
                <a:latin typeface="Tw Cen MT" panose="020B0602020104020603" pitchFamily="34" charset="0"/>
              </a:rPr>
              <a:t>The CA Framework also describes how students may accelerate to prepare for higher mathematics courses by compacting courses (animate circles around “compacted” and “accelerated”).</a:t>
            </a:r>
          </a:p>
          <a:p>
            <a:pPr marL="174697" indent="-174697">
              <a:buFont typeface="Wingdings" panose="05000000000000000000" pitchFamily="2" charset="2"/>
              <a:buChar char="§"/>
            </a:pPr>
            <a:r>
              <a:rPr lang="en-US" dirty="0">
                <a:latin typeface="Tw Cen MT" panose="020B0602020104020603" pitchFamily="34" charset="0"/>
              </a:rPr>
              <a:t>Compacting means to compress content, which may entail the teacher and students working at a faster pace to complete the content.  There is no skipping of standards within the compacted courses to accelerate to higher mathematics courses.</a:t>
            </a:r>
          </a:p>
          <a:p>
            <a:pPr marL="174697" indent="-174697">
              <a:buFont typeface="Wingdings" panose="05000000000000000000" pitchFamily="2" charset="2"/>
              <a:buChar char="§"/>
            </a:pPr>
            <a:r>
              <a:rPr lang="en-US" dirty="0">
                <a:latin typeface="Tw Cen MT" panose="020B0602020104020603" pitchFamily="34" charset="0"/>
              </a:rPr>
              <a:t>By compacting courses in the middle school grades, students can be allowed to enter Geometry by the time they enter high school. </a:t>
            </a:r>
          </a:p>
          <a:p>
            <a:pPr marL="174697" indent="-174697">
              <a:buFont typeface="Wingdings" panose="05000000000000000000" pitchFamily="2" charset="2"/>
              <a:buChar char="§"/>
            </a:pPr>
            <a:r>
              <a:rPr lang="en-US" dirty="0">
                <a:latin typeface="Tw Cen MT" panose="020B0602020104020603" pitchFamily="34" charset="0"/>
              </a:rPr>
              <a:t>With the California standards, student would simply skip course to get ahead.  With the Common Core standards, students can still get ahead, but can no longer skip courses or rather standards.  Therefore they must move at a faster pace.</a:t>
            </a: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r>
              <a:rPr lang="en-US" dirty="0" smtClean="0"/>
              <a:t>Understand </a:t>
            </a:r>
            <a:r>
              <a:rPr lang="en-US" b="1" u="sng" dirty="0" smtClean="0">
                <a:solidFill>
                  <a:srgbClr val="FF0000"/>
                </a:solidFill>
              </a:rPr>
              <a:t>ratio concepts </a:t>
            </a:r>
            <a:r>
              <a:rPr lang="en-US" dirty="0" smtClean="0"/>
              <a:t>and use </a:t>
            </a:r>
            <a:r>
              <a:rPr lang="en-US" b="1" u="sng" dirty="0" smtClean="0">
                <a:solidFill>
                  <a:srgbClr val="FF0000"/>
                </a:solidFill>
              </a:rPr>
              <a:t>ratio reasoning </a:t>
            </a:r>
            <a:r>
              <a:rPr lang="en-US" dirty="0" smtClean="0"/>
              <a:t>to solve problems</a:t>
            </a:r>
            <a:endParaRPr lang="en-US" sz="1100" dirty="0" smtClean="0"/>
          </a:p>
          <a:p>
            <a:pPr eaLnBrk="1" hangingPunct="1">
              <a:spcBef>
                <a:spcPct val="0"/>
              </a:spcBef>
              <a:buFont typeface="Wingdings" pitchFamily="2" charset="2"/>
              <a:buChar char="Ø"/>
            </a:pPr>
            <a:r>
              <a:rPr lang="en-US" altLang="en-US" dirty="0" smtClean="0"/>
              <a:t>Grade 7</a:t>
            </a:r>
          </a:p>
          <a:p>
            <a:pPr>
              <a:defRPr/>
            </a:pPr>
            <a:r>
              <a:rPr lang="en-US" dirty="0" smtClean="0"/>
              <a:t>Analyze </a:t>
            </a:r>
            <a:r>
              <a:rPr lang="en-US" b="1" u="sng" dirty="0" smtClean="0">
                <a:solidFill>
                  <a:srgbClr val="FF0000"/>
                </a:solidFill>
              </a:rPr>
              <a:t>proportional relationships </a:t>
            </a:r>
            <a:r>
              <a:rPr lang="en-US" dirty="0" smtClean="0"/>
              <a:t>and use them to solve real-world and mathematical problems</a:t>
            </a:r>
            <a:endParaRPr lang="en-US" dirty="0" smtClean="0">
              <a:solidFill>
                <a:srgbClr val="FF0000"/>
              </a:solidFill>
            </a:endParaRPr>
          </a:p>
          <a:p>
            <a:pPr eaLnBrk="1" hangingPunct="1">
              <a:spcBef>
                <a:spcPct val="0"/>
              </a:spcBef>
              <a:buFont typeface="Wingdings" pitchFamily="2" charset="2"/>
              <a:buChar char="Ø"/>
            </a:pPr>
            <a:r>
              <a:rPr lang="en-US" altLang="en-US" dirty="0" smtClean="0"/>
              <a:t>Grade 8</a:t>
            </a:r>
          </a:p>
          <a:p>
            <a:r>
              <a:rPr lang="en-US" sz="1200" dirty="0" smtClean="0"/>
              <a:t>Understand the connections between </a:t>
            </a:r>
            <a:r>
              <a:rPr lang="en-US" sz="1200" b="1" u="sng" dirty="0" smtClean="0">
                <a:solidFill>
                  <a:srgbClr val="FF0000"/>
                </a:solidFill>
              </a:rPr>
              <a:t>proportional relationships, lines, and linear equations</a:t>
            </a:r>
            <a:r>
              <a:rPr lang="en-US" sz="1200" dirty="0" smtClean="0"/>
              <a:t>.</a:t>
            </a:r>
          </a:p>
          <a:p>
            <a:pPr eaLnBrk="1" hangingPunct="1">
              <a:spcBef>
                <a:spcPct val="0"/>
              </a:spcBef>
            </a:pPr>
            <a:endParaRPr lang="en-US" altLang="en-US" b="1" u="sng"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1403" indent="-296694">
              <a:spcBef>
                <a:spcPct val="30000"/>
              </a:spcBef>
              <a:defRPr sz="1200">
                <a:solidFill>
                  <a:schemeClr val="tx1"/>
                </a:solidFill>
                <a:latin typeface="Calibri" pitchFamily="34" charset="0"/>
              </a:defRPr>
            </a:lvl2pPr>
            <a:lvl3pPr marL="1186774" indent="-237355">
              <a:spcBef>
                <a:spcPct val="30000"/>
              </a:spcBef>
              <a:defRPr sz="1200">
                <a:solidFill>
                  <a:schemeClr val="tx1"/>
                </a:solidFill>
                <a:latin typeface="Calibri" pitchFamily="34" charset="0"/>
              </a:defRPr>
            </a:lvl3pPr>
            <a:lvl4pPr marL="1661485" indent="-237355">
              <a:spcBef>
                <a:spcPct val="30000"/>
              </a:spcBef>
              <a:defRPr sz="1200">
                <a:solidFill>
                  <a:schemeClr val="tx1"/>
                </a:solidFill>
                <a:latin typeface="Calibri" pitchFamily="34" charset="0"/>
              </a:defRPr>
            </a:lvl4pPr>
            <a:lvl5pPr marL="2136195" indent="-237355">
              <a:spcBef>
                <a:spcPct val="30000"/>
              </a:spcBef>
              <a:defRPr sz="1200">
                <a:solidFill>
                  <a:schemeClr val="tx1"/>
                </a:solidFill>
                <a:latin typeface="Calibri" pitchFamily="34" charset="0"/>
              </a:defRPr>
            </a:lvl5pPr>
            <a:lvl6pPr marL="2610903" indent="-237355" eaLnBrk="0" fontAlgn="base" hangingPunct="0">
              <a:spcBef>
                <a:spcPct val="30000"/>
              </a:spcBef>
              <a:spcAft>
                <a:spcPct val="0"/>
              </a:spcAft>
              <a:defRPr sz="1200">
                <a:solidFill>
                  <a:schemeClr val="tx1"/>
                </a:solidFill>
                <a:latin typeface="Calibri" pitchFamily="34" charset="0"/>
              </a:defRPr>
            </a:lvl6pPr>
            <a:lvl7pPr marL="3085614" indent="-237355" eaLnBrk="0" fontAlgn="base" hangingPunct="0">
              <a:spcBef>
                <a:spcPct val="30000"/>
              </a:spcBef>
              <a:spcAft>
                <a:spcPct val="0"/>
              </a:spcAft>
              <a:defRPr sz="1200">
                <a:solidFill>
                  <a:schemeClr val="tx1"/>
                </a:solidFill>
                <a:latin typeface="Calibri" pitchFamily="34" charset="0"/>
              </a:defRPr>
            </a:lvl7pPr>
            <a:lvl8pPr marL="3560324" indent="-237355" eaLnBrk="0" fontAlgn="base" hangingPunct="0">
              <a:spcBef>
                <a:spcPct val="30000"/>
              </a:spcBef>
              <a:spcAft>
                <a:spcPct val="0"/>
              </a:spcAft>
              <a:defRPr sz="1200">
                <a:solidFill>
                  <a:schemeClr val="tx1"/>
                </a:solidFill>
                <a:latin typeface="Calibri" pitchFamily="34" charset="0"/>
              </a:defRPr>
            </a:lvl8pPr>
            <a:lvl9pPr marL="4035034" indent="-237355"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u="sng" dirty="0"/>
              <a:t>Facilitator notes</a:t>
            </a:r>
          </a:p>
          <a:p>
            <a:endParaRPr lang="en-US" sz="1000" dirty="0"/>
          </a:p>
          <a:p>
            <a:r>
              <a:rPr lang="en-US" sz="1000" dirty="0"/>
              <a:t>Time: 2-3 minutes</a:t>
            </a:r>
          </a:p>
          <a:p>
            <a:endParaRPr lang="en-US" sz="1000" dirty="0"/>
          </a:p>
          <a:p>
            <a:r>
              <a:rPr lang="en-US" sz="1000" b="1" dirty="0"/>
              <a:t>Handouts/participant activity: </a:t>
            </a:r>
            <a:r>
              <a:rPr lang="en-US" sz="1000" dirty="0"/>
              <a:t>n/a</a:t>
            </a:r>
          </a:p>
          <a:p>
            <a:endParaRPr lang="en-US" sz="1000" dirty="0"/>
          </a:p>
          <a:p>
            <a:r>
              <a:rPr lang="en-US" sz="1000" b="1" dirty="0"/>
              <a:t>Focus points:</a:t>
            </a:r>
          </a:p>
          <a:p>
            <a:pPr eaLnBrk="1" hangingPunct="1">
              <a:spcBef>
                <a:spcPct val="0"/>
              </a:spcBef>
              <a:defRPr/>
            </a:pPr>
            <a:r>
              <a:rPr lang="en-US" altLang="en-US" sz="1000" dirty="0"/>
              <a:t>What are  those standards that you must focus on and which ones are not part of your course with the new shifts in standard under common core?</a:t>
            </a:r>
          </a:p>
          <a:p>
            <a:pPr eaLnBrk="1" hangingPunct="1">
              <a:defRPr/>
            </a:pPr>
            <a:r>
              <a:rPr lang="en-US" sz="1000" dirty="0"/>
              <a:t>Algebra I</a:t>
            </a:r>
          </a:p>
          <a:p>
            <a:pPr>
              <a:buFont typeface="Wingdings" pitchFamily="2" charset="2"/>
              <a:buChar char="Ø"/>
              <a:defRPr/>
            </a:pPr>
            <a:r>
              <a:rPr lang="en-US" sz="1000" b="1" u="sng" dirty="0" smtClean="0">
                <a:solidFill>
                  <a:srgbClr val="FF0000"/>
                </a:solidFill>
              </a:rPr>
              <a:t>Interpret functions </a:t>
            </a:r>
            <a:r>
              <a:rPr lang="en-US" sz="1000" dirty="0" smtClean="0"/>
              <a:t>that arise in applications in terms of a context</a:t>
            </a:r>
          </a:p>
          <a:p>
            <a:pPr>
              <a:buFont typeface="Wingdings" pitchFamily="2" charset="2"/>
              <a:buChar char="Ø"/>
              <a:defRPr/>
            </a:pPr>
            <a:r>
              <a:rPr lang="en-US" sz="1000" b="1" u="sng" dirty="0" smtClean="0">
                <a:solidFill>
                  <a:srgbClr val="FF0000"/>
                </a:solidFill>
              </a:rPr>
              <a:t>Analyze functions </a:t>
            </a:r>
            <a:r>
              <a:rPr lang="en-US" sz="1000" dirty="0" smtClean="0"/>
              <a:t>using different representations.</a:t>
            </a:r>
          </a:p>
          <a:p>
            <a:pPr>
              <a:buFont typeface="Wingdings" pitchFamily="2" charset="2"/>
              <a:buChar char="Ø"/>
              <a:defRPr/>
            </a:pPr>
            <a:r>
              <a:rPr lang="en-US" sz="1000" b="1" u="sng" dirty="0" smtClean="0">
                <a:solidFill>
                  <a:srgbClr val="FF0000"/>
                </a:solidFill>
              </a:rPr>
              <a:t>Build  a function </a:t>
            </a:r>
            <a:r>
              <a:rPr lang="en-US" sz="1000" dirty="0" smtClean="0"/>
              <a:t>that models a relationship between two quantities.</a:t>
            </a:r>
          </a:p>
          <a:p>
            <a:pPr>
              <a:buFont typeface="Wingdings" pitchFamily="2" charset="2"/>
              <a:buChar char="Ø"/>
              <a:defRPr/>
            </a:pPr>
            <a:r>
              <a:rPr lang="en-US" sz="1000" b="1" u="sng" dirty="0" smtClean="0">
                <a:solidFill>
                  <a:srgbClr val="FF0000"/>
                </a:solidFill>
              </a:rPr>
              <a:t>Build new functions</a:t>
            </a:r>
            <a:r>
              <a:rPr lang="en-US" sz="1000" b="1" u="sng" dirty="0" smtClean="0"/>
              <a:t> </a:t>
            </a:r>
            <a:r>
              <a:rPr lang="en-US" sz="1000" dirty="0" smtClean="0"/>
              <a:t>from existing functions</a:t>
            </a:r>
          </a:p>
          <a:p>
            <a:pPr>
              <a:buFont typeface="Wingdings" pitchFamily="2" charset="2"/>
              <a:buChar char="Ø"/>
              <a:defRPr/>
            </a:pPr>
            <a:r>
              <a:rPr lang="en-US" sz="1000" b="1" u="sng" dirty="0" smtClean="0">
                <a:solidFill>
                  <a:srgbClr val="FF0000"/>
                </a:solidFill>
              </a:rPr>
              <a:t>Construct and  compare </a:t>
            </a:r>
            <a:r>
              <a:rPr lang="en-US" sz="1000" dirty="0" smtClean="0"/>
              <a:t>linear, quadratic, and exponential models  and  solve problems</a:t>
            </a:r>
          </a:p>
          <a:p>
            <a:pPr>
              <a:buFont typeface="Wingdings" pitchFamily="2" charset="2"/>
              <a:buChar char="Ø"/>
              <a:defRPr/>
            </a:pPr>
            <a:r>
              <a:rPr lang="en-US" sz="1000" b="1" u="sng" dirty="0" smtClean="0">
                <a:solidFill>
                  <a:srgbClr val="FF0000"/>
                </a:solidFill>
              </a:rPr>
              <a:t>Interpret expressions for functions </a:t>
            </a:r>
            <a:r>
              <a:rPr lang="en-US" sz="1000" dirty="0" smtClean="0"/>
              <a:t>in terms of the situation they mode.</a:t>
            </a:r>
          </a:p>
          <a:p>
            <a:pPr eaLnBrk="1" hangingPunct="1">
              <a:defRPr/>
            </a:pPr>
            <a:r>
              <a:rPr lang="en-US" sz="1000" dirty="0" smtClean="0"/>
              <a:t>Geometry</a:t>
            </a:r>
            <a:endParaRPr lang="en-US" sz="1000" dirty="0"/>
          </a:p>
          <a:p>
            <a:pPr eaLnBrk="1" hangingPunct="1">
              <a:buFont typeface="Wingdings" pitchFamily="2" charset="2"/>
              <a:buChar char="Ø"/>
              <a:defRPr/>
            </a:pPr>
            <a:r>
              <a:rPr lang="en-US" sz="1000" b="1" u="sng" dirty="0" smtClean="0">
                <a:solidFill>
                  <a:srgbClr val="FF0000"/>
                </a:solidFill>
                <a:latin typeface="Franklin Gothic Book" panose="020B0503020102020204" pitchFamily="34" charset="0"/>
              </a:rPr>
              <a:t>Use coordinates </a:t>
            </a:r>
            <a:r>
              <a:rPr lang="en-US" sz="1000" dirty="0" smtClean="0">
                <a:latin typeface="Franklin Gothic Book" panose="020B0503020102020204" pitchFamily="34" charset="0"/>
              </a:rPr>
              <a:t>to prove simple geometric theorems algebraically</a:t>
            </a:r>
            <a:endParaRPr lang="en-US" sz="1000" u="sng" dirty="0" smtClean="0">
              <a:solidFill>
                <a:srgbClr val="FF0000"/>
              </a:solidFill>
              <a:latin typeface="Franklin Gothic Book" panose="020B0503020102020204" pitchFamily="34" charset="0"/>
            </a:endParaRPr>
          </a:p>
          <a:p>
            <a:pPr eaLnBrk="1" hangingPunct="1">
              <a:defRPr/>
            </a:pPr>
            <a:r>
              <a:rPr lang="en-US" sz="1000" dirty="0" smtClean="0"/>
              <a:t>Algebra </a:t>
            </a:r>
            <a:r>
              <a:rPr lang="en-US" sz="1000" dirty="0"/>
              <a:t>II</a:t>
            </a:r>
          </a:p>
          <a:p>
            <a:pPr>
              <a:buFont typeface="Wingdings" pitchFamily="2" charset="2"/>
              <a:buChar char="Ø"/>
              <a:defRPr/>
            </a:pPr>
            <a:r>
              <a:rPr lang="en-US" sz="1000" b="1" u="sng" dirty="0" smtClean="0">
                <a:solidFill>
                  <a:srgbClr val="FF0000"/>
                </a:solidFill>
              </a:rPr>
              <a:t>Interpret functions </a:t>
            </a:r>
            <a:r>
              <a:rPr lang="en-US" sz="1000" dirty="0" smtClean="0"/>
              <a:t>that arise in applications in terms of a context</a:t>
            </a:r>
          </a:p>
          <a:p>
            <a:pPr>
              <a:buFont typeface="Wingdings" pitchFamily="2" charset="2"/>
              <a:buChar char="Ø"/>
              <a:defRPr/>
            </a:pPr>
            <a:r>
              <a:rPr lang="en-US" sz="1000" b="1" u="sng" dirty="0" smtClean="0">
                <a:solidFill>
                  <a:srgbClr val="FF0000"/>
                </a:solidFill>
              </a:rPr>
              <a:t>Analyze functions </a:t>
            </a:r>
            <a:r>
              <a:rPr lang="en-US" sz="1000" dirty="0" smtClean="0"/>
              <a:t>using different representations.</a:t>
            </a:r>
          </a:p>
          <a:p>
            <a:pPr>
              <a:buFont typeface="Wingdings" pitchFamily="2" charset="2"/>
              <a:buChar char="Ø"/>
              <a:defRPr/>
            </a:pPr>
            <a:r>
              <a:rPr lang="en-US" sz="1000" b="1" u="sng" dirty="0" smtClean="0">
                <a:solidFill>
                  <a:srgbClr val="FF0000"/>
                </a:solidFill>
              </a:rPr>
              <a:t>Build  a function </a:t>
            </a:r>
            <a:r>
              <a:rPr lang="en-US" sz="1000" dirty="0" smtClean="0"/>
              <a:t>that models a relationship between two quantities.</a:t>
            </a:r>
          </a:p>
          <a:p>
            <a:pPr>
              <a:buFont typeface="Wingdings" pitchFamily="2" charset="2"/>
              <a:buChar char="Ø"/>
              <a:defRPr/>
            </a:pPr>
            <a:r>
              <a:rPr lang="en-US" sz="1000" b="1" u="sng" dirty="0" smtClean="0">
                <a:solidFill>
                  <a:srgbClr val="FF0000"/>
                </a:solidFill>
              </a:rPr>
              <a:t>Build new functions</a:t>
            </a:r>
            <a:r>
              <a:rPr lang="en-US" sz="1000" b="1" u="sng" dirty="0" smtClean="0"/>
              <a:t> </a:t>
            </a:r>
            <a:r>
              <a:rPr lang="en-US" sz="1000" dirty="0" smtClean="0"/>
              <a:t>from existing functions</a:t>
            </a:r>
          </a:p>
          <a:p>
            <a:pPr>
              <a:buFont typeface="Wingdings" pitchFamily="2" charset="2"/>
              <a:buChar char="Ø"/>
              <a:defRPr/>
            </a:pPr>
            <a:r>
              <a:rPr lang="en-US" sz="1000" b="1" u="sng" dirty="0" smtClean="0">
                <a:solidFill>
                  <a:srgbClr val="FF0000"/>
                </a:solidFill>
              </a:rPr>
              <a:t>Construct and  compare </a:t>
            </a:r>
            <a:r>
              <a:rPr lang="en-US" sz="1000" dirty="0" smtClean="0"/>
              <a:t>linear, quadratic, and exponential models  and  solve problems</a:t>
            </a:r>
          </a:p>
          <a:p>
            <a:pPr eaLnBrk="1" hangingPunct="1">
              <a:buFont typeface="Wingdings" pitchFamily="2" charset="2"/>
              <a:buNone/>
              <a:defRPr/>
            </a:pPr>
            <a:endParaRPr lang="en-US" sz="1000" b="1" u="sng" dirty="0"/>
          </a:p>
          <a:p>
            <a:pPr eaLnBrk="1" hangingPunct="1">
              <a:buFont typeface="Wingdings" pitchFamily="2" charset="2"/>
              <a:buChar char="Ø"/>
              <a:defRPr/>
            </a:pPr>
            <a:endParaRPr lang="en-US" sz="1000" b="1" u="sng" dirty="0"/>
          </a:p>
          <a:p>
            <a:pPr eaLnBrk="1" hangingPunct="1">
              <a:spcBef>
                <a:spcPct val="0"/>
              </a:spcBef>
              <a:defRPr/>
            </a:pPr>
            <a:endParaRPr lang="en-US" altLang="en-US" sz="10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1403" indent="-296694">
              <a:spcBef>
                <a:spcPct val="30000"/>
              </a:spcBef>
              <a:defRPr sz="1200">
                <a:solidFill>
                  <a:schemeClr val="tx1"/>
                </a:solidFill>
                <a:latin typeface="Calibri" pitchFamily="34" charset="0"/>
              </a:defRPr>
            </a:lvl2pPr>
            <a:lvl3pPr marL="1186774" indent="-237355">
              <a:spcBef>
                <a:spcPct val="30000"/>
              </a:spcBef>
              <a:defRPr sz="1200">
                <a:solidFill>
                  <a:schemeClr val="tx1"/>
                </a:solidFill>
                <a:latin typeface="Calibri" pitchFamily="34" charset="0"/>
              </a:defRPr>
            </a:lvl3pPr>
            <a:lvl4pPr marL="1661485" indent="-237355">
              <a:spcBef>
                <a:spcPct val="30000"/>
              </a:spcBef>
              <a:defRPr sz="1200">
                <a:solidFill>
                  <a:schemeClr val="tx1"/>
                </a:solidFill>
                <a:latin typeface="Calibri" pitchFamily="34" charset="0"/>
              </a:defRPr>
            </a:lvl4pPr>
            <a:lvl5pPr marL="2136195" indent="-237355">
              <a:spcBef>
                <a:spcPct val="30000"/>
              </a:spcBef>
              <a:defRPr sz="1200">
                <a:solidFill>
                  <a:schemeClr val="tx1"/>
                </a:solidFill>
                <a:latin typeface="Calibri" pitchFamily="34" charset="0"/>
              </a:defRPr>
            </a:lvl5pPr>
            <a:lvl6pPr marL="2610903" indent="-237355" eaLnBrk="0" fontAlgn="base" hangingPunct="0">
              <a:spcBef>
                <a:spcPct val="30000"/>
              </a:spcBef>
              <a:spcAft>
                <a:spcPct val="0"/>
              </a:spcAft>
              <a:defRPr sz="1200">
                <a:solidFill>
                  <a:schemeClr val="tx1"/>
                </a:solidFill>
                <a:latin typeface="Calibri" pitchFamily="34" charset="0"/>
              </a:defRPr>
            </a:lvl6pPr>
            <a:lvl7pPr marL="3085614" indent="-237355" eaLnBrk="0" fontAlgn="base" hangingPunct="0">
              <a:spcBef>
                <a:spcPct val="30000"/>
              </a:spcBef>
              <a:spcAft>
                <a:spcPct val="0"/>
              </a:spcAft>
              <a:defRPr sz="1200">
                <a:solidFill>
                  <a:schemeClr val="tx1"/>
                </a:solidFill>
                <a:latin typeface="Calibri" pitchFamily="34" charset="0"/>
              </a:defRPr>
            </a:lvl7pPr>
            <a:lvl8pPr marL="3560324" indent="-237355" eaLnBrk="0" fontAlgn="base" hangingPunct="0">
              <a:spcBef>
                <a:spcPct val="30000"/>
              </a:spcBef>
              <a:spcAft>
                <a:spcPct val="0"/>
              </a:spcAft>
              <a:defRPr sz="1200">
                <a:solidFill>
                  <a:schemeClr val="tx1"/>
                </a:solidFill>
                <a:latin typeface="Calibri" pitchFamily="34" charset="0"/>
              </a:defRPr>
            </a:lvl8pPr>
            <a:lvl9pPr marL="4035034" indent="-237355" eaLnBrk="0" fontAlgn="base" hangingPunct="0">
              <a:spcBef>
                <a:spcPct val="30000"/>
              </a:spcBef>
              <a:spcAft>
                <a:spcPct val="0"/>
              </a:spcAft>
              <a:defRPr sz="1200">
                <a:solidFill>
                  <a:schemeClr val="tx1"/>
                </a:solidFill>
                <a:latin typeface="Calibri" pitchFamily="34" charset="0"/>
              </a:defRPr>
            </a:lvl9pPr>
          </a:lstStyle>
          <a:p>
            <a:pPr>
              <a:spcBef>
                <a:spcPct val="0"/>
              </a:spcBef>
            </a:pPr>
            <a:fld id="{0869DF61-33EF-4087-AFA7-6F973C602404}" type="slidenum">
              <a:rPr lang="en-US" altLang="en-US">
                <a:latin typeface="Arial" charset="0"/>
              </a:rPr>
              <a:pPr>
                <a:spcBef>
                  <a:spcPct val="0"/>
                </a:spcBef>
              </a:pPr>
              <a:t>8</a:t>
            </a:fld>
            <a:endParaRPr lang="en-US" alt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697" indent="-174697">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CC Math 8 course.  </a:t>
            </a:r>
          </a:p>
          <a:p>
            <a:pPr marL="640556" lvl="1" indent="-174697">
              <a:buFont typeface="Wingdings" panose="05000000000000000000" pitchFamily="2" charset="2"/>
              <a:buChar char="§"/>
            </a:pPr>
            <a:r>
              <a:rPr lang="en-US" dirty="0">
                <a:latin typeface="Tw Cen MT" panose="020B0602020104020603" pitchFamily="34" charset="0"/>
              </a:rPr>
              <a:t>Read the highlighted portion</a:t>
            </a:r>
          </a:p>
          <a:p>
            <a:pPr marL="640556" lvl="1" indent="-174697">
              <a:buFont typeface="Wingdings" panose="05000000000000000000" pitchFamily="2" charset="2"/>
              <a:buChar char="§"/>
            </a:pPr>
            <a:r>
              <a:rPr lang="en-US" dirty="0">
                <a:latin typeface="Tw Cen MT" panose="020B0602020104020603" pitchFamily="34" charset="0"/>
              </a:rPr>
              <a:t>The state framework shows the importance of the Grade 8 Math Course and how it has became the new gateway course for higher level math, as well as how Algebra 1 had shifted to high school.</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6/16/2015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6/16/2015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6/16/2015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6/16/2015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shodor.org/interactivate/activities/Incli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llustrativemathematic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commoncoretools.me/wp-content/uploads/2013/07/ccss_progression_functions_2013_07_0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commoncoretools.me/wp-content/uploads/2013/07/ccss_progression_functions_2013_07_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20110"/>
            <a:ext cx="6934200" cy="1828090"/>
          </a:xfrm>
        </p:spPr>
        <p:txBody>
          <a:bodyPr>
            <a:normAutofit fontScale="90000"/>
          </a:bodyPr>
          <a:lstStyle/>
          <a:p>
            <a:r>
              <a:rPr lang="en-US" dirty="0" smtClean="0"/>
              <a:t>Algebra 1 - Functions:  </a:t>
            </a:r>
            <a:br>
              <a:rPr lang="en-US" dirty="0" smtClean="0"/>
            </a:br>
            <a:r>
              <a:rPr lang="en-US" dirty="0" smtClean="0"/>
              <a:t>Interpret &amp; Building Functions</a:t>
            </a:r>
            <a:br>
              <a:rPr lang="en-US" dirty="0" smtClean="0"/>
            </a:br>
            <a:r>
              <a:rPr lang="en-US" dirty="0" smtClean="0"/>
              <a:t>Unit 5</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Lesson: Incline Interactive Tool</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4"/>
            <a:ext cx="5723468" cy="2319865"/>
          </a:xfrm>
        </p:spPr>
        <p:txBody>
          <a:bodyPr/>
          <a:lstStyle/>
          <a:p>
            <a:r>
              <a:rPr lang="en-US" dirty="0" smtClean="0"/>
              <a:t>Motor Cross  Incline</a:t>
            </a:r>
            <a:endParaRPr lang="en-US" dirty="0"/>
          </a:p>
        </p:txBody>
      </p:sp>
      <p:sp>
        <p:nvSpPr>
          <p:cNvPr id="3" name="Subtitle 2"/>
          <p:cNvSpPr>
            <a:spLocks noGrp="1"/>
          </p:cNvSpPr>
          <p:nvPr>
            <p:ph type="subTitle" idx="1"/>
          </p:nvPr>
        </p:nvSpPr>
        <p:spPr>
          <a:xfrm>
            <a:off x="1727200" y="4267200"/>
            <a:ext cx="5712179" cy="993422"/>
          </a:xfrm>
        </p:spPr>
        <p:txBody>
          <a:bodyPr>
            <a:normAutofit/>
          </a:bodyPr>
          <a:lstStyle/>
          <a:p>
            <a:r>
              <a:rPr lang="en-US" dirty="0" smtClean="0"/>
              <a:t>Planning for Instruction with Interpreting Functions</a:t>
            </a:r>
            <a:endParaRPr lang="en-US" dirty="0"/>
          </a:p>
        </p:txBody>
      </p:sp>
      <p:pic>
        <p:nvPicPr>
          <p:cNvPr id="1026" name="Picture 2" descr="http://wallpapers111.com/wp-content/uploads/2014/12/Crazy-Motocross-Bike-HD-Wallpap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219200"/>
            <a:ext cx="3384550" cy="211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normAutofit/>
          </a:bodyPr>
          <a:lstStyle/>
          <a:p>
            <a:r>
              <a:rPr lang="en-US" sz="2800" dirty="0" smtClean="0"/>
              <a:t>Pre-assessment- used to determine understanding of prerequisite skills</a:t>
            </a:r>
          </a:p>
          <a:p>
            <a:pPr lvl="1"/>
            <a:r>
              <a:rPr lang="en-US" sz="2400" dirty="0" smtClean="0"/>
              <a:t>Prerequisite skills include</a:t>
            </a:r>
          </a:p>
          <a:p>
            <a:pPr lvl="2"/>
            <a:r>
              <a:rPr lang="en-US" sz="2400" dirty="0" smtClean="0"/>
              <a:t>7 RP 1 – 3</a:t>
            </a:r>
          </a:p>
          <a:p>
            <a:pPr lvl="3"/>
            <a:r>
              <a:rPr lang="en-US" sz="2000" dirty="0" smtClean="0"/>
              <a:t>Analyze Proportional Relationships.</a:t>
            </a:r>
            <a:endParaRPr lang="en-US" sz="2000" dirty="0"/>
          </a:p>
          <a:p>
            <a:pPr lvl="3"/>
            <a:r>
              <a:rPr lang="en-US" sz="2000" dirty="0" smtClean="0"/>
              <a:t>Solve Real World  Mathematical  Problems. </a:t>
            </a:r>
          </a:p>
          <a:p>
            <a:pPr lvl="2"/>
            <a:r>
              <a:rPr lang="en-US" sz="2400" dirty="0" smtClean="0"/>
              <a:t>8 F 1 – 3</a:t>
            </a:r>
          </a:p>
          <a:p>
            <a:pPr lvl="3"/>
            <a:r>
              <a:rPr lang="en-US" sz="2000" dirty="0" smtClean="0"/>
              <a:t>Define, Evaluate and Compare Functions</a:t>
            </a:r>
            <a:endParaRPr lang="en-US" sz="2000" dirty="0"/>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r>
              <a:rPr lang="en-US" dirty="0">
                <a:solidFill>
                  <a:schemeClr val="bg1"/>
                </a:solidFill>
              </a:rPr>
              <a:t>Students may assume that all linear graphs go through the origin.</a:t>
            </a:r>
          </a:p>
          <a:p>
            <a:pPr>
              <a:defRPr/>
            </a:pPr>
            <a:r>
              <a:rPr lang="en-US" dirty="0" smtClean="0">
                <a:solidFill>
                  <a:schemeClr val="bg1"/>
                </a:solidFill>
              </a:rPr>
              <a:t>How movement of real-life objects affect function representation.</a:t>
            </a: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25000" lnSpcReduction="20000"/>
          </a:bodyPr>
          <a:lstStyle/>
          <a:p>
            <a:r>
              <a:rPr lang="en-US" sz="8000" dirty="0">
                <a:solidFill>
                  <a:srgbClr val="FFFFFF"/>
                </a:solidFill>
              </a:rPr>
              <a:t>What distinguishing characteristics do you notice in the graphs? tables? equations?</a:t>
            </a:r>
          </a:p>
          <a:p>
            <a:r>
              <a:rPr lang="en-US" sz="8000" dirty="0">
                <a:solidFill>
                  <a:srgbClr val="FFFFFF"/>
                </a:solidFill>
              </a:rPr>
              <a:t>How do these help you?</a:t>
            </a:r>
          </a:p>
          <a:p>
            <a:r>
              <a:rPr lang="en-US" sz="8000" dirty="0">
                <a:solidFill>
                  <a:srgbClr val="FFFFFF"/>
                </a:solidFill>
              </a:rPr>
              <a:t>How do each of the representations compare to each other?</a:t>
            </a:r>
          </a:p>
          <a:p>
            <a:r>
              <a:rPr lang="en-US" sz="8000" dirty="0">
                <a:solidFill>
                  <a:srgbClr val="FFFFFF"/>
                </a:solidFill>
              </a:rPr>
              <a:t>How can you represent your ideas so that </a:t>
            </a:r>
            <a:r>
              <a:rPr lang="en-US" sz="8000" dirty="0">
                <a:solidFill>
                  <a:schemeClr val="bg1"/>
                </a:solidFill>
              </a:rPr>
              <a:t>everyone can understand them?</a:t>
            </a: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a:xfrm>
            <a:off x="1463040" y="2119257"/>
            <a:ext cx="6766560" cy="3603812"/>
          </a:xfrm>
        </p:spPr>
        <p:txBody>
          <a:bodyPr>
            <a:normAutofit fontScale="250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r>
              <a:rPr lang="en-US" sz="7200" dirty="0" smtClean="0"/>
              <a:t>Access to the Internet</a:t>
            </a:r>
          </a:p>
          <a:p>
            <a:pPr marL="0" indent="0">
              <a:buNone/>
            </a:pPr>
            <a:r>
              <a:rPr lang="en-US" sz="7200" dirty="0"/>
              <a:t>http://www.shodor.org/interactivate/activities/Incline/</a:t>
            </a:r>
          </a:p>
          <a:p>
            <a:pPr marL="0" indent="0">
              <a:buNone/>
            </a:pPr>
            <a:endParaRPr lang="en-US" sz="7200" dirty="0" smtClean="0"/>
          </a:p>
          <a:p>
            <a:pPr marL="0" indent="0">
              <a:buNone/>
            </a:pPr>
            <a:r>
              <a:rPr lang="en-US" sz="7200" dirty="0" smtClean="0"/>
              <a:t>Handouts from Website:</a:t>
            </a:r>
          </a:p>
          <a:p>
            <a:r>
              <a:rPr lang="en-US" sz="7200" dirty="0" smtClean="0"/>
              <a:t>Exploration Questions</a:t>
            </a:r>
          </a:p>
          <a:p>
            <a:r>
              <a:rPr lang="en-US" sz="7100" dirty="0"/>
              <a:t>Activity Function </a:t>
            </a:r>
            <a:r>
              <a:rPr lang="en-US" sz="7100" dirty="0" smtClean="0"/>
              <a:t>Flyer</a:t>
            </a:r>
          </a:p>
          <a:p>
            <a:r>
              <a:rPr lang="en-US" sz="7100" dirty="0" smtClean="0"/>
              <a:t>Activity </a:t>
            </a:r>
            <a:r>
              <a:rPr lang="en-US" sz="7100" dirty="0"/>
              <a:t>Function </a:t>
            </a:r>
            <a:r>
              <a:rPr lang="en-US" sz="7100" dirty="0" smtClean="0"/>
              <a:t>Machine</a:t>
            </a:r>
          </a:p>
          <a:p>
            <a:r>
              <a:rPr lang="en-US" sz="7100" dirty="0" smtClean="0"/>
              <a:t>Activity </a:t>
            </a:r>
            <a:r>
              <a:rPr lang="en-US" sz="7100" dirty="0"/>
              <a:t>Linear Function </a:t>
            </a:r>
            <a:r>
              <a:rPr lang="en-US" sz="7100" dirty="0" smtClean="0"/>
              <a:t>Machine</a:t>
            </a:r>
          </a:p>
          <a:p>
            <a:r>
              <a:rPr lang="en-US" sz="7100" dirty="0" smtClean="0"/>
              <a:t>Activity </a:t>
            </a:r>
            <a:r>
              <a:rPr lang="en-US" sz="7100" dirty="0"/>
              <a:t>Positive Linear Function </a:t>
            </a:r>
            <a:r>
              <a:rPr lang="en-US" sz="7100" dirty="0" smtClean="0"/>
              <a:t>Machine</a:t>
            </a:r>
          </a:p>
          <a:p>
            <a:r>
              <a:rPr lang="en-US" sz="7100" dirty="0" smtClean="0"/>
              <a:t>Discussion </a:t>
            </a:r>
            <a:r>
              <a:rPr lang="en-US" sz="7100" dirty="0"/>
              <a:t>about Independent and Dependent </a:t>
            </a:r>
            <a:r>
              <a:rPr lang="en-US" sz="7100" dirty="0" smtClean="0"/>
              <a:t>Variables</a:t>
            </a:r>
          </a:p>
          <a:p>
            <a:r>
              <a:rPr lang="en-US" sz="7100" dirty="0" smtClean="0"/>
              <a:t>Worksheet </a:t>
            </a:r>
            <a:r>
              <a:rPr lang="en-US" sz="7100" dirty="0"/>
              <a:t>Incline Exploration </a:t>
            </a:r>
            <a:r>
              <a:rPr lang="en-US" sz="7100" dirty="0" smtClean="0"/>
              <a:t>Questions</a:t>
            </a:r>
            <a:endParaRPr lang="en-US" sz="7100" dirty="0"/>
          </a:p>
          <a:p>
            <a:pPr marL="0" indent="0">
              <a:buNone/>
            </a:pPr>
            <a:endParaRPr lang="en-US" sz="7200" dirty="0" smtClean="0"/>
          </a:p>
          <a:p>
            <a:endParaRPr lang="en-US" dirty="0" smtClean="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39688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Function</a:t>
            </a:r>
          </a:p>
          <a:p>
            <a:r>
              <a:rPr lang="en-US" dirty="0" smtClean="0"/>
              <a:t>Rate of Change</a:t>
            </a:r>
          </a:p>
          <a:p>
            <a:r>
              <a:rPr lang="en-US" dirty="0" smtClean="0"/>
              <a:t>Independent Variables</a:t>
            </a:r>
          </a:p>
          <a:p>
            <a:r>
              <a:rPr lang="en-US" dirty="0" smtClean="0"/>
              <a:t>Linear </a:t>
            </a: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Dependent Variables</a:t>
            </a:r>
          </a:p>
          <a:p>
            <a:r>
              <a:rPr lang="en-US" dirty="0" smtClean="0"/>
              <a:t>Quadratic</a:t>
            </a:r>
          </a:p>
          <a:p>
            <a:r>
              <a:rPr lang="en-US" dirty="0" smtClean="0"/>
              <a:t>Exponential</a:t>
            </a:r>
            <a:endParaRPr lang="en-US" dirty="0"/>
          </a:p>
        </p:txBody>
      </p:sp>
      <p:pic>
        <p:nvPicPr>
          <p:cNvPr id="6" name="Picture 5" descr="Screen Shot 2015-02-04 at 11.12.37 AM.png"/>
          <p:cNvPicPr>
            <a:picLocks noChangeAspect="1"/>
          </p:cNvPicPr>
          <p:nvPr/>
        </p:nvPicPr>
        <p:blipFill>
          <a:blip r:embed="rId4">
            <a:extLst>
              <a:ext uri="{BEBA8EAE-BF5A-486C-A8C5-ECC9F3942E4B}">
                <a14:imgProps xmlns:a14="http://schemas.microsoft.com/office/drawing/2010/main">
                  <a14:imgLayer r:embed="rId5">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486756" y="4086184"/>
            <a:ext cx="1447800" cy="2065527"/>
          </a:xfrm>
          <a:prstGeom prst="rect">
            <a:avLst/>
          </a:prstGeom>
        </p:spPr>
      </p:pic>
      <p:sp>
        <p:nvSpPr>
          <p:cNvPr id="7" name="Oval Callout 6"/>
          <p:cNvSpPr/>
          <p:nvPr/>
        </p:nvSpPr>
        <p:spPr>
          <a:xfrm>
            <a:off x="6172200" y="2971800"/>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Layered Book, etc.</a:t>
            </a:r>
            <a:endParaRPr lang="en-US" dirty="0">
              <a:solidFill>
                <a:schemeClr val="tx1"/>
              </a:solidFill>
            </a:endParaRPr>
          </a:p>
        </p:txBody>
      </p:sp>
      <p:sp>
        <p:nvSpPr>
          <p:cNvPr id="3" name="Oval 2"/>
          <p:cNvSpPr/>
          <p:nvPr/>
        </p:nvSpPr>
        <p:spPr>
          <a:xfrm>
            <a:off x="838200" y="3547864"/>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Frayer’s Model</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dirty="0" smtClean="0"/>
              <a:t>Demonstrating </a:t>
            </a:r>
            <a:r>
              <a:rPr lang="en-US" sz="2400" dirty="0"/>
              <a:t>the relationship between dependent and independent variables</a:t>
            </a:r>
            <a:r>
              <a:rPr lang="en-US" sz="2400" b="1" dirty="0"/>
              <a:t/>
            </a:r>
            <a:br>
              <a:rPr lang="en-US" sz="2400" b="1" dirty="0"/>
            </a:br>
            <a:endParaRPr lang="en-US" sz="2400" dirty="0"/>
          </a:p>
        </p:txBody>
      </p:sp>
      <p:sp>
        <p:nvSpPr>
          <p:cNvPr id="5" name="TextBox 4"/>
          <p:cNvSpPr txBox="1"/>
          <p:nvPr/>
        </p:nvSpPr>
        <p:spPr>
          <a:xfrm>
            <a:off x="838200" y="5786735"/>
            <a:ext cx="7239000" cy="461665"/>
          </a:xfrm>
          <a:prstGeom prst="rect">
            <a:avLst/>
          </a:prstGeom>
          <a:noFill/>
        </p:spPr>
        <p:txBody>
          <a:bodyPr wrap="square" rtlCol="0">
            <a:spAutoFit/>
          </a:bodyPr>
          <a:lstStyle/>
          <a:p>
            <a:pPr algn="ctr"/>
            <a:r>
              <a:rPr lang="en-US" sz="2400" u="sng" dirty="0">
                <a:hlinkClick r:id="rId3"/>
              </a:rPr>
              <a:t>http://www.shodor.org/interactivate/activities/Incline/</a:t>
            </a:r>
            <a:endParaRPr lang="en-US" sz="24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25" y="1911350"/>
            <a:ext cx="6584950"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171368"/>
              </p:ext>
            </p:extLst>
          </p:nvPr>
        </p:nvGraphicFramePr>
        <p:xfrm>
          <a:off x="838200" y="1676400"/>
          <a:ext cx="7543800" cy="37642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baseline="0" dirty="0" smtClean="0"/>
                        <a:t>1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baseline="0" dirty="0" smtClean="0"/>
                        <a:t>30 min</a:t>
                      </a:r>
                      <a:endParaRPr lang="en-US" sz="1500" dirty="0"/>
                    </a:p>
                  </a:txBody>
                  <a:tcPr/>
                </a:tc>
                <a:tc>
                  <a:txBody>
                    <a:bodyPr/>
                    <a:lstStyle/>
                    <a:p>
                      <a:r>
                        <a:rPr lang="en-US" sz="1500" dirty="0" smtClean="0"/>
                        <a:t>Review of 7</a:t>
                      </a:r>
                      <a:r>
                        <a:rPr lang="en-US" sz="1500" baseline="30000" dirty="0" smtClean="0"/>
                        <a:t>th</a:t>
                      </a:r>
                      <a:r>
                        <a:rPr lang="en-US" sz="1500" dirty="0" smtClean="0"/>
                        <a:t> and/or 8</a:t>
                      </a:r>
                      <a:r>
                        <a:rPr lang="en-US" sz="1500" baseline="30000" dirty="0" smtClean="0"/>
                        <a:t>th</a:t>
                      </a:r>
                      <a:r>
                        <a:rPr lang="en-US" sz="1500" dirty="0" smtClean="0"/>
                        <a:t> grade SP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Function,</a:t>
                      </a:r>
                      <a:r>
                        <a:rPr lang="en-US" sz="1500" baseline="0" dirty="0" smtClean="0"/>
                        <a:t> Rate of Change, Independent &amp; Dependent Variable</a:t>
                      </a:r>
                      <a:endParaRPr lang="en-US" sz="1500" dirty="0"/>
                    </a:p>
                  </a:txBody>
                  <a:tcPr/>
                </a:tc>
              </a:tr>
              <a:tr h="370840">
                <a:tc>
                  <a:txBody>
                    <a:bodyPr/>
                    <a:lstStyle/>
                    <a:p>
                      <a:r>
                        <a:rPr lang="en-US" sz="1600" dirty="0" smtClean="0"/>
                        <a:t>Motor Cross  Incline</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Interactive Activity</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shodor.org</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6.5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lnSpcReduction="10000"/>
          </a:bodyPr>
          <a:lstStyle/>
          <a:p>
            <a:r>
              <a:rPr lang="en-US" b="1" dirty="0" smtClean="0"/>
              <a:t>Lessons:</a:t>
            </a:r>
          </a:p>
          <a:p>
            <a:pPr lvl="1"/>
            <a:r>
              <a:rPr lang="en-US" dirty="0">
                <a:solidFill>
                  <a:srgbClr val="203A4E"/>
                </a:solidFill>
              </a:rPr>
              <a:t>3.2 Linear Functions</a:t>
            </a:r>
          </a:p>
          <a:p>
            <a:pPr lvl="1"/>
            <a:r>
              <a:rPr lang="en-US" dirty="0" smtClean="0">
                <a:solidFill>
                  <a:srgbClr val="203A4E"/>
                </a:solidFill>
              </a:rPr>
              <a:t>3.5 </a:t>
            </a:r>
            <a:r>
              <a:rPr lang="en-US" dirty="0">
                <a:solidFill>
                  <a:srgbClr val="203A4E"/>
                </a:solidFill>
              </a:rPr>
              <a:t>Graphing Linear Equations in Slope-Intercept Form</a:t>
            </a:r>
          </a:p>
          <a:p>
            <a:pPr lvl="1"/>
            <a:r>
              <a:rPr lang="en-US" dirty="0">
                <a:solidFill>
                  <a:srgbClr val="203A4E"/>
                </a:solidFill>
              </a:rPr>
              <a:t>6.3 Exponential Functions</a:t>
            </a:r>
          </a:p>
          <a:p>
            <a:pPr lvl="1"/>
            <a:r>
              <a:rPr lang="en-US" dirty="0">
                <a:solidFill>
                  <a:srgbClr val="203A4E"/>
                </a:solidFill>
              </a:rPr>
              <a:t>8.4 Graphing </a:t>
            </a:r>
          </a:p>
          <a:p>
            <a:pPr lvl="1"/>
            <a:r>
              <a:rPr lang="en-US" dirty="0" smtClean="0">
                <a:solidFill>
                  <a:srgbClr val="203A4E"/>
                </a:solidFill>
              </a:rPr>
              <a:t>8.5 </a:t>
            </a:r>
            <a:r>
              <a:rPr lang="en-US" dirty="0">
                <a:solidFill>
                  <a:srgbClr val="203A4E"/>
                </a:solidFill>
              </a:rPr>
              <a:t>Using Intercept Form</a:t>
            </a:r>
          </a:p>
          <a:p>
            <a:pPr lvl="1"/>
            <a:r>
              <a:rPr lang="en-US" dirty="0">
                <a:solidFill>
                  <a:srgbClr val="203A4E"/>
                </a:solidFill>
              </a:rPr>
              <a:t>9.2 Solving Quadratic Equations by Graphing</a:t>
            </a:r>
          </a:p>
          <a:p>
            <a:pPr lvl="1"/>
            <a:r>
              <a:rPr lang="en-US" dirty="0">
                <a:solidFill>
                  <a:srgbClr val="203A4E"/>
                </a:solidFill>
              </a:rPr>
              <a:t>10.1 Graphing Square Root Functions</a:t>
            </a:r>
          </a:p>
          <a:p>
            <a:pPr lvl="1"/>
            <a:r>
              <a:rPr lang="en-US" dirty="0">
                <a:solidFill>
                  <a:srgbClr val="203A4E"/>
                </a:solidFill>
              </a:rPr>
              <a:t>10.2 Graphing Cube Root Functions</a:t>
            </a:r>
          </a:p>
          <a:p>
            <a:endParaRPr lang="en-US" dirty="0">
              <a:solidFill>
                <a:srgbClr val="203A4E"/>
              </a:solidFill>
            </a:endParaRPr>
          </a:p>
          <a:p>
            <a:endParaRPr lang="en-US" dirty="0">
              <a:solidFill>
                <a:srgbClr val="203A4E"/>
              </a:solidFill>
            </a:endParaRPr>
          </a:p>
          <a:p>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fontScale="70000" lnSpcReduction="20000"/>
          </a:bodyPr>
          <a:lstStyle/>
          <a:p>
            <a:r>
              <a:rPr lang="en-US" b="1" dirty="0" smtClean="0"/>
              <a:t>Lessons:</a:t>
            </a:r>
          </a:p>
          <a:p>
            <a:pPr lvl="1"/>
            <a:r>
              <a:rPr lang="en-US" dirty="0" smtClean="0">
                <a:solidFill>
                  <a:srgbClr val="203A4E"/>
                </a:solidFill>
              </a:rPr>
              <a:t>7-1 </a:t>
            </a:r>
            <a:r>
              <a:rPr lang="en-US" dirty="0">
                <a:solidFill>
                  <a:srgbClr val="203A4E"/>
                </a:solidFill>
              </a:rPr>
              <a:t>The Spring Experiment</a:t>
            </a:r>
          </a:p>
          <a:p>
            <a:pPr lvl="1"/>
            <a:r>
              <a:rPr lang="en-US" dirty="0">
                <a:solidFill>
                  <a:srgbClr val="203A4E"/>
                </a:solidFill>
              </a:rPr>
              <a:t>7-2 The Falling Object Experiment</a:t>
            </a:r>
          </a:p>
          <a:p>
            <a:pPr lvl="1"/>
            <a:r>
              <a:rPr lang="en-US" dirty="0">
                <a:solidFill>
                  <a:srgbClr val="203A4E"/>
                </a:solidFill>
              </a:rPr>
              <a:t>7-3 The Radioactive Decay Experiment</a:t>
            </a:r>
          </a:p>
          <a:p>
            <a:pPr lvl="1"/>
            <a:r>
              <a:rPr lang="en-US" dirty="0">
                <a:solidFill>
                  <a:srgbClr val="203A4E"/>
                </a:solidFill>
              </a:rPr>
              <a:t>11-1 Identifying Arithmetic Sequence</a:t>
            </a:r>
          </a:p>
          <a:p>
            <a:pPr lvl="1"/>
            <a:r>
              <a:rPr lang="en-US" dirty="0">
                <a:solidFill>
                  <a:srgbClr val="203A4E"/>
                </a:solidFill>
              </a:rPr>
              <a:t>11-2 Point-Slope From</a:t>
            </a:r>
          </a:p>
          <a:p>
            <a:pPr lvl="1"/>
            <a:r>
              <a:rPr lang="en-US" dirty="0">
                <a:solidFill>
                  <a:srgbClr val="203A4E"/>
                </a:solidFill>
              </a:rPr>
              <a:t>11-3 Standard Form</a:t>
            </a:r>
          </a:p>
          <a:p>
            <a:pPr lvl="1"/>
            <a:r>
              <a:rPr lang="en-US" dirty="0">
                <a:solidFill>
                  <a:srgbClr val="203A4E"/>
                </a:solidFill>
              </a:rPr>
              <a:t>11-4 Recursive Formulas</a:t>
            </a:r>
          </a:p>
          <a:p>
            <a:pPr lvl="1"/>
            <a:r>
              <a:rPr lang="en-US" dirty="0">
                <a:solidFill>
                  <a:srgbClr val="203A4E"/>
                </a:solidFill>
              </a:rPr>
              <a:t>29-1 Modeling with a Quadratic Functions</a:t>
            </a:r>
          </a:p>
          <a:p>
            <a:pPr lvl="1"/>
            <a:r>
              <a:rPr lang="en-US" dirty="0">
                <a:solidFill>
                  <a:srgbClr val="203A4E"/>
                </a:solidFill>
              </a:rPr>
              <a:t>29-2 Graphing and Analyzing a Quadratic Function</a:t>
            </a:r>
          </a:p>
          <a:p>
            <a:pPr lvl="1"/>
            <a:r>
              <a:rPr lang="en-US" dirty="0" smtClean="0">
                <a:solidFill>
                  <a:srgbClr val="203A4E"/>
                </a:solidFill>
              </a:rPr>
              <a:t>30-1 </a:t>
            </a:r>
            <a:r>
              <a:rPr lang="en-US" dirty="0">
                <a:solidFill>
                  <a:srgbClr val="203A4E"/>
                </a:solidFill>
              </a:rPr>
              <a:t>Translations of the Quadratic parent Functions</a:t>
            </a:r>
          </a:p>
          <a:p>
            <a:pPr lvl="1"/>
            <a:r>
              <a:rPr lang="en-US" dirty="0">
                <a:solidFill>
                  <a:srgbClr val="203A4E"/>
                </a:solidFill>
              </a:rPr>
              <a:t>30-2 Stretching and Shrinking the Quadratic Parent Function</a:t>
            </a:r>
          </a:p>
          <a:p>
            <a:pPr lvl="1"/>
            <a:r>
              <a:rPr lang="en-US" dirty="0">
                <a:solidFill>
                  <a:srgbClr val="203A4E"/>
                </a:solidFill>
              </a:rPr>
              <a:t>30-3 Multiple Transformation of the Quadratic Parent Function</a:t>
            </a:r>
          </a:p>
          <a:p>
            <a:pPr lvl="1"/>
            <a:r>
              <a:rPr lang="en-US" dirty="0">
                <a:solidFill>
                  <a:srgbClr val="203A4E"/>
                </a:solidFill>
              </a:rPr>
              <a:t>33-1 Fitting Data with a Quadratic Function</a:t>
            </a:r>
          </a:p>
          <a:p>
            <a:pPr lvl="1"/>
            <a:r>
              <a:rPr lang="en-US" dirty="0">
                <a:solidFill>
                  <a:srgbClr val="203A4E"/>
                </a:solidFill>
              </a:rPr>
              <a:t>33-2 Interpreting Solutions of Quadratic Equations</a:t>
            </a:r>
          </a:p>
          <a:p>
            <a:endParaRPr lang="en-US" dirty="0" smtClean="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0484795"/>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bivariate </a:t>
            </a:r>
            <a:r>
              <a:rPr lang="en-US" dirty="0" smtClean="0"/>
              <a:t>data.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normAutofit/>
          </a:bodyPr>
          <a:lstStyle/>
          <a:p>
            <a:r>
              <a:rPr lang="pt-BR" b="1" dirty="0" smtClean="0"/>
              <a:t>Lessons:</a:t>
            </a:r>
          </a:p>
          <a:p>
            <a:pPr lvl="1"/>
            <a:r>
              <a:rPr lang="pt-BR" dirty="0" smtClean="0"/>
              <a:t>1.1.3</a:t>
            </a:r>
            <a:r>
              <a:rPr lang="pt-BR" dirty="0"/>
              <a:t>, 1.2.1, </a:t>
            </a:r>
            <a:r>
              <a:rPr lang="pt-BR" dirty="0" smtClean="0"/>
              <a:t>1.2.4-1.2.5</a:t>
            </a:r>
          </a:p>
          <a:p>
            <a:pPr lvl="1"/>
            <a:r>
              <a:rPr lang="pt-BR" dirty="0" smtClean="0"/>
              <a:t>2.1.3–2.2.3</a:t>
            </a:r>
          </a:p>
          <a:p>
            <a:pPr lvl="1"/>
            <a:r>
              <a:rPr lang="pt-BR" dirty="0" smtClean="0"/>
              <a:t>7.1.1, 7.1.5-7.2.1 </a:t>
            </a:r>
          </a:p>
          <a:p>
            <a:pPr lvl="1"/>
            <a:r>
              <a:rPr lang="pt-BR" dirty="0" smtClean="0"/>
              <a:t>8.2.1</a:t>
            </a:r>
            <a:r>
              <a:rPr lang="pt-BR" dirty="0"/>
              <a:t>, 8.2.3, </a:t>
            </a:r>
            <a:r>
              <a:rPr lang="pt-BR" dirty="0" smtClean="0"/>
              <a:t>8.2.4</a:t>
            </a:r>
          </a:p>
          <a:p>
            <a:pPr lvl="1"/>
            <a:r>
              <a:rPr lang="pt-BR" dirty="0" smtClean="0"/>
              <a:t>11.3.2-11.3.4</a:t>
            </a:r>
            <a:r>
              <a:rPr lang="pt-BR" dirty="0"/>
              <a:t>, </a:t>
            </a:r>
            <a:r>
              <a:rPr lang="pt-BR" dirty="0" smtClean="0"/>
              <a:t>11.3.5</a:t>
            </a:r>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92500" lnSpcReduction="20000"/>
          </a:bodyPr>
          <a:lstStyle/>
          <a:p>
            <a:r>
              <a:rPr lang="en-US" b="1" dirty="0" smtClean="0"/>
              <a:t>Illustrative </a:t>
            </a:r>
            <a:r>
              <a:rPr lang="en-US" b="1" dirty="0"/>
              <a:t>Mathematics  </a:t>
            </a:r>
            <a:r>
              <a:rPr lang="en-US" b="1" dirty="0" smtClean="0"/>
              <a:t>- </a:t>
            </a:r>
            <a:r>
              <a:rPr lang="en-US" b="1" dirty="0" smtClean="0">
                <a:hlinkClick r:id="rId3"/>
              </a:rPr>
              <a:t>www.illustrativemathematics.com</a:t>
            </a:r>
            <a:endParaRPr lang="en-US" b="1" dirty="0" smtClean="0"/>
          </a:p>
          <a:p>
            <a:pPr lvl="1"/>
            <a:r>
              <a:rPr lang="en-US" b="1" dirty="0"/>
              <a:t>Influenza Epidemic</a:t>
            </a:r>
          </a:p>
          <a:p>
            <a:pPr lvl="1"/>
            <a:r>
              <a:rPr lang="en-US" b="1" dirty="0"/>
              <a:t>Warming and Cooling</a:t>
            </a:r>
          </a:p>
          <a:p>
            <a:pPr lvl="1"/>
            <a:r>
              <a:rPr lang="en-US" b="1" dirty="0"/>
              <a:t>How is the Weather?</a:t>
            </a:r>
          </a:p>
          <a:p>
            <a:pPr lvl="1"/>
            <a:r>
              <a:rPr lang="en-US" b="1" dirty="0" smtClean="0"/>
              <a:t>Logistic </a:t>
            </a:r>
            <a:r>
              <a:rPr lang="en-US" b="1" dirty="0"/>
              <a:t>Growth Model, Explicit Version</a:t>
            </a:r>
          </a:p>
          <a:p>
            <a:pPr lvl="1"/>
            <a:r>
              <a:rPr lang="en-US" b="1" dirty="0"/>
              <a:t>The Canoe Trip, Variation 1</a:t>
            </a:r>
          </a:p>
          <a:p>
            <a:pPr lvl="1"/>
            <a:r>
              <a:rPr lang="en-US" b="1" dirty="0"/>
              <a:t>The High School Gym</a:t>
            </a:r>
          </a:p>
          <a:p>
            <a:pPr lvl="1"/>
            <a:r>
              <a:rPr lang="en-US" b="1" dirty="0"/>
              <a:t>Temperature Change </a:t>
            </a:r>
          </a:p>
          <a:p>
            <a:pPr lvl="1"/>
            <a:r>
              <a:rPr lang="en-US" b="1" dirty="0"/>
              <a:t>Average Cost</a:t>
            </a:r>
          </a:p>
          <a:p>
            <a:r>
              <a:rPr lang="en-US" b="1" dirty="0" smtClean="0"/>
              <a:t>Khan </a:t>
            </a:r>
            <a:r>
              <a:rPr lang="en-US" b="1" dirty="0"/>
              <a:t>Academy </a:t>
            </a:r>
            <a:r>
              <a:rPr lang="en-US" b="1" dirty="0" smtClean="0"/>
              <a:t>- </a:t>
            </a:r>
            <a:r>
              <a:rPr lang="en-US" b="1" dirty="0"/>
              <a:t>www.khanacademy.org</a:t>
            </a:r>
            <a:endParaRPr lang="en-US" b="1" dirty="0" smtClean="0"/>
          </a:p>
          <a:p>
            <a:r>
              <a:rPr lang="en-US" b="1" dirty="0" smtClean="0"/>
              <a:t>Engage NY Common Core Curriculum</a:t>
            </a:r>
            <a:r>
              <a:rPr lang="en-US" dirty="0"/>
              <a:t>	</a:t>
            </a:r>
            <a:endParaRPr lang="en-US" dirty="0" smtClean="0"/>
          </a:p>
          <a:p>
            <a:r>
              <a:rPr lang="en-US" b="1" dirty="0" smtClean="0"/>
              <a:t>Math Assessment Project – map.mathshell.org</a:t>
            </a:r>
            <a:endParaRPr lang="en-US" b="1" dirty="0"/>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fontScale="77500" lnSpcReduction="20000"/>
          </a:bodyPr>
          <a:lstStyle/>
          <a:p>
            <a:pPr marL="0" indent="0">
              <a:buNone/>
            </a:pPr>
            <a:r>
              <a:rPr lang="en-US" sz="3600" b="1" dirty="0"/>
              <a:t>F.IF.4</a:t>
            </a:r>
            <a:r>
              <a:rPr lang="en-US" sz="3600" dirty="0"/>
              <a:t> For a function that models a relationship between two </a:t>
            </a:r>
            <a:r>
              <a:rPr lang="en-US" sz="3600" dirty="0" smtClean="0"/>
              <a:t>quantities, interpret </a:t>
            </a:r>
            <a:r>
              <a:rPr lang="en-US" sz="3600" dirty="0"/>
              <a:t>key features of graphs and tables in terms of the quantities, and sketch </a:t>
            </a:r>
            <a:r>
              <a:rPr lang="en-US" sz="3600" dirty="0" smtClean="0"/>
              <a:t>graphs </a:t>
            </a:r>
            <a:r>
              <a:rPr lang="en-US" sz="3600" dirty="0"/>
              <a:t>showing key features given a verbal description of the relationship. </a:t>
            </a:r>
          </a:p>
          <a:p>
            <a:pPr marL="0" indent="0">
              <a:buNone/>
            </a:pPr>
            <a:r>
              <a:rPr lang="en-US" sz="3600" b="1" dirty="0" smtClean="0"/>
              <a:t>F.IF.5</a:t>
            </a:r>
            <a:r>
              <a:rPr lang="en-US" sz="3600" dirty="0" smtClean="0"/>
              <a:t> </a:t>
            </a:r>
            <a:r>
              <a:rPr lang="en-US" sz="3600" dirty="0"/>
              <a:t>Relate the domain of a function to its graph and, where applicable, to the </a:t>
            </a:r>
            <a:r>
              <a:rPr lang="en-US" sz="3600" dirty="0" smtClean="0"/>
              <a:t>quantitative relationship </a:t>
            </a:r>
            <a:r>
              <a:rPr lang="en-US" sz="3600" dirty="0"/>
              <a:t>it describes. </a:t>
            </a:r>
          </a:p>
          <a:p>
            <a:pPr marL="0" indent="0">
              <a:buNone/>
            </a:pPr>
            <a:endParaRPr lang="en-US" sz="3600" dirty="0" smtClean="0"/>
          </a:p>
          <a:p>
            <a:pPr marL="0" indent="0">
              <a:buNone/>
            </a:pPr>
            <a:r>
              <a:rPr lang="en-US" sz="3200" dirty="0">
                <a:solidFill>
                  <a:schemeClr val="accent2">
                    <a:lumMod val="75000"/>
                  </a:schemeClr>
                </a:solidFill>
              </a:rPr>
              <a:t>(Analyze, 2</a:t>
            </a:r>
            <a:r>
              <a:rPr lang="en-US" sz="3200" dirty="0" smtClean="0">
                <a:solidFill>
                  <a:schemeClr val="accent2">
                    <a:lumMod val="75000"/>
                  </a:schemeClr>
                </a:solidFill>
              </a:rPr>
              <a:t>)  </a:t>
            </a:r>
            <a:r>
              <a:rPr lang="en-US" sz="3200" dirty="0" smtClean="0">
                <a:solidFill>
                  <a:schemeClr val="accent1">
                    <a:lumMod val="75000"/>
                  </a:schemeClr>
                </a:solidFill>
              </a:rPr>
              <a:t>(Understand, 2) </a:t>
            </a:r>
            <a:r>
              <a:rPr lang="en-US" sz="3200" dirty="0" smtClean="0">
                <a:solidFill>
                  <a:schemeClr val="accent3"/>
                </a:solidFill>
              </a:rPr>
              <a:t>(Apply, 2)</a:t>
            </a:r>
            <a:endParaRPr lang="en-US" sz="2800" dirty="0" smtClean="0">
              <a:solidFill>
                <a:schemeClr val="accent3"/>
              </a:solidFill>
            </a:endParaRPr>
          </a:p>
        </p:txBody>
      </p:sp>
      <p:sp>
        <p:nvSpPr>
          <p:cNvPr id="10" name="Oval 9"/>
          <p:cNvSpPr/>
          <p:nvPr/>
        </p:nvSpPr>
        <p:spPr>
          <a:xfrm>
            <a:off x="4419600" y="1981200"/>
            <a:ext cx="1600200" cy="5334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85800" y="2794820"/>
            <a:ext cx="1295400" cy="404762"/>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1295400" y="3530600"/>
            <a:ext cx="1676400" cy="482600"/>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1981200" y="3199581"/>
            <a:ext cx="41148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2000" y="2794820"/>
            <a:ext cx="29718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52800" y="3962400"/>
            <a:ext cx="4876800" cy="0"/>
          </a:xfrm>
          <a:prstGeom prst="line">
            <a:avLst/>
          </a:prstGeom>
          <a:ln w="28575"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955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429000" y="1447800"/>
            <a:ext cx="18288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429000" y="4038600"/>
            <a:ext cx="1828800" cy="990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1752600" y="685800"/>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676400" y="1447800"/>
            <a:ext cx="1752600" cy="1371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429000" y="2819400"/>
            <a:ext cx="1828800" cy="1219200"/>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7837616"/>
              </p:ext>
            </p:extLst>
          </p:nvPr>
        </p:nvGraphicFramePr>
        <p:xfrm>
          <a:off x="825500" y="1752600"/>
          <a:ext cx="7543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99" y="2286001"/>
            <a:ext cx="772243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Functions</a:t>
            </a:r>
            <a:br>
              <a:rPr lang="en-US" sz="4200" dirty="0" smtClean="0"/>
            </a:br>
            <a:r>
              <a:rPr lang="en-US" sz="4200" dirty="0" smtClean="0"/>
              <a:t>Prerequisite Skills: CC Math 8</a:t>
            </a:r>
            <a:endParaRPr lang="en-US" sz="4200" dirty="0"/>
          </a:p>
        </p:txBody>
      </p:sp>
      <p:sp>
        <p:nvSpPr>
          <p:cNvPr id="8" name="TextBox 7"/>
          <p:cNvSpPr txBox="1"/>
          <p:nvPr/>
        </p:nvSpPr>
        <p:spPr>
          <a:xfrm>
            <a:off x="971269" y="1690000"/>
            <a:ext cx="7201459" cy="276999"/>
          </a:xfrm>
          <a:prstGeom prst="rect">
            <a:avLst/>
          </a:prstGeom>
          <a:noFill/>
        </p:spPr>
        <p:txBody>
          <a:bodyPr wrap="none" rtlCol="0">
            <a:spAutoFit/>
          </a:bodyPr>
          <a:lstStyle/>
          <a:p>
            <a:pPr algn="ctr"/>
            <a:r>
              <a:rPr lang="en-US" sz="1200" i="1" dirty="0">
                <a:hlinkClick r:id="rId4"/>
              </a:rPr>
              <a:t>http://</a:t>
            </a:r>
            <a:r>
              <a:rPr lang="en-US" sz="1200" i="1" dirty="0" smtClean="0">
                <a:hlinkClick r:id="rId4"/>
              </a:rPr>
              <a:t>commoncoretools.me/wp-content/uploads/2013/07/ccss_progression_functions_2013_07_02.pdf</a:t>
            </a:r>
            <a:r>
              <a:rPr lang="en-US" sz="1200" i="1" dirty="0" smtClean="0"/>
              <a:t> </a:t>
            </a:r>
            <a:endParaRPr lang="en-US" sz="1200" i="1" dirty="0"/>
          </a:p>
        </p:txBody>
      </p:sp>
      <p:sp>
        <p:nvSpPr>
          <p:cNvPr id="2" name="Rectangle 1"/>
          <p:cNvSpPr/>
          <p:nvPr/>
        </p:nvSpPr>
        <p:spPr>
          <a:xfrm>
            <a:off x="761999" y="2209800"/>
            <a:ext cx="7697033" cy="10668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334000" y="2209800"/>
            <a:ext cx="1372318" cy="4572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upload.wikimedia.org/wikipedia/commons/thumb/3/3b/Function_machine2.svg/220px-Function_machine2.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4648200"/>
            <a:ext cx="1790700" cy="177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3" name="Content Placeholder 2"/>
          <p:cNvSpPr>
            <a:spLocks noGrp="1"/>
          </p:cNvSpPr>
          <p:nvPr>
            <p:ph sz="half" idx="4294967295"/>
          </p:nvPr>
        </p:nvSpPr>
        <p:spPr>
          <a:xfrm>
            <a:off x="762000" y="2019300"/>
            <a:ext cx="2590800" cy="4305300"/>
          </a:xfrm>
          <a:prstGeom prst="rect">
            <a:avLst/>
          </a:prstGeom>
          <a:ln w="19050" cmpd="dbl">
            <a:solidFill>
              <a:schemeClr val="accent2">
                <a:lumMod val="75000"/>
              </a:schemeClr>
            </a:solidFill>
          </a:ln>
        </p:spPr>
        <p:txBody>
          <a:bodyPr>
            <a:normAutofit/>
          </a:bodyPr>
          <a:lstStyle/>
          <a:p>
            <a:pPr eaLnBrk="1" hangingPunct="1">
              <a:buFont typeface="Wingdings" pitchFamily="2" charset="2"/>
              <a:buChar char="Ø"/>
              <a:defRPr/>
            </a:pPr>
            <a:r>
              <a:rPr lang="en-US" sz="3600" dirty="0" smtClean="0">
                <a:solidFill>
                  <a:srgbClr val="FF0000"/>
                </a:solidFill>
              </a:rPr>
              <a:t>Grade 6</a:t>
            </a:r>
          </a:p>
          <a:p>
            <a:r>
              <a:rPr lang="en-US" dirty="0" smtClean="0"/>
              <a:t>Understand </a:t>
            </a:r>
            <a:r>
              <a:rPr lang="en-US" b="1" u="sng" dirty="0" smtClean="0">
                <a:solidFill>
                  <a:srgbClr val="FF0000"/>
                </a:solidFill>
              </a:rPr>
              <a:t>ratio concepts </a:t>
            </a:r>
            <a:r>
              <a:rPr lang="en-US" dirty="0" smtClean="0"/>
              <a:t>and use </a:t>
            </a:r>
            <a:r>
              <a:rPr lang="en-US" b="1" u="sng" dirty="0" smtClean="0">
                <a:solidFill>
                  <a:srgbClr val="FF0000"/>
                </a:solidFill>
              </a:rPr>
              <a:t>ratio reasoning </a:t>
            </a:r>
            <a:r>
              <a:rPr lang="en-US" dirty="0" smtClean="0"/>
              <a:t>to solve problems</a:t>
            </a:r>
            <a:endParaRPr lang="en-US" sz="2000" dirty="0" smtClean="0"/>
          </a:p>
          <a:p>
            <a:pPr marL="0" indent="0" eaLnBrk="1" hangingPunct="1">
              <a:buFontTx/>
              <a:buNone/>
              <a:defRPr/>
            </a:pPr>
            <a:endParaRPr lang="en-US" dirty="0" smtClean="0"/>
          </a:p>
        </p:txBody>
      </p:sp>
      <p:sp>
        <p:nvSpPr>
          <p:cNvPr id="6" name="Rectangle 2"/>
          <p:cNvSpPr>
            <a:spLocks noGrp="1"/>
          </p:cNvSpPr>
          <p:nvPr>
            <p:ph sz="half" idx="4294967295"/>
          </p:nvPr>
        </p:nvSpPr>
        <p:spPr>
          <a:xfrm>
            <a:off x="3352800" y="2037104"/>
            <a:ext cx="2895600" cy="4287496"/>
          </a:xfrm>
          <a:prstGeom prst="rect">
            <a:avLst/>
          </a:prstGeom>
          <a:ln w="19050" cmpd="dbl">
            <a:solidFill>
              <a:schemeClr val="accent2">
                <a:lumMod val="75000"/>
              </a:schemeClr>
            </a:solidFill>
          </a:ln>
        </p:spPr>
        <p:txBody>
          <a:bodyPr>
            <a:normAutofit/>
          </a:bodyPr>
          <a:lstStyle/>
          <a:p>
            <a:pPr eaLnBrk="1" hangingPunct="1">
              <a:buFont typeface="Wingdings" pitchFamily="2" charset="2"/>
              <a:buChar char="Ø"/>
              <a:defRPr/>
            </a:pPr>
            <a:r>
              <a:rPr lang="en-US" sz="3600" dirty="0" smtClean="0">
                <a:solidFill>
                  <a:srgbClr val="FF0000"/>
                </a:solidFill>
              </a:rPr>
              <a:t>Grade 7</a:t>
            </a:r>
          </a:p>
          <a:p>
            <a:pPr>
              <a:defRPr/>
            </a:pPr>
            <a:r>
              <a:rPr lang="en-US" dirty="0" smtClean="0"/>
              <a:t>Analyze </a:t>
            </a:r>
            <a:r>
              <a:rPr lang="en-US" b="1" u="sng" dirty="0" smtClean="0">
                <a:solidFill>
                  <a:srgbClr val="FF0000"/>
                </a:solidFill>
              </a:rPr>
              <a:t>proportional relationships </a:t>
            </a:r>
            <a:r>
              <a:rPr lang="en-US" dirty="0" smtClean="0"/>
              <a:t>and use them to solve real-world and mathematical problems</a:t>
            </a:r>
            <a:endParaRPr lang="en-US" dirty="0" smtClean="0">
              <a:solidFill>
                <a:srgbClr val="FF0000"/>
              </a:solidFill>
            </a:endParaRPr>
          </a:p>
        </p:txBody>
      </p:sp>
      <p:sp>
        <p:nvSpPr>
          <p:cNvPr id="7" name="Rectangle 2"/>
          <p:cNvSpPr>
            <a:spLocks noGrp="1"/>
          </p:cNvSpPr>
          <p:nvPr>
            <p:ph sz="quarter" idx="4294967295"/>
          </p:nvPr>
        </p:nvSpPr>
        <p:spPr>
          <a:xfrm>
            <a:off x="6248400" y="2045650"/>
            <a:ext cx="2161307" cy="4278950"/>
          </a:xfrm>
          <a:ln w="19050" cmpd="dbl">
            <a:solidFill>
              <a:schemeClr val="accent2">
                <a:lumMod val="75000"/>
              </a:schemeClr>
            </a:solidFill>
          </a:ln>
        </p:spPr>
        <p:txBody>
          <a:bodyPr>
            <a:normAutofit/>
          </a:bodyPr>
          <a:lstStyle/>
          <a:p>
            <a:pPr eaLnBrk="1" hangingPunct="1">
              <a:buFont typeface="Wingdings" pitchFamily="2" charset="2"/>
              <a:buChar char="Ø"/>
              <a:defRPr/>
            </a:pPr>
            <a:r>
              <a:rPr lang="en-US" sz="3600" dirty="0" smtClean="0">
                <a:solidFill>
                  <a:srgbClr val="FF0000"/>
                </a:solidFill>
              </a:rPr>
              <a:t>Grade 8</a:t>
            </a:r>
          </a:p>
          <a:p>
            <a:r>
              <a:rPr lang="en-US" sz="2200" dirty="0" smtClean="0"/>
              <a:t>Understand the connections between </a:t>
            </a:r>
            <a:r>
              <a:rPr lang="en-US" sz="2200" b="1" u="sng" dirty="0" smtClean="0">
                <a:solidFill>
                  <a:srgbClr val="FF0000"/>
                </a:solidFill>
              </a:rPr>
              <a:t>proportional relationships, lines, and linear equations</a:t>
            </a:r>
            <a:r>
              <a:rPr lang="en-US" sz="2200" dirty="0" smtClean="0"/>
              <a:t>.</a:t>
            </a: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7804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3" name="Content Placeholder 2"/>
          <p:cNvSpPr>
            <a:spLocks noGrp="1"/>
          </p:cNvSpPr>
          <p:nvPr>
            <p:ph sz="half" idx="4294967295"/>
          </p:nvPr>
        </p:nvSpPr>
        <p:spPr>
          <a:xfrm>
            <a:off x="685800" y="2057400"/>
            <a:ext cx="26670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Algebra I</a:t>
            </a:r>
          </a:p>
          <a:p>
            <a:pPr>
              <a:buFont typeface="Wingdings" pitchFamily="2" charset="2"/>
              <a:buChar char="Ø"/>
              <a:defRPr/>
            </a:pPr>
            <a:r>
              <a:rPr lang="en-US" sz="6400" b="1" u="sng" dirty="0">
                <a:solidFill>
                  <a:srgbClr val="FF0000"/>
                </a:solidFill>
              </a:rPr>
              <a:t>Interpret functions </a:t>
            </a:r>
            <a:r>
              <a:rPr lang="en-US" sz="6400" dirty="0"/>
              <a:t>that arise in applications in terms of a </a:t>
            </a:r>
            <a:r>
              <a:rPr lang="en-US" sz="6400" dirty="0" smtClean="0"/>
              <a:t>context</a:t>
            </a:r>
          </a:p>
          <a:p>
            <a:pPr>
              <a:buFont typeface="Wingdings" pitchFamily="2" charset="2"/>
              <a:buChar char="Ø"/>
              <a:defRPr/>
            </a:pPr>
            <a:r>
              <a:rPr lang="en-US" sz="6400" b="1" u="sng" dirty="0">
                <a:solidFill>
                  <a:srgbClr val="FF0000"/>
                </a:solidFill>
              </a:rPr>
              <a:t>Analyze functions </a:t>
            </a:r>
            <a:r>
              <a:rPr lang="en-US" sz="6400" dirty="0"/>
              <a:t>using different representations</a:t>
            </a:r>
            <a:r>
              <a:rPr lang="en-US" sz="6400" dirty="0" smtClean="0"/>
              <a:t>.</a:t>
            </a:r>
          </a:p>
          <a:p>
            <a:pPr>
              <a:buFont typeface="Wingdings" pitchFamily="2" charset="2"/>
              <a:buChar char="Ø"/>
              <a:defRPr/>
            </a:pPr>
            <a:r>
              <a:rPr lang="en-US" sz="6400" b="1" u="sng" dirty="0">
                <a:solidFill>
                  <a:srgbClr val="FF0000"/>
                </a:solidFill>
              </a:rPr>
              <a:t>Build </a:t>
            </a:r>
            <a:r>
              <a:rPr lang="en-US" sz="6400" b="1" u="sng" dirty="0" smtClean="0">
                <a:solidFill>
                  <a:srgbClr val="FF0000"/>
                </a:solidFill>
              </a:rPr>
              <a:t> a </a:t>
            </a:r>
            <a:r>
              <a:rPr lang="en-US" sz="6400" b="1" u="sng" dirty="0">
                <a:solidFill>
                  <a:srgbClr val="FF0000"/>
                </a:solidFill>
              </a:rPr>
              <a:t>function </a:t>
            </a:r>
            <a:r>
              <a:rPr lang="en-US" sz="6400" dirty="0"/>
              <a:t>that models a relationship between two quantities</a:t>
            </a:r>
            <a:r>
              <a:rPr lang="en-US" sz="6400" dirty="0" smtClean="0"/>
              <a:t>.</a:t>
            </a:r>
          </a:p>
          <a:p>
            <a:pPr>
              <a:buFont typeface="Wingdings" pitchFamily="2" charset="2"/>
              <a:buChar char="Ø"/>
              <a:defRPr/>
            </a:pPr>
            <a:r>
              <a:rPr lang="en-US" sz="6400" b="1" u="sng" dirty="0">
                <a:solidFill>
                  <a:srgbClr val="FF0000"/>
                </a:solidFill>
              </a:rPr>
              <a:t>Build new functions</a:t>
            </a:r>
            <a:r>
              <a:rPr lang="en-US" sz="6400" b="1" u="sng" dirty="0"/>
              <a:t> </a:t>
            </a:r>
            <a:r>
              <a:rPr lang="en-US" sz="6400" dirty="0"/>
              <a:t>from existing </a:t>
            </a:r>
            <a:r>
              <a:rPr lang="en-US" sz="6400" dirty="0" smtClean="0"/>
              <a:t>functions</a:t>
            </a:r>
          </a:p>
          <a:p>
            <a:pPr>
              <a:buFont typeface="Wingdings" pitchFamily="2" charset="2"/>
              <a:buChar char="Ø"/>
              <a:defRPr/>
            </a:pPr>
            <a:r>
              <a:rPr lang="en-US" sz="6400" b="1" u="sng" dirty="0" smtClean="0">
                <a:solidFill>
                  <a:srgbClr val="FF0000"/>
                </a:solidFill>
              </a:rPr>
              <a:t>Construct and  compare </a:t>
            </a:r>
            <a:r>
              <a:rPr lang="en-US" sz="6400" dirty="0" smtClean="0"/>
              <a:t>linear, quadratic, and exponential models  and  solve problems</a:t>
            </a:r>
          </a:p>
          <a:p>
            <a:pPr>
              <a:buFont typeface="Wingdings" pitchFamily="2" charset="2"/>
              <a:buChar char="Ø"/>
              <a:defRPr/>
            </a:pPr>
            <a:r>
              <a:rPr lang="en-US" sz="6400" b="1" u="sng" dirty="0" smtClean="0">
                <a:solidFill>
                  <a:srgbClr val="FF0000"/>
                </a:solidFill>
              </a:rPr>
              <a:t>Interpret expressions for functions </a:t>
            </a:r>
            <a:r>
              <a:rPr lang="en-US" sz="6400" dirty="0" smtClean="0"/>
              <a:t>in terms of the situation they mode.</a:t>
            </a:r>
          </a:p>
          <a:p>
            <a:pPr>
              <a:buFont typeface="Wingdings" pitchFamily="2" charset="2"/>
              <a:buChar char="Ø"/>
              <a:defRPr/>
            </a:pPr>
            <a:endParaRPr lang="en-US" dirty="0" smtClean="0"/>
          </a:p>
        </p:txBody>
      </p:sp>
      <p:sp>
        <p:nvSpPr>
          <p:cNvPr id="6" name="Rectangle 2"/>
          <p:cNvSpPr>
            <a:spLocks noGrp="1"/>
          </p:cNvSpPr>
          <p:nvPr>
            <p:ph sz="half" idx="4294967295"/>
          </p:nvPr>
        </p:nvSpPr>
        <p:spPr>
          <a:xfrm>
            <a:off x="3352801" y="2057400"/>
            <a:ext cx="2743200" cy="4267200"/>
          </a:xfrm>
          <a:prstGeom prst="rect">
            <a:avLst/>
          </a:prstGeom>
          <a:solidFill>
            <a:schemeClr val="bg1"/>
          </a:solidFill>
          <a:ln w="19050" cmpd="dbl">
            <a:solidFill>
              <a:schemeClr val="accent2">
                <a:lumMod val="75000"/>
              </a:schemeClr>
            </a:solidFill>
          </a:ln>
        </p:spPr>
        <p:txBody>
          <a:bodyPr>
            <a:normAutofit/>
          </a:bodyPr>
          <a:lstStyle/>
          <a:p>
            <a:pPr marL="0" indent="0" eaLnBrk="1" hangingPunct="1">
              <a:buFontTx/>
              <a:buNone/>
              <a:defRPr/>
            </a:pPr>
            <a:r>
              <a:rPr lang="en-US" sz="3200" dirty="0" smtClean="0">
                <a:latin typeface="Franklin Gothic Book" panose="020B0503020102020204" pitchFamily="34" charset="0"/>
              </a:rPr>
              <a:t>Geometry</a:t>
            </a:r>
          </a:p>
          <a:p>
            <a:pPr eaLnBrk="1" hangingPunct="1">
              <a:buFont typeface="Wingdings" pitchFamily="2" charset="2"/>
              <a:buChar char="Ø"/>
              <a:defRPr/>
            </a:pPr>
            <a:r>
              <a:rPr lang="en-US" sz="2600" b="1" u="sng" dirty="0" smtClean="0">
                <a:solidFill>
                  <a:srgbClr val="FF0000"/>
                </a:solidFill>
                <a:latin typeface="Franklin Gothic Book" panose="020B0503020102020204" pitchFamily="34" charset="0"/>
              </a:rPr>
              <a:t>Use coordinates </a:t>
            </a:r>
            <a:r>
              <a:rPr lang="en-US" sz="2600" dirty="0" smtClean="0">
                <a:latin typeface="Franklin Gothic Book" panose="020B0503020102020204" pitchFamily="34" charset="0"/>
              </a:rPr>
              <a:t>to prove simple geometric theorems algebraically</a:t>
            </a:r>
            <a:endParaRPr lang="en-US" sz="2600" u="sng" dirty="0" smtClean="0">
              <a:solidFill>
                <a:srgbClr val="FF0000"/>
              </a:solidFill>
              <a:latin typeface="Franklin Gothic Book" panose="020B0503020102020204" pitchFamily="34" charset="0"/>
            </a:endParaRPr>
          </a:p>
        </p:txBody>
      </p:sp>
      <p:sp>
        <p:nvSpPr>
          <p:cNvPr id="7" name="Rectangle 2"/>
          <p:cNvSpPr>
            <a:spLocks noGrp="1"/>
          </p:cNvSpPr>
          <p:nvPr>
            <p:ph sz="quarter" idx="4294967295"/>
          </p:nvPr>
        </p:nvSpPr>
        <p:spPr>
          <a:xfrm>
            <a:off x="6096000" y="2057400"/>
            <a:ext cx="2362200" cy="4267200"/>
          </a:xfrm>
          <a:solidFill>
            <a:schemeClr val="bg1"/>
          </a:solidFill>
          <a:ln w="19050" cmpd="dbl">
            <a:solidFill>
              <a:schemeClr val="accent2">
                <a:lumMod val="75000"/>
              </a:schemeClr>
            </a:solidFill>
          </a:ln>
        </p:spPr>
        <p:txBody>
          <a:bodyPr>
            <a:normAutofit fontScale="25000" lnSpcReduction="20000"/>
          </a:bodyPr>
          <a:lstStyle/>
          <a:p>
            <a:pPr marL="0" indent="0" eaLnBrk="1" hangingPunct="1">
              <a:buNone/>
              <a:defRPr/>
            </a:pPr>
            <a:r>
              <a:rPr lang="en-US" sz="12000" dirty="0" smtClean="0"/>
              <a:t>Algebra II</a:t>
            </a:r>
          </a:p>
          <a:p>
            <a:pPr>
              <a:buFont typeface="Wingdings" pitchFamily="2" charset="2"/>
              <a:buChar char="Ø"/>
              <a:defRPr/>
            </a:pPr>
            <a:r>
              <a:rPr lang="en-US" sz="6000" b="1" u="sng" dirty="0">
                <a:solidFill>
                  <a:srgbClr val="FF0000"/>
                </a:solidFill>
              </a:rPr>
              <a:t>Interpret functions </a:t>
            </a:r>
            <a:r>
              <a:rPr lang="en-US" sz="6000" dirty="0"/>
              <a:t>that arise in applications in terms of a context</a:t>
            </a:r>
          </a:p>
          <a:p>
            <a:pPr>
              <a:buFont typeface="Wingdings" pitchFamily="2" charset="2"/>
              <a:buChar char="Ø"/>
              <a:defRPr/>
            </a:pPr>
            <a:r>
              <a:rPr lang="en-US" sz="6000" b="1" u="sng" dirty="0">
                <a:solidFill>
                  <a:srgbClr val="FF0000"/>
                </a:solidFill>
              </a:rPr>
              <a:t>Analyze functions </a:t>
            </a:r>
            <a:r>
              <a:rPr lang="en-US" sz="6000" dirty="0"/>
              <a:t>using different representations.</a:t>
            </a:r>
          </a:p>
          <a:p>
            <a:pPr>
              <a:buFont typeface="Wingdings" pitchFamily="2" charset="2"/>
              <a:buChar char="Ø"/>
              <a:defRPr/>
            </a:pPr>
            <a:r>
              <a:rPr lang="en-US" sz="6000" b="1" u="sng" dirty="0">
                <a:solidFill>
                  <a:srgbClr val="FF0000"/>
                </a:solidFill>
              </a:rPr>
              <a:t>Build  a function </a:t>
            </a:r>
            <a:r>
              <a:rPr lang="en-US" sz="6000" dirty="0"/>
              <a:t>that models a relationship between two quantities.</a:t>
            </a:r>
          </a:p>
          <a:p>
            <a:pPr>
              <a:buFont typeface="Wingdings" pitchFamily="2" charset="2"/>
              <a:buChar char="Ø"/>
              <a:defRPr/>
            </a:pPr>
            <a:r>
              <a:rPr lang="en-US" sz="6000" b="1" u="sng" dirty="0">
                <a:solidFill>
                  <a:srgbClr val="FF0000"/>
                </a:solidFill>
              </a:rPr>
              <a:t>Build new functions</a:t>
            </a:r>
            <a:r>
              <a:rPr lang="en-US" sz="6000" b="1" u="sng" dirty="0"/>
              <a:t> </a:t>
            </a:r>
            <a:r>
              <a:rPr lang="en-US" sz="6000" dirty="0"/>
              <a:t>from existing functions</a:t>
            </a:r>
          </a:p>
          <a:p>
            <a:pPr>
              <a:buFont typeface="Wingdings" pitchFamily="2" charset="2"/>
              <a:buChar char="Ø"/>
              <a:defRPr/>
            </a:pPr>
            <a:r>
              <a:rPr lang="en-US" sz="6000" b="1" u="sng" dirty="0">
                <a:solidFill>
                  <a:srgbClr val="FF0000"/>
                </a:solidFill>
              </a:rPr>
              <a:t>Construct and  compare </a:t>
            </a:r>
            <a:r>
              <a:rPr lang="en-US" sz="6000" dirty="0"/>
              <a:t>linear, quadratic, and exponential models  and  solve problems</a:t>
            </a:r>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337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0" y="3271848"/>
            <a:ext cx="7674300" cy="20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Functions</a:t>
            </a:r>
            <a:endParaRPr lang="en-US" sz="3600" dirty="0"/>
          </a:p>
        </p:txBody>
      </p:sp>
      <p:sp>
        <p:nvSpPr>
          <p:cNvPr id="11" name="TextBox 10"/>
          <p:cNvSpPr txBox="1"/>
          <p:nvPr/>
        </p:nvSpPr>
        <p:spPr>
          <a:xfrm>
            <a:off x="761997" y="1676400"/>
            <a:ext cx="7696203" cy="492443"/>
          </a:xfrm>
          <a:prstGeom prst="rect">
            <a:avLst/>
          </a:prstGeom>
          <a:noFill/>
        </p:spPr>
        <p:txBody>
          <a:bodyPr wrap="square" rtlCol="0">
            <a:spAutoFit/>
          </a:bodyPr>
          <a:lstStyle/>
          <a:p>
            <a:pPr algn="ctr"/>
            <a:r>
              <a:rPr lang="en-US" sz="1200" i="1" dirty="0">
                <a:hlinkClick r:id="rId4"/>
              </a:rPr>
              <a:t>http://</a:t>
            </a:r>
            <a:r>
              <a:rPr lang="en-US" sz="1200" i="1" dirty="0" smtClean="0">
                <a:hlinkClick r:id="rId4"/>
              </a:rPr>
              <a:t>commoncoretools.me/wp-content/uploads/2013/07/ccss_progression_functions_2013_07_02.pdf</a:t>
            </a:r>
            <a:r>
              <a:rPr lang="en-US" sz="1200" i="1" dirty="0" smtClean="0"/>
              <a:t> </a:t>
            </a:r>
            <a:endParaRPr lang="en-US" sz="1200" i="1" dirty="0"/>
          </a:p>
          <a:p>
            <a:pPr algn="ctr"/>
            <a:endParaRPr lang="en-US" sz="1400" i="1" dirty="0"/>
          </a:p>
        </p:txBody>
      </p:sp>
      <p:sp>
        <p:nvSpPr>
          <p:cNvPr id="5" name="Rectangle 4"/>
          <p:cNvSpPr/>
          <p:nvPr/>
        </p:nvSpPr>
        <p:spPr>
          <a:xfrm>
            <a:off x="785324" y="3733800"/>
            <a:ext cx="7543800" cy="113373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3583</TotalTime>
  <Words>1922</Words>
  <Application>Microsoft Office PowerPoint</Application>
  <PresentationFormat>On-screen Show (4:3)</PresentationFormat>
  <Paragraphs>417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Algebra 1 - Functions:   Interpret &amp; Building Functions Unit 5</vt:lpstr>
      <vt:lpstr>Purpose </vt:lpstr>
      <vt:lpstr>Common Core Standards</vt:lpstr>
      <vt:lpstr>PowerPoint Presentation</vt:lpstr>
      <vt:lpstr>Math Practices</vt:lpstr>
      <vt:lpstr> Functions Prerequisite Skills: CC Math 8</vt:lpstr>
      <vt:lpstr>Middle School Focus</vt:lpstr>
      <vt:lpstr>High School Focus</vt:lpstr>
      <vt:lpstr>Learning Progression:  HS Functions</vt:lpstr>
      <vt:lpstr>Lesson Agenda</vt:lpstr>
      <vt:lpstr>Motor Cross  Incline</vt:lpstr>
      <vt:lpstr>Getting Ready</vt:lpstr>
      <vt:lpstr>Misconceptions and Anticipated Issues</vt:lpstr>
      <vt:lpstr>Required Resources</vt:lpstr>
      <vt:lpstr>Needed Vocabulary</vt:lpstr>
      <vt:lpstr>Demonstrating the relationship between dependent and independent variables </vt:lpstr>
      <vt:lpstr>Planning and Time</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130</cp:revision>
  <cp:lastPrinted>2015-05-12T21:23:02Z</cp:lastPrinted>
  <dcterms:created xsi:type="dcterms:W3CDTF">2015-03-05T17:58:53Z</dcterms:created>
  <dcterms:modified xsi:type="dcterms:W3CDTF">2015-06-16T20:40:10Z</dcterms:modified>
</cp:coreProperties>
</file>