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7" r:id="rId3"/>
    <p:sldId id="266" r:id="rId4"/>
    <p:sldId id="275" r:id="rId5"/>
    <p:sldId id="267" r:id="rId6"/>
    <p:sldId id="278" r:id="rId7"/>
    <p:sldId id="294" r:id="rId8"/>
    <p:sldId id="295" r:id="rId9"/>
    <p:sldId id="277" r:id="rId10"/>
    <p:sldId id="272" r:id="rId11"/>
    <p:sldId id="279" r:id="rId12"/>
    <p:sldId id="281" r:id="rId13"/>
    <p:sldId id="285" r:id="rId14"/>
    <p:sldId id="282" r:id="rId15"/>
    <p:sldId id="288" r:id="rId16"/>
    <p:sldId id="291" r:id="rId17"/>
    <p:sldId id="274" r:id="rId18"/>
    <p:sldId id="284" r:id="rId19"/>
    <p:sldId id="268" r:id="rId20"/>
    <p:sldId id="293" r:id="rId21"/>
    <p:sldId id="276" r:id="rId22"/>
    <p:sldId id="283"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11" autoAdjust="0"/>
    <p:restoredTop sz="80144" autoAdjust="0"/>
  </p:normalViewPr>
  <p:slideViewPr>
    <p:cSldViewPr>
      <p:cViewPr>
        <p:scale>
          <a:sx n="96" d="100"/>
          <a:sy n="96" d="100"/>
        </p:scale>
        <p:origin x="-830" y="432"/>
      </p:cViewPr>
      <p:guideLst>
        <p:guide orient="horz" pos="2160"/>
        <p:guide pos="2880"/>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MP4</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Model with mathematics</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MP6</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Attend to precision</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Grade 6</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0A5A1AF6-5C7B-4E6E-A22D-ABCBF8AB6B6A}">
      <dgm:prSet phldrT="[Text]"/>
      <dgm:spPr/>
      <dgm:t>
        <a:bodyPr/>
        <a:lstStyle/>
        <a:p>
          <a:r>
            <a:rPr lang="en-US" dirty="0" smtClean="0"/>
            <a:t>Understand ratios and describe ratio relationships</a:t>
          </a:r>
          <a:endParaRPr lang="en-US" dirty="0"/>
        </a:p>
      </dgm:t>
    </dgm:pt>
    <dgm:pt modelId="{6C492A4C-D076-419B-9D49-9533F75FEAE5}" type="parTrans" cxnId="{6BB1FF8D-0347-48FD-8C87-E7FC24A721F2}">
      <dgm:prSet/>
      <dgm:spPr/>
      <dgm:t>
        <a:bodyPr/>
        <a:lstStyle/>
        <a:p>
          <a:endParaRPr lang="en-US"/>
        </a:p>
      </dgm:t>
    </dgm:pt>
    <dgm:pt modelId="{4AE7630C-92DB-44E7-9657-FB236A6A5462}" type="sibTrans" cxnId="{6BB1FF8D-0347-48FD-8C87-E7FC24A721F2}">
      <dgm:prSet/>
      <dgm:spPr/>
      <dgm:t>
        <a:bodyPr/>
        <a:lstStyle/>
        <a:p>
          <a:endParaRPr lang="en-US"/>
        </a:p>
      </dgm:t>
    </dgm:pt>
    <dgm:pt modelId="{D2A5E863-1BA6-4643-AED8-99024E123B4E}">
      <dgm:prSet phldrT="[Text]"/>
      <dgm:spPr/>
      <dgm:t>
        <a:bodyPr/>
        <a:lstStyle/>
        <a:p>
          <a:r>
            <a:rPr lang="en-US" dirty="0" smtClean="0"/>
            <a:t>Grade 7</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Graph and compare proportional relationships</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Grade 8</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Use the Pythagorean Theorem to find missing measures in two dimensions and find the distance between two points in the coordinate plane</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1CE46723-1293-4C06-ADDE-178EE42E285C}" type="presOf" srcId="{D2A5E863-1BA6-4643-AED8-99024E123B4E}" destId="{4B66A991-43EC-468E-BBBE-7787FC9E3013}" srcOrd="0" destOrd="0" presId="urn:microsoft.com/office/officeart/2005/8/layout/hList1"/>
    <dgm:cxn modelId="{425666DF-316D-4021-A223-36C5AA4B33E0}" type="presOf" srcId="{B6035CC1-900E-4D75-827E-C230E1D49EBD}" destId="{B5A46421-3892-49B0-AAEB-63CA82BFBB74}" srcOrd="0" destOrd="0" presId="urn:microsoft.com/office/officeart/2005/8/layout/hList1"/>
    <dgm:cxn modelId="{0BB46054-519E-4F72-B53A-BA685EF1F99A}" type="presOf" srcId="{0BDB726E-422E-4CAE-904F-2F0F4EB9D17E}" destId="{DA2AC4CD-530D-4886-8F5F-6665BC345620}" srcOrd="0" destOrd="0" presId="urn:microsoft.com/office/officeart/2005/8/layout/hList1"/>
    <dgm:cxn modelId="{9225A419-BD32-4FDC-9DA3-5DF741F06EBE}" type="presOf" srcId="{A00F47D8-306D-45A6-81BF-F8802FB681E6}" destId="{5962B6DD-1C87-434F-BD59-C7E3A47AA4CB}" srcOrd="0" destOrd="0" presId="urn:microsoft.com/office/officeart/2005/8/layout/hList1"/>
    <dgm:cxn modelId="{E514E59F-4A41-434D-954C-5D85F38B1147}" srcId="{A00F47D8-306D-45A6-81BF-F8802FB681E6}" destId="{D2A5E863-1BA6-4643-AED8-99024E123B4E}" srcOrd="1" destOrd="0" parTransId="{696CE158-7320-4C1D-9064-3A4497501C8D}" sibTransId="{4D992C92-45E4-40FC-BDEF-5B86028C4478}"/>
    <dgm:cxn modelId="{3FFFE075-82EC-42B3-8CB1-9BC5CC9E31CB}" type="presOf" srcId="{0A5A1AF6-5C7B-4E6E-A22D-ABCBF8AB6B6A}" destId="{E21DEABF-9D57-493B-89FC-FE5668F5E7F9}" srcOrd="0" destOrd="0" presId="urn:microsoft.com/office/officeart/2005/8/layout/hList1"/>
    <dgm:cxn modelId="{660C336D-50F8-4282-85E7-8F92BBEAFDDC}" srcId="{A00F47D8-306D-45A6-81BF-F8802FB681E6}" destId="{0BDB726E-422E-4CAE-904F-2F0F4EB9D17E}" srcOrd="2" destOrd="0" parTransId="{29EEF3D8-FCDF-46DC-8640-89781717A8CA}" sibTransId="{FE41E362-E357-4550-B80E-76EA81BF6EBB}"/>
    <dgm:cxn modelId="{CE7CC592-B699-443C-A32C-0DEA1BA75438}" type="presOf" srcId="{82EE1BAB-F167-4265-9597-2039816D55ED}" destId="{92465441-D0CD-4F4E-B997-1BC961BF302A}" srcOrd="0" destOrd="0" presId="urn:microsoft.com/office/officeart/2005/8/layout/hList1"/>
    <dgm:cxn modelId="{013F59AE-AB5A-449F-9B30-413C26651FDC}" type="presOf" srcId="{FD9B7F42-2E7B-4A05-91E4-E49B54852B88}" destId="{5BD95343-6B16-4846-BC2A-5A0DE717F11C}" srcOrd="0" destOrd="0" presId="urn:microsoft.com/office/officeart/2005/8/layout/hList1"/>
    <dgm:cxn modelId="{79B71A6C-AE69-4441-AF9D-18FBF65F2772}" srcId="{A00F47D8-306D-45A6-81BF-F8802FB681E6}" destId="{FD9B7F42-2E7B-4A05-91E4-E49B54852B88}" srcOrd="0" destOrd="0" parTransId="{73899DFD-B372-4D18-AFAD-BD583A3C89A0}" sibTransId="{1C3AE5D6-9B1C-46BA-A5FE-04765FAB896E}"/>
    <dgm:cxn modelId="{17F20A2F-4EE3-40C1-947A-81F0664A2342}" srcId="{D2A5E863-1BA6-4643-AED8-99024E123B4E}" destId="{B6035CC1-900E-4D75-827E-C230E1D49EBD}" srcOrd="0" destOrd="0" parTransId="{A4650C4E-8F3E-4675-9C0C-B3539F4B0BBF}" sibTransId="{D0C6E01C-0120-4E73-AEEE-8FBF7BB4446A}"/>
    <dgm:cxn modelId="{A9CEF13B-780F-4AA5-9DD9-5279721FB762}" srcId="{0BDB726E-422E-4CAE-904F-2F0F4EB9D17E}" destId="{82EE1BAB-F167-4265-9597-2039816D55ED}" srcOrd="0" destOrd="0" parTransId="{3559BA4B-1166-4D3B-A58B-F8FEFBAB9834}" sibTransId="{488D6E14-9783-4B08-899C-9725F5A468C2}"/>
    <dgm:cxn modelId="{6BB1FF8D-0347-48FD-8C87-E7FC24A721F2}" srcId="{FD9B7F42-2E7B-4A05-91E4-E49B54852B88}" destId="{0A5A1AF6-5C7B-4E6E-A22D-ABCBF8AB6B6A}" srcOrd="0" destOrd="0" parTransId="{6C492A4C-D076-419B-9D49-9533F75FEAE5}" sibTransId="{4AE7630C-92DB-44E7-9657-FB236A6A5462}"/>
    <dgm:cxn modelId="{45B425B0-6934-4EE2-BC81-D0072B3FCA9D}" type="presParOf" srcId="{5962B6DD-1C87-434F-BD59-C7E3A47AA4CB}" destId="{86E3D1D4-A4CF-4718-978A-94672A467D50}" srcOrd="0" destOrd="0" presId="urn:microsoft.com/office/officeart/2005/8/layout/hList1"/>
    <dgm:cxn modelId="{4CFDC625-AC29-4536-B4BC-2DF0C2F2BB68}" type="presParOf" srcId="{86E3D1D4-A4CF-4718-978A-94672A467D50}" destId="{5BD95343-6B16-4846-BC2A-5A0DE717F11C}" srcOrd="0" destOrd="0" presId="urn:microsoft.com/office/officeart/2005/8/layout/hList1"/>
    <dgm:cxn modelId="{AAEDE617-EE75-49BB-A5A9-A9414D1CAF88}" type="presParOf" srcId="{86E3D1D4-A4CF-4718-978A-94672A467D50}" destId="{E21DEABF-9D57-493B-89FC-FE5668F5E7F9}" srcOrd="1" destOrd="0" presId="urn:microsoft.com/office/officeart/2005/8/layout/hList1"/>
    <dgm:cxn modelId="{D1D8F6C4-41D6-4164-B1F0-88C75453FBEE}" type="presParOf" srcId="{5962B6DD-1C87-434F-BD59-C7E3A47AA4CB}" destId="{9DAB5E13-2C79-45E3-8847-0598113453B3}" srcOrd="1" destOrd="0" presId="urn:microsoft.com/office/officeart/2005/8/layout/hList1"/>
    <dgm:cxn modelId="{16EC3A07-37DB-45CD-AF13-4B419699C952}" type="presParOf" srcId="{5962B6DD-1C87-434F-BD59-C7E3A47AA4CB}" destId="{C428EC16-CEA6-4A9B-A21F-C750ADB48B0F}" srcOrd="2" destOrd="0" presId="urn:microsoft.com/office/officeart/2005/8/layout/hList1"/>
    <dgm:cxn modelId="{1D5CEF92-0865-4521-8C08-DBCB77004F1D}" type="presParOf" srcId="{C428EC16-CEA6-4A9B-A21F-C750ADB48B0F}" destId="{4B66A991-43EC-468E-BBBE-7787FC9E3013}" srcOrd="0" destOrd="0" presId="urn:microsoft.com/office/officeart/2005/8/layout/hList1"/>
    <dgm:cxn modelId="{8F827E56-06A9-4217-94B9-322FC10735CB}" type="presParOf" srcId="{C428EC16-CEA6-4A9B-A21F-C750ADB48B0F}" destId="{B5A46421-3892-49B0-AAEB-63CA82BFBB74}" srcOrd="1" destOrd="0" presId="urn:microsoft.com/office/officeart/2005/8/layout/hList1"/>
    <dgm:cxn modelId="{D25F81E4-D088-4A93-A505-E08D25048FC1}" type="presParOf" srcId="{5962B6DD-1C87-434F-BD59-C7E3A47AA4CB}" destId="{F1B42FBD-F445-450A-B3FA-F9F9360FC256}" srcOrd="3" destOrd="0" presId="urn:microsoft.com/office/officeart/2005/8/layout/hList1"/>
    <dgm:cxn modelId="{56617043-F75B-4B20-AA11-FD6E36E5BAF6}" type="presParOf" srcId="{5962B6DD-1C87-434F-BD59-C7E3A47AA4CB}" destId="{F19EF2EB-C9EC-463E-A6F3-180A54B2EE00}" srcOrd="4" destOrd="0" presId="urn:microsoft.com/office/officeart/2005/8/layout/hList1"/>
    <dgm:cxn modelId="{7E21979A-F971-4FBD-9837-B4423FED93CA}" type="presParOf" srcId="{F19EF2EB-C9EC-463E-A6F3-180A54B2EE00}" destId="{DA2AC4CD-530D-4886-8F5F-6665BC345620}" srcOrd="0" destOrd="0" presId="urn:microsoft.com/office/officeart/2005/8/layout/hList1"/>
    <dgm:cxn modelId="{A9C25B4B-6E83-4735-8640-4E07A1009D4D}"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0F47D8-306D-45A6-81BF-F8802FB681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9B7F42-2E7B-4A05-91E4-E49B54852B88}">
      <dgm:prSet phldrT="[Text]"/>
      <dgm:spPr/>
      <dgm:t>
        <a:bodyPr/>
        <a:lstStyle/>
        <a:p>
          <a:r>
            <a:rPr lang="en-US" dirty="0" smtClean="0"/>
            <a:t>Algebra 1</a:t>
          </a:r>
          <a:endParaRPr lang="en-US" dirty="0"/>
        </a:p>
      </dgm:t>
    </dgm:pt>
    <dgm:pt modelId="{73899DFD-B372-4D18-AFAD-BD583A3C89A0}" type="parTrans" cxnId="{79B71A6C-AE69-4441-AF9D-18FBF65F2772}">
      <dgm:prSet/>
      <dgm:spPr/>
      <dgm:t>
        <a:bodyPr/>
        <a:lstStyle/>
        <a:p>
          <a:endParaRPr lang="en-US"/>
        </a:p>
      </dgm:t>
    </dgm:pt>
    <dgm:pt modelId="{1C3AE5D6-9B1C-46BA-A5FE-04765FAB896E}" type="sibTrans" cxnId="{79B71A6C-AE69-4441-AF9D-18FBF65F2772}">
      <dgm:prSet/>
      <dgm:spPr/>
      <dgm:t>
        <a:bodyPr/>
        <a:lstStyle/>
        <a:p>
          <a:endParaRPr lang="en-US"/>
        </a:p>
      </dgm:t>
    </dgm:pt>
    <dgm:pt modelId="{0A5A1AF6-5C7B-4E6E-A22D-ABCBF8AB6B6A}">
      <dgm:prSet phldrT="[Text]"/>
      <dgm:spPr/>
      <dgm:t>
        <a:bodyPr/>
        <a:lstStyle/>
        <a:p>
          <a:r>
            <a:rPr lang="en-US" dirty="0" smtClean="0"/>
            <a:t>Use function notation to evaluate and interpret functions.</a:t>
          </a:r>
          <a:endParaRPr lang="en-US" dirty="0"/>
        </a:p>
      </dgm:t>
    </dgm:pt>
    <dgm:pt modelId="{6C492A4C-D076-419B-9D49-9533F75FEAE5}" type="parTrans" cxnId="{6BB1FF8D-0347-48FD-8C87-E7FC24A721F2}">
      <dgm:prSet/>
      <dgm:spPr/>
      <dgm:t>
        <a:bodyPr/>
        <a:lstStyle/>
        <a:p>
          <a:endParaRPr lang="en-US"/>
        </a:p>
      </dgm:t>
    </dgm:pt>
    <dgm:pt modelId="{4AE7630C-92DB-44E7-9657-FB236A6A5462}" type="sibTrans" cxnId="{6BB1FF8D-0347-48FD-8C87-E7FC24A721F2}">
      <dgm:prSet/>
      <dgm:spPr/>
      <dgm:t>
        <a:bodyPr/>
        <a:lstStyle/>
        <a:p>
          <a:endParaRPr lang="en-US"/>
        </a:p>
      </dgm:t>
    </dgm:pt>
    <dgm:pt modelId="{D2A5E863-1BA6-4643-AED8-99024E123B4E}">
      <dgm:prSet phldrT="[Text]"/>
      <dgm:spPr/>
      <dgm:t>
        <a:bodyPr/>
        <a:lstStyle/>
        <a:p>
          <a:r>
            <a:rPr lang="en-US" dirty="0" smtClean="0"/>
            <a:t>Geometry</a:t>
          </a:r>
          <a:endParaRPr lang="en-US" dirty="0"/>
        </a:p>
      </dgm:t>
    </dgm:pt>
    <dgm:pt modelId="{696CE158-7320-4C1D-9064-3A4497501C8D}" type="parTrans" cxnId="{E514E59F-4A41-434D-954C-5D85F38B1147}">
      <dgm:prSet/>
      <dgm:spPr/>
      <dgm:t>
        <a:bodyPr/>
        <a:lstStyle/>
        <a:p>
          <a:endParaRPr lang="en-US"/>
        </a:p>
      </dgm:t>
    </dgm:pt>
    <dgm:pt modelId="{4D992C92-45E4-40FC-BDEF-5B86028C4478}" type="sibTrans" cxnId="{E514E59F-4A41-434D-954C-5D85F38B1147}">
      <dgm:prSet/>
      <dgm:spPr/>
      <dgm:t>
        <a:bodyPr/>
        <a:lstStyle/>
        <a:p>
          <a:endParaRPr lang="en-US"/>
        </a:p>
      </dgm:t>
    </dgm:pt>
    <dgm:pt modelId="{B6035CC1-900E-4D75-827E-C230E1D49EBD}">
      <dgm:prSet phldrT="[Text]"/>
      <dgm:spPr/>
      <dgm:t>
        <a:bodyPr/>
        <a:lstStyle/>
        <a:p>
          <a:r>
            <a:rPr lang="en-US" dirty="0" smtClean="0"/>
            <a:t>Concept of Circles and Triangles</a:t>
          </a:r>
          <a:endParaRPr lang="en-US" dirty="0"/>
        </a:p>
      </dgm:t>
    </dgm:pt>
    <dgm:pt modelId="{A4650C4E-8F3E-4675-9C0C-B3539F4B0BBF}" type="parTrans" cxnId="{17F20A2F-4EE3-40C1-947A-81F0664A2342}">
      <dgm:prSet/>
      <dgm:spPr/>
      <dgm:t>
        <a:bodyPr/>
        <a:lstStyle/>
        <a:p>
          <a:endParaRPr lang="en-US"/>
        </a:p>
      </dgm:t>
    </dgm:pt>
    <dgm:pt modelId="{D0C6E01C-0120-4E73-AEEE-8FBF7BB4446A}" type="sibTrans" cxnId="{17F20A2F-4EE3-40C1-947A-81F0664A2342}">
      <dgm:prSet/>
      <dgm:spPr/>
      <dgm:t>
        <a:bodyPr/>
        <a:lstStyle/>
        <a:p>
          <a:endParaRPr lang="en-US"/>
        </a:p>
      </dgm:t>
    </dgm:pt>
    <dgm:pt modelId="{0BDB726E-422E-4CAE-904F-2F0F4EB9D17E}">
      <dgm:prSet phldrT="[Text]"/>
      <dgm:spPr/>
      <dgm:t>
        <a:bodyPr/>
        <a:lstStyle/>
        <a:p>
          <a:r>
            <a:rPr lang="en-US" dirty="0" smtClean="0"/>
            <a:t>Algebra 2</a:t>
          </a:r>
          <a:endParaRPr lang="en-US" dirty="0"/>
        </a:p>
      </dgm:t>
    </dgm:pt>
    <dgm:pt modelId="{29EEF3D8-FCDF-46DC-8640-89781717A8CA}" type="parTrans" cxnId="{660C336D-50F8-4282-85E7-8F92BBEAFDDC}">
      <dgm:prSet/>
      <dgm:spPr/>
      <dgm:t>
        <a:bodyPr/>
        <a:lstStyle/>
        <a:p>
          <a:endParaRPr lang="en-US"/>
        </a:p>
      </dgm:t>
    </dgm:pt>
    <dgm:pt modelId="{FE41E362-E357-4550-B80E-76EA81BF6EBB}" type="sibTrans" cxnId="{660C336D-50F8-4282-85E7-8F92BBEAFDDC}">
      <dgm:prSet/>
      <dgm:spPr/>
      <dgm:t>
        <a:bodyPr/>
        <a:lstStyle/>
        <a:p>
          <a:endParaRPr lang="en-US"/>
        </a:p>
      </dgm:t>
    </dgm:pt>
    <dgm:pt modelId="{82EE1BAB-F167-4265-9597-2039816D55ED}">
      <dgm:prSet phldrT="[Text]"/>
      <dgm:spPr/>
      <dgm:t>
        <a:bodyPr/>
        <a:lstStyle/>
        <a:p>
          <a:r>
            <a:rPr lang="en-US" dirty="0" smtClean="0"/>
            <a:t>Find unknown side lengths and angle measures of right triangles</a:t>
          </a:r>
          <a:endParaRPr lang="en-US" dirty="0"/>
        </a:p>
      </dgm:t>
    </dgm:pt>
    <dgm:pt modelId="{3559BA4B-1166-4D3B-A58B-F8FEFBAB9834}" type="parTrans" cxnId="{A9CEF13B-780F-4AA5-9DD9-5279721FB762}">
      <dgm:prSet/>
      <dgm:spPr/>
      <dgm:t>
        <a:bodyPr/>
        <a:lstStyle/>
        <a:p>
          <a:endParaRPr lang="en-US"/>
        </a:p>
      </dgm:t>
    </dgm:pt>
    <dgm:pt modelId="{488D6E14-9783-4B08-899C-9725F5A468C2}" type="sibTrans" cxnId="{A9CEF13B-780F-4AA5-9DD9-5279721FB762}">
      <dgm:prSet/>
      <dgm:spPr/>
      <dgm:t>
        <a:bodyPr/>
        <a:lstStyle/>
        <a:p>
          <a:endParaRPr lang="en-US"/>
        </a:p>
      </dgm:t>
    </dgm:pt>
    <dgm:pt modelId="{A7770D4C-CF4A-47FD-AD70-82E930FA6FE1}">
      <dgm:prSet phldrT="[Text]"/>
      <dgm:spPr/>
      <dgm:t>
        <a:bodyPr/>
        <a:lstStyle/>
        <a:p>
          <a:r>
            <a:rPr lang="en-US" dirty="0" smtClean="0"/>
            <a:t>Use factoring to solve real-life problems</a:t>
          </a:r>
          <a:endParaRPr lang="en-US" dirty="0"/>
        </a:p>
      </dgm:t>
    </dgm:pt>
    <dgm:pt modelId="{A61F79A6-61D8-4CB5-8863-5028C7650E6B}" type="parTrans" cxnId="{845D9964-8CDF-4B86-AD11-9E97EB63A7AC}">
      <dgm:prSet/>
      <dgm:spPr/>
    </dgm:pt>
    <dgm:pt modelId="{25F73FA3-047E-4CA3-B37A-A47260B4ECE2}" type="sibTrans" cxnId="{845D9964-8CDF-4B86-AD11-9E97EB63A7AC}">
      <dgm:prSet/>
      <dgm:spPr/>
    </dgm:pt>
    <dgm:pt modelId="{ABFE55D1-C9C7-4738-A1D1-303337DBCDE9}">
      <dgm:prSet phldrT="[Text]"/>
      <dgm:spPr/>
      <dgm:t>
        <a:bodyPr/>
        <a:lstStyle/>
        <a:p>
          <a:r>
            <a:rPr lang="en-US" dirty="0" smtClean="0"/>
            <a:t>Translate, reflect, stretch, and shrink the graphs of linear functions</a:t>
          </a:r>
          <a:endParaRPr lang="en-US" dirty="0"/>
        </a:p>
      </dgm:t>
    </dgm:pt>
    <dgm:pt modelId="{62D7E510-05D5-4F1D-89DD-ECEC628FC5D0}" type="parTrans" cxnId="{9F73CABA-87FF-4FE9-97F0-A122C5540AC9}">
      <dgm:prSet/>
      <dgm:spPr/>
    </dgm:pt>
    <dgm:pt modelId="{150D4AF6-3EFB-4615-BE9F-E6EFF04EAF0C}" type="sibTrans" cxnId="{9F73CABA-87FF-4FE9-97F0-A122C5540AC9}">
      <dgm:prSet/>
      <dgm:spPr/>
    </dgm:pt>
    <dgm:pt modelId="{A455BB9A-5F05-4539-B331-8139D59F12F6}">
      <dgm:prSet phldrT="[Text]"/>
      <dgm:spPr/>
      <dgm:t>
        <a:bodyPr/>
        <a:lstStyle/>
        <a:p>
          <a:r>
            <a:rPr lang="en-US" dirty="0" smtClean="0"/>
            <a:t>Explore inverses of functions</a:t>
          </a:r>
          <a:endParaRPr lang="en-US" dirty="0"/>
        </a:p>
      </dgm:t>
    </dgm:pt>
    <dgm:pt modelId="{4CE59978-9143-47EA-B1B3-FEFCE48DA1B6}" type="parTrans" cxnId="{D8997279-0EAE-4EF5-AFAB-79ADF952A07F}">
      <dgm:prSet/>
      <dgm:spPr/>
    </dgm:pt>
    <dgm:pt modelId="{30DF932A-9FE4-429B-B4B5-E966D1297B54}" type="sibTrans" cxnId="{D8997279-0EAE-4EF5-AFAB-79ADF952A07F}">
      <dgm:prSet/>
      <dgm:spPr/>
    </dgm:pt>
    <dgm:pt modelId="{542B99B1-D1C0-4454-8134-AC94ACFDA567}">
      <dgm:prSet phldrT="[Text]"/>
      <dgm:spPr/>
      <dgm:t>
        <a:bodyPr/>
        <a:lstStyle/>
        <a:p>
          <a:r>
            <a:rPr lang="en-US" dirty="0" smtClean="0"/>
            <a:t>Evaluate trigonometric functions of any angle</a:t>
          </a:r>
          <a:endParaRPr lang="en-US" dirty="0"/>
        </a:p>
      </dgm:t>
    </dgm:pt>
    <dgm:pt modelId="{D684279A-E071-4A35-B0DE-8ADE6C116172}" type="parTrans" cxnId="{CC2A48EB-6A3C-4999-884F-B0B1C3E1E7B9}">
      <dgm:prSet/>
      <dgm:spPr/>
    </dgm:pt>
    <dgm:pt modelId="{CD42E836-5536-4D92-9628-42C0D0A01834}" type="sibTrans" cxnId="{CC2A48EB-6A3C-4999-884F-B0B1C3E1E7B9}">
      <dgm:prSet/>
      <dgm:spPr/>
    </dgm:pt>
    <dgm:pt modelId="{9C399B73-2A51-4C9B-BA26-A08DF88A5C1F}">
      <dgm:prSet phldrT="[Text]"/>
      <dgm:spPr/>
      <dgm:t>
        <a:bodyPr/>
        <a:lstStyle/>
        <a:p>
          <a:r>
            <a:rPr lang="en-US" dirty="0" smtClean="0"/>
            <a:t>Use sum and difference formulas to evaluate and simplify trigonometric expressions and to solve trigonometric equations</a:t>
          </a:r>
          <a:endParaRPr lang="en-US" dirty="0"/>
        </a:p>
      </dgm:t>
    </dgm:pt>
    <dgm:pt modelId="{4019BEC8-6908-446A-BAE2-65ECAF22BD94}" type="parTrans" cxnId="{B1451ACE-3F55-4998-8700-403B4BF58265}">
      <dgm:prSet/>
      <dgm:spPr/>
    </dgm:pt>
    <dgm:pt modelId="{A3418A15-5640-4199-938C-D5FF7B0AD0BE}" type="sibTrans" cxnId="{B1451ACE-3F55-4998-8700-403B4BF58265}">
      <dgm:prSet/>
      <dgm:spPr/>
    </dgm:pt>
    <dgm:pt modelId="{A4570575-D9A2-446C-8C47-D195089ADB24}">
      <dgm:prSet phldrT="[Text]"/>
      <dgm:spPr/>
      <dgm:t>
        <a:bodyPr/>
        <a:lstStyle/>
        <a:p>
          <a:r>
            <a:rPr lang="en-US" dirty="0" smtClean="0"/>
            <a:t>Write and graph trigonometric functions; transform the graphs of sine and cosine functions</a:t>
          </a:r>
          <a:endParaRPr lang="en-US" dirty="0"/>
        </a:p>
      </dgm:t>
    </dgm:pt>
    <dgm:pt modelId="{51B472BE-C200-47F1-801F-911320F0D053}" type="parTrans" cxnId="{0B9A6E14-5BEE-4E41-9739-3CC10A8C1389}">
      <dgm:prSet/>
      <dgm:spPr/>
    </dgm:pt>
    <dgm:pt modelId="{8E18BC78-AC17-4954-9C8D-3BBD98F09A58}" type="sibTrans" cxnId="{0B9A6E14-5BEE-4E41-9739-3CC10A8C1389}">
      <dgm:prSet/>
      <dgm:spPr/>
    </dgm:pt>
    <dgm:pt modelId="{98562E5A-E209-4D84-A33A-A3DF419DA09D}">
      <dgm:prSet phldrT="[Text]"/>
      <dgm:spPr/>
      <dgm:t>
        <a:bodyPr/>
        <a:lstStyle/>
        <a:p>
          <a:endParaRPr lang="en-US" dirty="0"/>
        </a:p>
      </dgm:t>
    </dgm:pt>
    <dgm:pt modelId="{C00E76AD-EB68-4ABC-A80C-B8EEB05FFE50}" type="parTrans" cxnId="{8F5ADE31-D87E-4132-95C9-6FB334DD0866}">
      <dgm:prSet/>
      <dgm:spPr/>
    </dgm:pt>
    <dgm:pt modelId="{6C462DC0-5608-406F-9005-D5EF0A1231BC}" type="sibTrans" cxnId="{8F5ADE31-D87E-4132-95C9-6FB334DD0866}">
      <dgm:prSet/>
      <dgm:spPr/>
    </dgm:pt>
    <dgm:pt modelId="{A3777732-D332-4DB9-8C12-D42BE7684814}">
      <dgm:prSet phldrT="[Text]"/>
      <dgm:spPr/>
      <dgm:t>
        <a:bodyPr/>
        <a:lstStyle/>
        <a:p>
          <a:r>
            <a:rPr lang="en-US" u="none" dirty="0" smtClean="0"/>
            <a:t>Verify and use trigonometric identities</a:t>
          </a:r>
          <a:endParaRPr lang="en-US" u="none" dirty="0"/>
        </a:p>
      </dgm:t>
    </dgm:pt>
    <dgm:pt modelId="{03AAE2FC-A2E9-4CA2-944E-5A261B68B6D8}" type="parTrans" cxnId="{2135FB58-464D-47CB-AD45-5A6E2367503E}">
      <dgm:prSet/>
      <dgm:spPr/>
    </dgm:pt>
    <dgm:pt modelId="{05322ADE-1D18-4934-90D9-311E7EC31D51}" type="sibTrans" cxnId="{2135FB58-464D-47CB-AD45-5A6E2367503E}">
      <dgm:prSet/>
      <dgm:spPr/>
    </dgm:pt>
    <dgm:pt modelId="{89D127E0-9D7A-4BB8-8DE0-D7F8B953AB84}">
      <dgm:prSet phldrT="[Text]"/>
      <dgm:spPr/>
      <dgm:t>
        <a:bodyPr/>
        <a:lstStyle/>
        <a:p>
          <a:r>
            <a:rPr lang="en-US" dirty="0" smtClean="0"/>
            <a:t>Understanding of right triangles</a:t>
          </a:r>
          <a:endParaRPr lang="en-US" dirty="0"/>
        </a:p>
      </dgm:t>
    </dgm:pt>
    <dgm:pt modelId="{ACBA3243-3C05-4BF4-9981-8DFEBC712149}" type="parTrans" cxnId="{0D6D415B-0D7E-4F14-B696-0D9575811CCC}">
      <dgm:prSet/>
      <dgm:spPr/>
    </dgm:pt>
    <dgm:pt modelId="{D1268354-57CF-4996-86F1-4DE8661140AE}" type="sibTrans" cxnId="{0D6D415B-0D7E-4F14-B696-0D9575811CCC}">
      <dgm:prSet/>
      <dgm:spPr/>
    </dgm:pt>
    <dgm:pt modelId="{88FBB7E4-EBB9-4F20-B69F-DABDCEC81371}">
      <dgm:prSet phldrT="[Text]"/>
      <dgm:spPr/>
      <dgm:t>
        <a:bodyPr/>
        <a:lstStyle/>
        <a:p>
          <a:r>
            <a:rPr lang="en-US" dirty="0" smtClean="0"/>
            <a:t>Understanding of similarity</a:t>
          </a:r>
          <a:endParaRPr lang="en-US" dirty="0"/>
        </a:p>
      </dgm:t>
    </dgm:pt>
    <dgm:pt modelId="{63C0DAA5-C22F-4086-94E4-3DD52E15BA8B}" type="parTrans" cxnId="{54CF96AE-DF47-4260-A785-F960675E122B}">
      <dgm:prSet/>
      <dgm:spPr/>
    </dgm:pt>
    <dgm:pt modelId="{017878A6-0874-4FFA-A7C5-8D1BD6EEAEBD}" type="sibTrans" cxnId="{54CF96AE-DF47-4260-A785-F960675E122B}">
      <dgm:prSet/>
      <dgm:spPr/>
    </dgm:pt>
    <dgm:pt modelId="{5962B6DD-1C87-434F-BD59-C7E3A47AA4CB}" type="pres">
      <dgm:prSet presAssocID="{A00F47D8-306D-45A6-81BF-F8802FB681E6}" presName="Name0" presStyleCnt="0">
        <dgm:presLayoutVars>
          <dgm:dir/>
          <dgm:animLvl val="lvl"/>
          <dgm:resizeHandles val="exact"/>
        </dgm:presLayoutVars>
      </dgm:prSet>
      <dgm:spPr/>
      <dgm:t>
        <a:bodyPr/>
        <a:lstStyle/>
        <a:p>
          <a:endParaRPr lang="en-US"/>
        </a:p>
      </dgm:t>
    </dgm:pt>
    <dgm:pt modelId="{86E3D1D4-A4CF-4718-978A-94672A467D50}" type="pres">
      <dgm:prSet presAssocID="{FD9B7F42-2E7B-4A05-91E4-E49B54852B88}" presName="composite" presStyleCnt="0"/>
      <dgm:spPr/>
    </dgm:pt>
    <dgm:pt modelId="{5BD95343-6B16-4846-BC2A-5A0DE717F11C}" type="pres">
      <dgm:prSet presAssocID="{FD9B7F42-2E7B-4A05-91E4-E49B54852B88}" presName="parTx" presStyleLbl="alignNode1" presStyleIdx="0" presStyleCnt="3">
        <dgm:presLayoutVars>
          <dgm:chMax val="0"/>
          <dgm:chPref val="0"/>
          <dgm:bulletEnabled val="1"/>
        </dgm:presLayoutVars>
      </dgm:prSet>
      <dgm:spPr/>
      <dgm:t>
        <a:bodyPr/>
        <a:lstStyle/>
        <a:p>
          <a:endParaRPr lang="en-US"/>
        </a:p>
      </dgm:t>
    </dgm:pt>
    <dgm:pt modelId="{E21DEABF-9D57-493B-89FC-FE5668F5E7F9}" type="pres">
      <dgm:prSet presAssocID="{FD9B7F42-2E7B-4A05-91E4-E49B54852B88}" presName="desTx" presStyleLbl="alignAccFollowNode1" presStyleIdx="0" presStyleCnt="3">
        <dgm:presLayoutVars>
          <dgm:bulletEnabled val="1"/>
        </dgm:presLayoutVars>
      </dgm:prSet>
      <dgm:spPr/>
      <dgm:t>
        <a:bodyPr/>
        <a:lstStyle/>
        <a:p>
          <a:endParaRPr lang="en-US"/>
        </a:p>
      </dgm:t>
    </dgm:pt>
    <dgm:pt modelId="{9DAB5E13-2C79-45E3-8847-0598113453B3}" type="pres">
      <dgm:prSet presAssocID="{1C3AE5D6-9B1C-46BA-A5FE-04765FAB896E}" presName="space" presStyleCnt="0"/>
      <dgm:spPr/>
    </dgm:pt>
    <dgm:pt modelId="{C428EC16-CEA6-4A9B-A21F-C750ADB48B0F}" type="pres">
      <dgm:prSet presAssocID="{D2A5E863-1BA6-4643-AED8-99024E123B4E}" presName="composite" presStyleCnt="0"/>
      <dgm:spPr/>
    </dgm:pt>
    <dgm:pt modelId="{4B66A991-43EC-468E-BBBE-7787FC9E3013}" type="pres">
      <dgm:prSet presAssocID="{D2A5E863-1BA6-4643-AED8-99024E123B4E}" presName="parTx" presStyleLbl="alignNode1" presStyleIdx="1" presStyleCnt="3">
        <dgm:presLayoutVars>
          <dgm:chMax val="0"/>
          <dgm:chPref val="0"/>
          <dgm:bulletEnabled val="1"/>
        </dgm:presLayoutVars>
      </dgm:prSet>
      <dgm:spPr/>
      <dgm:t>
        <a:bodyPr/>
        <a:lstStyle/>
        <a:p>
          <a:endParaRPr lang="en-US"/>
        </a:p>
      </dgm:t>
    </dgm:pt>
    <dgm:pt modelId="{B5A46421-3892-49B0-AAEB-63CA82BFBB74}" type="pres">
      <dgm:prSet presAssocID="{D2A5E863-1BA6-4643-AED8-99024E123B4E}" presName="desTx" presStyleLbl="alignAccFollowNode1" presStyleIdx="1" presStyleCnt="3">
        <dgm:presLayoutVars>
          <dgm:bulletEnabled val="1"/>
        </dgm:presLayoutVars>
      </dgm:prSet>
      <dgm:spPr/>
      <dgm:t>
        <a:bodyPr/>
        <a:lstStyle/>
        <a:p>
          <a:endParaRPr lang="en-US"/>
        </a:p>
      </dgm:t>
    </dgm:pt>
    <dgm:pt modelId="{F1B42FBD-F445-450A-B3FA-F9F9360FC256}" type="pres">
      <dgm:prSet presAssocID="{4D992C92-45E4-40FC-BDEF-5B86028C4478}" presName="space" presStyleCnt="0"/>
      <dgm:spPr/>
    </dgm:pt>
    <dgm:pt modelId="{F19EF2EB-C9EC-463E-A6F3-180A54B2EE00}" type="pres">
      <dgm:prSet presAssocID="{0BDB726E-422E-4CAE-904F-2F0F4EB9D17E}" presName="composite" presStyleCnt="0"/>
      <dgm:spPr/>
    </dgm:pt>
    <dgm:pt modelId="{DA2AC4CD-530D-4886-8F5F-6665BC345620}" type="pres">
      <dgm:prSet presAssocID="{0BDB726E-422E-4CAE-904F-2F0F4EB9D17E}" presName="parTx" presStyleLbl="alignNode1" presStyleIdx="2" presStyleCnt="3">
        <dgm:presLayoutVars>
          <dgm:chMax val="0"/>
          <dgm:chPref val="0"/>
          <dgm:bulletEnabled val="1"/>
        </dgm:presLayoutVars>
      </dgm:prSet>
      <dgm:spPr/>
      <dgm:t>
        <a:bodyPr/>
        <a:lstStyle/>
        <a:p>
          <a:endParaRPr lang="en-US"/>
        </a:p>
      </dgm:t>
    </dgm:pt>
    <dgm:pt modelId="{92465441-D0CD-4F4E-B997-1BC961BF302A}" type="pres">
      <dgm:prSet presAssocID="{0BDB726E-422E-4CAE-904F-2F0F4EB9D17E}" presName="desTx" presStyleLbl="alignAccFollowNode1" presStyleIdx="2" presStyleCnt="3">
        <dgm:presLayoutVars>
          <dgm:bulletEnabled val="1"/>
        </dgm:presLayoutVars>
      </dgm:prSet>
      <dgm:spPr/>
      <dgm:t>
        <a:bodyPr/>
        <a:lstStyle/>
        <a:p>
          <a:endParaRPr lang="en-US"/>
        </a:p>
      </dgm:t>
    </dgm:pt>
  </dgm:ptLst>
  <dgm:cxnLst>
    <dgm:cxn modelId="{988BDD97-28EA-41E4-B06A-DD8A142C2CB5}" type="presOf" srcId="{A3777732-D332-4DB9-8C12-D42BE7684814}" destId="{92465441-D0CD-4F4E-B997-1BC961BF302A}" srcOrd="0" destOrd="3" presId="urn:microsoft.com/office/officeart/2005/8/layout/hList1"/>
    <dgm:cxn modelId="{B1451ACE-3F55-4998-8700-403B4BF58265}" srcId="{0BDB726E-422E-4CAE-904F-2F0F4EB9D17E}" destId="{9C399B73-2A51-4C9B-BA26-A08DF88A5C1F}" srcOrd="5" destOrd="0" parTransId="{4019BEC8-6908-446A-BAE2-65ECAF22BD94}" sibTransId="{A3418A15-5640-4199-938C-D5FF7B0AD0BE}"/>
    <dgm:cxn modelId="{8DB4C433-05B7-49AB-80B0-B16D07B9DFD4}" type="presOf" srcId="{89D127E0-9D7A-4BB8-8DE0-D7F8B953AB84}" destId="{B5A46421-3892-49B0-AAEB-63CA82BFBB74}" srcOrd="0" destOrd="1" presId="urn:microsoft.com/office/officeart/2005/8/layout/hList1"/>
    <dgm:cxn modelId="{5F2E1EFA-D445-4B4A-AF67-4A5790C4F47C}" type="presOf" srcId="{98562E5A-E209-4D84-A33A-A3DF419DA09D}" destId="{92465441-D0CD-4F4E-B997-1BC961BF302A}" srcOrd="0" destOrd="4" presId="urn:microsoft.com/office/officeart/2005/8/layout/hList1"/>
    <dgm:cxn modelId="{660C336D-50F8-4282-85E7-8F92BBEAFDDC}" srcId="{A00F47D8-306D-45A6-81BF-F8802FB681E6}" destId="{0BDB726E-422E-4CAE-904F-2F0F4EB9D17E}" srcOrd="2" destOrd="0" parTransId="{29EEF3D8-FCDF-46DC-8640-89781717A8CA}" sibTransId="{FE41E362-E357-4550-B80E-76EA81BF6EBB}"/>
    <dgm:cxn modelId="{4AE2475A-28DF-4663-BDC4-589322955204}" type="presOf" srcId="{82EE1BAB-F167-4265-9597-2039816D55ED}" destId="{92465441-D0CD-4F4E-B997-1BC961BF302A}" srcOrd="0" destOrd="0" presId="urn:microsoft.com/office/officeart/2005/8/layout/hList1"/>
    <dgm:cxn modelId="{6BB1FF8D-0347-48FD-8C87-E7FC24A721F2}" srcId="{FD9B7F42-2E7B-4A05-91E4-E49B54852B88}" destId="{0A5A1AF6-5C7B-4E6E-A22D-ABCBF8AB6B6A}" srcOrd="0" destOrd="0" parTransId="{6C492A4C-D076-419B-9D49-9533F75FEAE5}" sibTransId="{4AE7630C-92DB-44E7-9657-FB236A6A5462}"/>
    <dgm:cxn modelId="{CC2A48EB-6A3C-4999-884F-B0B1C3E1E7B9}" srcId="{0BDB726E-422E-4CAE-904F-2F0F4EB9D17E}" destId="{542B99B1-D1C0-4454-8134-AC94ACFDA567}" srcOrd="1" destOrd="0" parTransId="{D684279A-E071-4A35-B0DE-8ADE6C116172}" sibTransId="{CD42E836-5536-4D92-9628-42C0D0A01834}"/>
    <dgm:cxn modelId="{73DD75E5-7785-40DF-BF9F-9506C11794ED}" type="presOf" srcId="{0BDB726E-422E-4CAE-904F-2F0F4EB9D17E}" destId="{DA2AC4CD-530D-4886-8F5F-6665BC345620}" srcOrd="0" destOrd="0" presId="urn:microsoft.com/office/officeart/2005/8/layout/hList1"/>
    <dgm:cxn modelId="{C0D0217C-0D86-4CFE-B032-DC29564D74CC}" type="presOf" srcId="{B6035CC1-900E-4D75-827E-C230E1D49EBD}" destId="{B5A46421-3892-49B0-AAEB-63CA82BFBB74}" srcOrd="0" destOrd="0" presId="urn:microsoft.com/office/officeart/2005/8/layout/hList1"/>
    <dgm:cxn modelId="{2A87572F-733A-4567-97A6-485FB64B4F11}" type="presOf" srcId="{D2A5E863-1BA6-4643-AED8-99024E123B4E}" destId="{4B66A991-43EC-468E-BBBE-7787FC9E3013}" srcOrd="0" destOrd="0" presId="urn:microsoft.com/office/officeart/2005/8/layout/hList1"/>
    <dgm:cxn modelId="{0B9A6E14-5BEE-4E41-9739-3CC10A8C1389}" srcId="{0BDB726E-422E-4CAE-904F-2F0F4EB9D17E}" destId="{A4570575-D9A2-446C-8C47-D195089ADB24}" srcOrd="2" destOrd="0" parTransId="{51B472BE-C200-47F1-801F-911320F0D053}" sibTransId="{8E18BC78-AC17-4954-9C8D-3BBD98F09A58}"/>
    <dgm:cxn modelId="{D211630D-F11D-4505-8514-3DCCB1CB954B}" type="presOf" srcId="{ABFE55D1-C9C7-4738-A1D1-303337DBCDE9}" destId="{E21DEABF-9D57-493B-89FC-FE5668F5E7F9}" srcOrd="0" destOrd="2" presId="urn:microsoft.com/office/officeart/2005/8/layout/hList1"/>
    <dgm:cxn modelId="{A66CCCC0-C8A8-4864-9D83-D5D303B18CCD}" type="presOf" srcId="{A7770D4C-CF4A-47FD-AD70-82E930FA6FE1}" destId="{E21DEABF-9D57-493B-89FC-FE5668F5E7F9}" srcOrd="0" destOrd="1" presId="urn:microsoft.com/office/officeart/2005/8/layout/hList1"/>
    <dgm:cxn modelId="{2135FB58-464D-47CB-AD45-5A6E2367503E}" srcId="{0BDB726E-422E-4CAE-904F-2F0F4EB9D17E}" destId="{A3777732-D332-4DB9-8C12-D42BE7684814}" srcOrd="3" destOrd="0" parTransId="{03AAE2FC-A2E9-4CA2-944E-5A261B68B6D8}" sibTransId="{05322ADE-1D18-4934-90D9-311E7EC31D51}"/>
    <dgm:cxn modelId="{1B2FB302-8DBD-4B57-8711-1E82B901B43A}" type="presOf" srcId="{FD9B7F42-2E7B-4A05-91E4-E49B54852B88}" destId="{5BD95343-6B16-4846-BC2A-5A0DE717F11C}" srcOrd="0" destOrd="0" presId="urn:microsoft.com/office/officeart/2005/8/layout/hList1"/>
    <dgm:cxn modelId="{AED33A17-B6C2-42B7-80D4-E7184B4E9F58}" type="presOf" srcId="{0A5A1AF6-5C7B-4E6E-A22D-ABCBF8AB6B6A}" destId="{E21DEABF-9D57-493B-89FC-FE5668F5E7F9}" srcOrd="0" destOrd="0" presId="urn:microsoft.com/office/officeart/2005/8/layout/hList1"/>
    <dgm:cxn modelId="{A9CEF13B-780F-4AA5-9DD9-5279721FB762}" srcId="{0BDB726E-422E-4CAE-904F-2F0F4EB9D17E}" destId="{82EE1BAB-F167-4265-9597-2039816D55ED}" srcOrd="0" destOrd="0" parTransId="{3559BA4B-1166-4D3B-A58B-F8FEFBAB9834}" sibTransId="{488D6E14-9783-4B08-899C-9725F5A468C2}"/>
    <dgm:cxn modelId="{D4136AAA-EE45-4700-A71A-98E939913E9D}" type="presOf" srcId="{9C399B73-2A51-4C9B-BA26-A08DF88A5C1F}" destId="{92465441-D0CD-4F4E-B997-1BC961BF302A}" srcOrd="0" destOrd="5" presId="urn:microsoft.com/office/officeart/2005/8/layout/hList1"/>
    <dgm:cxn modelId="{D8997279-0EAE-4EF5-AFAB-79ADF952A07F}" srcId="{FD9B7F42-2E7B-4A05-91E4-E49B54852B88}" destId="{A455BB9A-5F05-4539-B331-8139D59F12F6}" srcOrd="3" destOrd="0" parTransId="{4CE59978-9143-47EA-B1B3-FEFCE48DA1B6}" sibTransId="{30DF932A-9FE4-429B-B4B5-E966D1297B54}"/>
    <dgm:cxn modelId="{54CF96AE-DF47-4260-A785-F960675E122B}" srcId="{D2A5E863-1BA6-4643-AED8-99024E123B4E}" destId="{88FBB7E4-EBB9-4F20-B69F-DABDCEC81371}" srcOrd="2" destOrd="0" parTransId="{63C0DAA5-C22F-4086-94E4-3DD52E15BA8B}" sibTransId="{017878A6-0874-4FFA-A7C5-8D1BD6EEAEBD}"/>
    <dgm:cxn modelId="{9F73CABA-87FF-4FE9-97F0-A122C5540AC9}" srcId="{FD9B7F42-2E7B-4A05-91E4-E49B54852B88}" destId="{ABFE55D1-C9C7-4738-A1D1-303337DBCDE9}" srcOrd="2" destOrd="0" parTransId="{62D7E510-05D5-4F1D-89DD-ECEC628FC5D0}" sibTransId="{150D4AF6-3EFB-4615-BE9F-E6EFF04EAF0C}"/>
    <dgm:cxn modelId="{17F20A2F-4EE3-40C1-947A-81F0664A2342}" srcId="{D2A5E863-1BA6-4643-AED8-99024E123B4E}" destId="{B6035CC1-900E-4D75-827E-C230E1D49EBD}" srcOrd="0" destOrd="0" parTransId="{A4650C4E-8F3E-4675-9C0C-B3539F4B0BBF}" sibTransId="{D0C6E01C-0120-4E73-AEEE-8FBF7BB4446A}"/>
    <dgm:cxn modelId="{8F5ADE31-D87E-4132-95C9-6FB334DD0866}" srcId="{0BDB726E-422E-4CAE-904F-2F0F4EB9D17E}" destId="{98562E5A-E209-4D84-A33A-A3DF419DA09D}" srcOrd="4" destOrd="0" parTransId="{C00E76AD-EB68-4ABC-A80C-B8EEB05FFE50}" sibTransId="{6C462DC0-5608-406F-9005-D5EF0A1231BC}"/>
    <dgm:cxn modelId="{4928DE4A-F00C-4C04-98A4-D526FA1C73CF}" type="presOf" srcId="{A00F47D8-306D-45A6-81BF-F8802FB681E6}" destId="{5962B6DD-1C87-434F-BD59-C7E3A47AA4CB}" srcOrd="0" destOrd="0" presId="urn:microsoft.com/office/officeart/2005/8/layout/hList1"/>
    <dgm:cxn modelId="{845D9964-8CDF-4B86-AD11-9E97EB63A7AC}" srcId="{FD9B7F42-2E7B-4A05-91E4-E49B54852B88}" destId="{A7770D4C-CF4A-47FD-AD70-82E930FA6FE1}" srcOrd="1" destOrd="0" parTransId="{A61F79A6-61D8-4CB5-8863-5028C7650E6B}" sibTransId="{25F73FA3-047E-4CA3-B37A-A47260B4ECE2}"/>
    <dgm:cxn modelId="{E514E59F-4A41-434D-954C-5D85F38B1147}" srcId="{A00F47D8-306D-45A6-81BF-F8802FB681E6}" destId="{D2A5E863-1BA6-4643-AED8-99024E123B4E}" srcOrd="1" destOrd="0" parTransId="{696CE158-7320-4C1D-9064-3A4497501C8D}" sibTransId="{4D992C92-45E4-40FC-BDEF-5B86028C4478}"/>
    <dgm:cxn modelId="{1DC429D8-0C47-4AAA-AFEB-5460B7577997}" type="presOf" srcId="{88FBB7E4-EBB9-4F20-B69F-DABDCEC81371}" destId="{B5A46421-3892-49B0-AAEB-63CA82BFBB74}" srcOrd="0" destOrd="2" presId="urn:microsoft.com/office/officeart/2005/8/layout/hList1"/>
    <dgm:cxn modelId="{79B71A6C-AE69-4441-AF9D-18FBF65F2772}" srcId="{A00F47D8-306D-45A6-81BF-F8802FB681E6}" destId="{FD9B7F42-2E7B-4A05-91E4-E49B54852B88}" srcOrd="0" destOrd="0" parTransId="{73899DFD-B372-4D18-AFAD-BD583A3C89A0}" sibTransId="{1C3AE5D6-9B1C-46BA-A5FE-04765FAB896E}"/>
    <dgm:cxn modelId="{0D6D415B-0D7E-4F14-B696-0D9575811CCC}" srcId="{D2A5E863-1BA6-4643-AED8-99024E123B4E}" destId="{89D127E0-9D7A-4BB8-8DE0-D7F8B953AB84}" srcOrd="1" destOrd="0" parTransId="{ACBA3243-3C05-4BF4-9981-8DFEBC712149}" sibTransId="{D1268354-57CF-4996-86F1-4DE8661140AE}"/>
    <dgm:cxn modelId="{9C32BBDE-9920-4DFB-929F-CAFDB72B5687}" type="presOf" srcId="{542B99B1-D1C0-4454-8134-AC94ACFDA567}" destId="{92465441-D0CD-4F4E-B997-1BC961BF302A}" srcOrd="0" destOrd="1" presId="urn:microsoft.com/office/officeart/2005/8/layout/hList1"/>
    <dgm:cxn modelId="{C57C02FC-06C1-4446-9F6A-13EB0D94AFD4}" type="presOf" srcId="{A4570575-D9A2-446C-8C47-D195089ADB24}" destId="{92465441-D0CD-4F4E-B997-1BC961BF302A}" srcOrd="0" destOrd="2" presId="urn:microsoft.com/office/officeart/2005/8/layout/hList1"/>
    <dgm:cxn modelId="{AB61BF6B-A0F9-4224-B982-48796032F2E4}" type="presOf" srcId="{A455BB9A-5F05-4539-B331-8139D59F12F6}" destId="{E21DEABF-9D57-493B-89FC-FE5668F5E7F9}" srcOrd="0" destOrd="3" presId="urn:microsoft.com/office/officeart/2005/8/layout/hList1"/>
    <dgm:cxn modelId="{E472AE1C-B20A-4627-8A59-CF05B86B41A4}" type="presParOf" srcId="{5962B6DD-1C87-434F-BD59-C7E3A47AA4CB}" destId="{86E3D1D4-A4CF-4718-978A-94672A467D50}" srcOrd="0" destOrd="0" presId="urn:microsoft.com/office/officeart/2005/8/layout/hList1"/>
    <dgm:cxn modelId="{6C57B68B-53C0-4D54-BC4F-0AC1B2190FD7}" type="presParOf" srcId="{86E3D1D4-A4CF-4718-978A-94672A467D50}" destId="{5BD95343-6B16-4846-BC2A-5A0DE717F11C}" srcOrd="0" destOrd="0" presId="urn:microsoft.com/office/officeart/2005/8/layout/hList1"/>
    <dgm:cxn modelId="{C90EACAC-AF99-4DD5-B39C-D48F92E1874E}" type="presParOf" srcId="{86E3D1D4-A4CF-4718-978A-94672A467D50}" destId="{E21DEABF-9D57-493B-89FC-FE5668F5E7F9}" srcOrd="1" destOrd="0" presId="urn:microsoft.com/office/officeart/2005/8/layout/hList1"/>
    <dgm:cxn modelId="{DE21C152-84EA-4911-A2CC-161827F68963}" type="presParOf" srcId="{5962B6DD-1C87-434F-BD59-C7E3A47AA4CB}" destId="{9DAB5E13-2C79-45E3-8847-0598113453B3}" srcOrd="1" destOrd="0" presId="urn:microsoft.com/office/officeart/2005/8/layout/hList1"/>
    <dgm:cxn modelId="{94A8563A-8260-4086-A396-74B90344A376}" type="presParOf" srcId="{5962B6DD-1C87-434F-BD59-C7E3A47AA4CB}" destId="{C428EC16-CEA6-4A9B-A21F-C750ADB48B0F}" srcOrd="2" destOrd="0" presId="urn:microsoft.com/office/officeart/2005/8/layout/hList1"/>
    <dgm:cxn modelId="{DE692CBA-EE8B-444A-96ED-2D0DBB766B6D}" type="presParOf" srcId="{C428EC16-CEA6-4A9B-A21F-C750ADB48B0F}" destId="{4B66A991-43EC-468E-BBBE-7787FC9E3013}" srcOrd="0" destOrd="0" presId="urn:microsoft.com/office/officeart/2005/8/layout/hList1"/>
    <dgm:cxn modelId="{DACE80FF-5FBC-41A1-9A65-85DDBFE72910}" type="presParOf" srcId="{C428EC16-CEA6-4A9B-A21F-C750ADB48B0F}" destId="{B5A46421-3892-49B0-AAEB-63CA82BFBB74}" srcOrd="1" destOrd="0" presId="urn:microsoft.com/office/officeart/2005/8/layout/hList1"/>
    <dgm:cxn modelId="{7767A5C2-A87D-4B98-AE64-EF93E68B3C6E}" type="presParOf" srcId="{5962B6DD-1C87-434F-BD59-C7E3A47AA4CB}" destId="{F1B42FBD-F445-450A-B3FA-F9F9360FC256}" srcOrd="3" destOrd="0" presId="urn:microsoft.com/office/officeart/2005/8/layout/hList1"/>
    <dgm:cxn modelId="{79283624-66D8-4ED5-8FBE-21E1BF11DDB2}" type="presParOf" srcId="{5962B6DD-1C87-434F-BD59-C7E3A47AA4CB}" destId="{F19EF2EB-C9EC-463E-A6F3-180A54B2EE00}" srcOrd="4" destOrd="0" presId="urn:microsoft.com/office/officeart/2005/8/layout/hList1"/>
    <dgm:cxn modelId="{C5C36515-9A20-4B2E-B05D-F72F27ECD8B9}" type="presParOf" srcId="{F19EF2EB-C9EC-463E-A6F3-180A54B2EE00}" destId="{DA2AC4CD-530D-4886-8F5F-6665BC345620}" srcOrd="0" destOrd="0" presId="urn:microsoft.com/office/officeart/2005/8/layout/hList1"/>
    <dgm:cxn modelId="{14E51D87-9342-4C50-AD15-9BC2684064A9}" type="presParOf" srcId="{F19EF2EB-C9EC-463E-A6F3-180A54B2EE00}" destId="{92465441-D0CD-4F4E-B997-1BC961BF30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29937"/>
          <a:ext cx="6196013" cy="10266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MP4</a:t>
          </a:r>
          <a:endParaRPr lang="en-US" sz="4500" kern="1200" dirty="0"/>
        </a:p>
      </dsp:txBody>
      <dsp:txXfrm>
        <a:off x="50118" y="80055"/>
        <a:ext cx="6095777" cy="926438"/>
      </dsp:txXfrm>
    </dsp:sp>
    <dsp:sp modelId="{0C874B8A-78F2-43A6-9A27-19B6821C33D8}">
      <dsp:nvSpPr>
        <dsp:cNvPr id="0" name=""/>
        <dsp:cNvSpPr/>
      </dsp:nvSpPr>
      <dsp:spPr>
        <a:xfrm>
          <a:off x="0" y="1056612"/>
          <a:ext cx="6196013"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smtClean="0"/>
            <a:t>Model with mathematics</a:t>
          </a:r>
          <a:endParaRPr lang="en-US" sz="3500" kern="1200" dirty="0"/>
        </a:p>
      </dsp:txBody>
      <dsp:txXfrm>
        <a:off x="0" y="1056612"/>
        <a:ext cx="6196013" cy="745200"/>
      </dsp:txXfrm>
    </dsp:sp>
    <dsp:sp modelId="{F108927F-65E5-4C9A-9F92-62CE6806B1E1}">
      <dsp:nvSpPr>
        <dsp:cNvPr id="0" name=""/>
        <dsp:cNvSpPr/>
      </dsp:nvSpPr>
      <dsp:spPr>
        <a:xfrm>
          <a:off x="0" y="1801812"/>
          <a:ext cx="6196013" cy="102667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MP6</a:t>
          </a:r>
          <a:endParaRPr lang="en-US" sz="4500" kern="1200" dirty="0"/>
        </a:p>
      </dsp:txBody>
      <dsp:txXfrm>
        <a:off x="50118" y="1851930"/>
        <a:ext cx="6095777" cy="926438"/>
      </dsp:txXfrm>
    </dsp:sp>
    <dsp:sp modelId="{E66B5219-7370-4FE4-9FFD-C1AB0BBAA9D7}">
      <dsp:nvSpPr>
        <dsp:cNvPr id="0" name=""/>
        <dsp:cNvSpPr/>
      </dsp:nvSpPr>
      <dsp:spPr>
        <a:xfrm>
          <a:off x="0" y="2828487"/>
          <a:ext cx="6196013"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smtClean="0"/>
            <a:t>Attend to precision</a:t>
          </a:r>
          <a:endParaRPr lang="en-US" sz="3500" kern="1200" dirty="0"/>
        </a:p>
      </dsp:txBody>
      <dsp:txXfrm>
        <a:off x="0" y="2828487"/>
        <a:ext cx="6196013" cy="74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5/11/2015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a:p>
        </p:txBody>
      </p:sp>
    </p:spTree>
    <p:extLst>
      <p:ext uri="{BB962C8B-B14F-4D97-AF65-F5344CB8AC3E}">
        <p14:creationId xmlns:p14="http://schemas.microsoft.com/office/powerpoint/2010/main" val="193422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233869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47128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are guided questions to improve our students’ learning.</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30644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61314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330290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283540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385609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Big Ideas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209230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a:t>
            </a:r>
            <a:r>
              <a:rPr lang="en-US" baseline="0" dirty="0" err="1" smtClean="0"/>
              <a:t>SpringBoard</a:t>
            </a:r>
            <a:r>
              <a:rPr lang="en-US" baseline="0" dirty="0" smtClean="0"/>
              <a:t>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234214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a:p>
        </p:txBody>
      </p:sp>
    </p:spTree>
    <p:extLst>
      <p:ext uri="{BB962C8B-B14F-4D97-AF65-F5344CB8AC3E}">
        <p14:creationId xmlns:p14="http://schemas.microsoft.com/office/powerpoint/2010/main" val="28386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  Please note, CPM does not address this standard. This is when a resource such as </a:t>
            </a:r>
            <a:r>
              <a:rPr lang="en-US" baseline="0" dirty="0" err="1" smtClean="0"/>
              <a:t>Learnzillion</a:t>
            </a:r>
            <a:r>
              <a:rPr lang="en-US" baseline="0" dirty="0" smtClean="0"/>
              <a:t> comes in handy.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429262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227029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Green &amp; Blue circles indicate the appropriate levels of DOK as required by the standards</a:t>
            </a:r>
          </a:p>
          <a:p>
            <a:r>
              <a:rPr lang="en-US" b="0" baseline="0" dirty="0" smtClean="0"/>
              <a:t>The Red circles fill in the instructional paths needed to assist students in reaching those DOK levels.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a:p>
        </p:txBody>
      </p:sp>
    </p:spTree>
    <p:extLst>
      <p:ext uri="{BB962C8B-B14F-4D97-AF65-F5344CB8AC3E}">
        <p14:creationId xmlns:p14="http://schemas.microsoft.com/office/powerpoint/2010/main" val="350710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104906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w Cen MT" panose="020B0602020104020603" pitchFamily="34" charset="0"/>
              </a:rPr>
              <a:t>Focus points:</a:t>
            </a:r>
          </a:p>
          <a:p>
            <a:pPr marL="174296" indent="-174296">
              <a:buFont typeface="Wingdings" panose="05000000000000000000" pitchFamily="2" charset="2"/>
              <a:buChar char="§"/>
            </a:pPr>
            <a:r>
              <a:rPr lang="en-US" dirty="0">
                <a:latin typeface="Tw Cen MT" panose="020B0602020104020603" pitchFamily="34" charset="0"/>
              </a:rPr>
              <a:t>The CA Framework also describes how students may accelerate to prepare for higher mathematics courses by compacting courses (animate circles around “compacted” and “accelerated”).</a:t>
            </a:r>
          </a:p>
          <a:p>
            <a:pPr marL="174296" indent="-174296">
              <a:buFont typeface="Wingdings" panose="05000000000000000000" pitchFamily="2" charset="2"/>
              <a:buChar char="§"/>
            </a:pPr>
            <a:r>
              <a:rPr lang="en-US" dirty="0">
                <a:latin typeface="Tw Cen MT" panose="020B0602020104020603" pitchFamily="34" charset="0"/>
              </a:rPr>
              <a:t>Compacting means to compress content, which may entail the teacher and students working at a faster pace to complete the content.  There is no skipping of standards within the compacted courses to accelerate to higher mathematics courses.</a:t>
            </a:r>
          </a:p>
          <a:p>
            <a:pPr marL="174296" indent="-174296">
              <a:buFont typeface="Wingdings" panose="05000000000000000000" pitchFamily="2" charset="2"/>
              <a:buChar char="§"/>
            </a:pPr>
            <a:r>
              <a:rPr lang="en-US" dirty="0">
                <a:latin typeface="Tw Cen MT" panose="020B0602020104020603" pitchFamily="34" charset="0"/>
              </a:rPr>
              <a:t>By compacting courses in the middle school grades, students can be allowed to enter Geometry by the time they enter high school. </a:t>
            </a:r>
          </a:p>
          <a:p>
            <a:pPr marL="174296" indent="-174296">
              <a:buFont typeface="Wingdings" panose="05000000000000000000" pitchFamily="2" charset="2"/>
              <a:buChar char="§"/>
            </a:pPr>
            <a:r>
              <a:rPr lang="en-US" dirty="0">
                <a:latin typeface="Tw Cen MT" panose="020B0602020104020603" pitchFamily="34" charset="0"/>
              </a:rPr>
              <a:t>With the California standards, student would simply skip course to get ahead.  With the Common Core standards, students can still get ahead, but can no longer skip courses or rather standards.  Therefore they must move at a faster pace.</a:t>
            </a: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a:p>
        </p:txBody>
      </p:sp>
    </p:spTree>
    <p:extLst>
      <p:ext uri="{BB962C8B-B14F-4D97-AF65-F5344CB8AC3E}">
        <p14:creationId xmlns:p14="http://schemas.microsoft.com/office/powerpoint/2010/main" val="26766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pPr eaLnBrk="1" hangingPunct="1">
              <a:spcBef>
                <a:spcPct val="0"/>
              </a:spcBef>
            </a:pPr>
            <a:r>
              <a:rPr lang="en-US" altLang="en-US" dirty="0" smtClean="0"/>
              <a:t>Develop understanding of </a:t>
            </a:r>
            <a:r>
              <a:rPr lang="en-US" altLang="en-US" b="1" u="sng" dirty="0" smtClean="0"/>
              <a:t>ratio</a:t>
            </a:r>
            <a:r>
              <a:rPr lang="en-US" altLang="en-US" b="1" u="sng" baseline="0" dirty="0" smtClean="0"/>
              <a:t> and its relationship</a:t>
            </a:r>
            <a:endParaRPr lang="en-US" altLang="en-US" b="1" u="sng" dirty="0" smtClean="0"/>
          </a:p>
          <a:p>
            <a:pPr eaLnBrk="1" hangingPunct="1">
              <a:spcBef>
                <a:spcPct val="0"/>
              </a:spcBef>
              <a:buFont typeface="Wingdings" pitchFamily="2" charset="2"/>
              <a:buChar char="Ø"/>
            </a:pPr>
            <a:r>
              <a:rPr lang="en-US" altLang="en-US" dirty="0" smtClean="0"/>
              <a:t>Grade 7</a:t>
            </a:r>
          </a:p>
          <a:p>
            <a:pPr eaLnBrk="1" hangingPunct="1">
              <a:spcBef>
                <a:spcPct val="0"/>
              </a:spcBef>
            </a:pPr>
            <a:r>
              <a:rPr lang="en-US" altLang="en-US" b="1" u="sng" dirty="0" smtClean="0"/>
              <a:t>Graph</a:t>
            </a:r>
            <a:r>
              <a:rPr lang="en-US" altLang="en-US" b="1" u="sng" baseline="0" dirty="0" smtClean="0"/>
              <a:t> and Compare proportional relationships</a:t>
            </a:r>
            <a:endParaRPr lang="en-US" altLang="en-US" b="1" u="sng" dirty="0" smtClean="0"/>
          </a:p>
          <a:p>
            <a:pPr eaLnBrk="1" hangingPunct="1">
              <a:spcBef>
                <a:spcPct val="0"/>
              </a:spcBef>
              <a:buFont typeface="Wingdings" pitchFamily="2" charset="2"/>
              <a:buChar char="Ø"/>
            </a:pPr>
            <a:r>
              <a:rPr lang="en-US" altLang="en-US" dirty="0" smtClean="0"/>
              <a:t>Grade 8</a:t>
            </a:r>
          </a:p>
          <a:p>
            <a:pPr eaLnBrk="1" hangingPunct="1">
              <a:spcBef>
                <a:spcPct val="0"/>
              </a:spcBef>
            </a:pPr>
            <a:r>
              <a:rPr lang="en-US" altLang="en-US" b="0" u="none" dirty="0" smtClean="0"/>
              <a:t>Use</a:t>
            </a:r>
            <a:r>
              <a:rPr lang="en-US" altLang="en-US" b="0" u="none" baseline="0" dirty="0" smtClean="0"/>
              <a:t> Pythagorean Theorem and find the distance between two points in the coordinate plane.</a:t>
            </a:r>
            <a:endParaRPr lang="en-US" altLang="en-US" b="1" u="sng" dirty="0" smtClean="0"/>
          </a:p>
          <a:p>
            <a:pPr eaLnBrk="1" hangingPunct="1">
              <a:spcBef>
                <a:spcPct val="0"/>
              </a:spcBef>
            </a:pPr>
            <a:endParaRPr lang="en-US" altLang="en-US" b="1" u="sng"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solidFill>
                  <a:srgbClr val="422C16"/>
                </a:solidFill>
              </a:rPr>
              <a:t>2 – 3 minutes</a:t>
            </a:r>
          </a:p>
          <a:p>
            <a:pPr eaLnBrk="1" hangingPunct="1">
              <a:spcBef>
                <a:spcPct val="0"/>
              </a:spcBef>
            </a:pPr>
            <a:r>
              <a:rPr lang="en-US" altLang="en-US" b="1" dirty="0" smtClean="0">
                <a:solidFill>
                  <a:srgbClr val="422C16"/>
                </a:solidFill>
              </a:rPr>
              <a:t>Facilitator’s Notes:</a:t>
            </a:r>
            <a:endParaRPr lang="en-US" altLang="en-US" dirty="0" smtClean="0">
              <a:solidFill>
                <a:srgbClr val="FF0000"/>
              </a:solidFill>
            </a:endParaRP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Algebra</a:t>
            </a:r>
            <a:r>
              <a:rPr lang="en-US" altLang="en-US" baseline="0" dirty="0" smtClean="0"/>
              <a:t> 1</a:t>
            </a:r>
            <a:endParaRPr lang="en-US" altLang="en-US" dirty="0" smtClean="0"/>
          </a:p>
          <a:p>
            <a:pPr eaLnBrk="1" hangingPunct="1">
              <a:spcBef>
                <a:spcPct val="0"/>
              </a:spcBef>
            </a:pPr>
            <a:r>
              <a:rPr lang="en-US" altLang="en-US" dirty="0" smtClean="0"/>
              <a:t>Develop</a:t>
            </a:r>
            <a:r>
              <a:rPr lang="en-US" altLang="en-US" baseline="0" dirty="0" smtClean="0"/>
              <a:t> understanding of function</a:t>
            </a:r>
            <a:endParaRPr lang="en-US" altLang="en-US" b="1" u="sng" dirty="0" smtClean="0"/>
          </a:p>
          <a:p>
            <a:pPr eaLnBrk="1" hangingPunct="1">
              <a:spcBef>
                <a:spcPct val="0"/>
              </a:spcBef>
              <a:buFont typeface="Wingdings" pitchFamily="2" charset="2"/>
              <a:buChar char="Ø"/>
            </a:pPr>
            <a:r>
              <a:rPr lang="en-US" altLang="en-US" dirty="0" smtClean="0"/>
              <a:t>Geometry</a:t>
            </a:r>
          </a:p>
          <a:p>
            <a:pPr eaLnBrk="1" hangingPunct="1">
              <a:spcBef>
                <a:spcPct val="0"/>
              </a:spcBef>
            </a:pPr>
            <a:r>
              <a:rPr lang="en-US" altLang="en-US" b="1" u="sng" dirty="0" smtClean="0"/>
              <a:t>Understand</a:t>
            </a:r>
            <a:r>
              <a:rPr lang="en-US" altLang="en-US" b="1" u="sng" baseline="0" dirty="0" smtClean="0"/>
              <a:t> the concept of circle and right triangles.</a:t>
            </a:r>
            <a:endParaRPr lang="en-US" altLang="en-US" b="1" u="sng" dirty="0" smtClean="0"/>
          </a:p>
          <a:p>
            <a:pPr eaLnBrk="1" hangingPunct="1">
              <a:spcBef>
                <a:spcPct val="0"/>
              </a:spcBef>
              <a:buFont typeface="Wingdings" pitchFamily="2" charset="2"/>
              <a:buChar char="Ø"/>
            </a:pPr>
            <a:r>
              <a:rPr lang="en-US" altLang="en-US" dirty="0" smtClean="0"/>
              <a:t>Algebra</a:t>
            </a:r>
            <a:r>
              <a:rPr lang="en-US" altLang="en-US" baseline="0" dirty="0" smtClean="0"/>
              <a:t> 2</a:t>
            </a:r>
            <a:endParaRPr lang="en-US" altLang="en-US" dirty="0" smtClean="0"/>
          </a:p>
          <a:p>
            <a:pPr eaLnBrk="1" hangingPunct="1">
              <a:spcBef>
                <a:spcPct val="0"/>
              </a:spcBef>
            </a:pPr>
            <a:r>
              <a:rPr lang="en-US" altLang="en-US" b="0" u="none" dirty="0" smtClean="0"/>
              <a:t>Evaluate</a:t>
            </a:r>
            <a:r>
              <a:rPr lang="en-US" altLang="en-US" b="0" u="none" baseline="0" dirty="0" smtClean="0"/>
              <a:t>  trigonometric function of any angle.  Write and graph trig functions.</a:t>
            </a:r>
            <a:endParaRPr lang="en-US" altLang="en-US" b="0" u="none" dirty="0" smtClean="0"/>
          </a:p>
          <a:p>
            <a:pPr eaLnBrk="1" hangingPunct="1">
              <a:spcBef>
                <a:spcPct val="0"/>
              </a:spcBef>
            </a:pPr>
            <a:endParaRPr lang="en-US" altLang="en-US" b="0" u="none"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8</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w Cen MT" panose="020B0602020104020603" pitchFamily="34" charset="0"/>
              </a:rPr>
              <a:t>Focus 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a:t>
            </a:r>
            <a:r>
              <a:rPr lang="en-US" dirty="0" smtClean="0">
                <a:latin typeface="Tw Cen MT" panose="020B0602020104020603" pitchFamily="34" charset="0"/>
              </a:rPr>
              <a:t>trig</a:t>
            </a:r>
            <a:r>
              <a:rPr lang="en-US" baseline="0" dirty="0" smtClean="0">
                <a:latin typeface="Tw Cen MT" panose="020B0602020104020603" pitchFamily="34" charset="0"/>
              </a:rPr>
              <a:t> functions.</a:t>
            </a:r>
            <a:r>
              <a:rPr lang="en-US" dirty="0" smtClean="0">
                <a:latin typeface="Tw Cen MT" panose="020B0602020104020603" pitchFamily="34" charset="0"/>
              </a:rPr>
              <a:t> </a:t>
            </a:r>
            <a:endParaRPr lang="en-US" dirty="0">
              <a:latin typeface="Tw Cen MT" panose="020B0602020104020603" pitchFamily="34" charset="0"/>
            </a:endParaRPr>
          </a:p>
          <a:p>
            <a:pPr marL="639086" lvl="1" indent="-174296">
              <a:buFont typeface="Wingdings" panose="05000000000000000000" pitchFamily="2" charset="2"/>
              <a:buChar char="§"/>
            </a:pPr>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a:p>
        </p:txBody>
      </p:sp>
    </p:spTree>
    <p:extLst>
      <p:ext uri="{BB962C8B-B14F-4D97-AF65-F5344CB8AC3E}">
        <p14:creationId xmlns:p14="http://schemas.microsoft.com/office/powerpoint/2010/main" val="368057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Facilitator notes</a:t>
            </a:r>
          </a:p>
          <a:p>
            <a:endParaRPr lang="en-US" sz="1200" dirty="0" smtClean="0"/>
          </a:p>
          <a:p>
            <a:r>
              <a:rPr lang="en-US" sz="1200" dirty="0" smtClean="0"/>
              <a:t>Time: 2-3</a:t>
            </a:r>
            <a:r>
              <a:rPr lang="en-US" sz="1200" baseline="0" dirty="0" smtClean="0"/>
              <a:t> minutes</a:t>
            </a:r>
            <a:endParaRPr lang="en-US" sz="1200" dirty="0" smtClean="0"/>
          </a:p>
          <a:p>
            <a:endParaRPr lang="en-US" sz="1200" dirty="0" smtClean="0"/>
          </a:p>
          <a:p>
            <a:r>
              <a:rPr lang="en-US" sz="1200" b="1" dirty="0" smtClean="0"/>
              <a:t>Handouts/participant activity:</a:t>
            </a:r>
            <a:r>
              <a:rPr lang="en-US" sz="1200" b="1" baseline="0" dirty="0" smtClean="0"/>
              <a:t> </a:t>
            </a:r>
            <a:r>
              <a:rPr lang="en-US" sz="1200" b="0" baseline="0" dirty="0" smtClean="0"/>
              <a:t>n/a</a:t>
            </a:r>
            <a:endParaRPr lang="en-US" sz="1200" b="0" dirty="0" smtClean="0"/>
          </a:p>
          <a:p>
            <a:endParaRPr lang="en-US" sz="1200" b="1" dirty="0" smtClean="0">
              <a:latin typeface="Tw Cen MT" panose="020B0602020104020603" pitchFamily="34" charset="0"/>
            </a:endParaRPr>
          </a:p>
          <a:p>
            <a:r>
              <a:rPr lang="en-US" sz="1200" b="1" dirty="0" smtClean="0">
                <a:latin typeface="Tw Cen MT" panose="020B0602020104020603" pitchFamily="34" charset="0"/>
              </a:rPr>
              <a:t>Focus points:</a:t>
            </a:r>
          </a:p>
          <a:p>
            <a:endParaRPr lang="en-US" sz="1200" b="0" dirty="0" smtClean="0">
              <a:latin typeface="Tw Cen MT" panose="020B0602020104020603" pitchFamily="34" charset="0"/>
            </a:endParaRPr>
          </a:p>
          <a:p>
            <a:r>
              <a:rPr lang="en-US" sz="1200" b="0" dirty="0" smtClean="0">
                <a:latin typeface="Tw Cen MT" panose="020B0602020104020603" pitchFamily="34" charset="0"/>
              </a:rPr>
              <a:t>Review</a:t>
            </a:r>
            <a:r>
              <a:rPr lang="en-US" sz="1200" b="0" baseline="0" dirty="0" smtClean="0">
                <a:latin typeface="Tw Cen MT" panose="020B0602020104020603" pitchFamily="34" charset="0"/>
              </a:rPr>
              <a:t> the lesson  agenda prior to implementation</a:t>
            </a:r>
            <a:endParaRPr lang="en-US" sz="1200"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a:p>
        </p:txBody>
      </p:sp>
    </p:spTree>
    <p:extLst>
      <p:ext uri="{BB962C8B-B14F-4D97-AF65-F5344CB8AC3E}">
        <p14:creationId xmlns:p14="http://schemas.microsoft.com/office/powerpoint/2010/main" val="224664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5/11/2015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5/11/2015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5/11/2015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zillion.com/lesson_plans/71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5000"/>
            <a:ext cx="6934200" cy="2742490"/>
          </a:xfrm>
        </p:spPr>
        <p:txBody>
          <a:bodyPr>
            <a:normAutofit fontScale="90000"/>
          </a:bodyPr>
          <a:lstStyle/>
          <a:p>
            <a:r>
              <a:rPr lang="en-US" dirty="0" smtClean="0"/>
              <a:t>Algebra 2 – Trig Function</a:t>
            </a:r>
            <a:br>
              <a:rPr lang="en-US" dirty="0" smtClean="0"/>
            </a:br>
            <a:r>
              <a:rPr lang="en-US" dirty="0" smtClean="0"/>
              <a:t>Unit Circle</a:t>
            </a:r>
            <a:br>
              <a:rPr lang="en-US" dirty="0" smtClean="0"/>
            </a:br>
            <a:r>
              <a:rPr lang="en-US" dirty="0" smtClean="0"/>
              <a:t>Unit </a:t>
            </a:r>
            <a:r>
              <a:rPr lang="en-US" dirty="0"/>
              <a:t>4</a:t>
            </a:r>
            <a:r>
              <a:rPr lang="en-US" dirty="0" smtClean="0"/>
              <a:t/>
            </a:r>
            <a:br>
              <a:rPr lang="en-US" dirty="0" smtClean="0"/>
            </a:b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a:bodyPr>
          <a:lstStyle/>
          <a:p>
            <a:r>
              <a:rPr lang="en-US" sz="2800" dirty="0" smtClean="0"/>
              <a:t>Vocabulary</a:t>
            </a:r>
          </a:p>
          <a:p>
            <a:r>
              <a:rPr lang="en-US" sz="2800" dirty="0" smtClean="0"/>
              <a:t>Video</a:t>
            </a:r>
          </a:p>
          <a:p>
            <a:r>
              <a:rPr lang="en-US" sz="2800" dirty="0" smtClean="0"/>
              <a:t>Lesson: </a:t>
            </a:r>
            <a:r>
              <a:rPr lang="en-US" sz="2800" b="1" dirty="0"/>
              <a:t>Describe the features of the graphs of sine and cosine by using the unit circle </a:t>
            </a:r>
            <a:endParaRPr lang="en-US" sz="2800" dirty="0"/>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Trig </a:t>
            </a:r>
            <a:r>
              <a:rPr lang="en-US" smtClean="0"/>
              <a:t>Function-Unit Circle</a:t>
            </a:r>
            <a:endParaRPr lang="en-US" dirty="0"/>
          </a:p>
        </p:txBody>
      </p:sp>
      <p:sp>
        <p:nvSpPr>
          <p:cNvPr id="3" name="Subtitle 2"/>
          <p:cNvSpPr>
            <a:spLocks noGrp="1"/>
          </p:cNvSpPr>
          <p:nvPr>
            <p:ph type="subTitle" idx="1"/>
          </p:nvPr>
        </p:nvSpPr>
        <p:spPr/>
        <p:txBody>
          <a:bodyPr/>
          <a:lstStyle/>
          <a:p>
            <a:r>
              <a:rPr lang="en-US" dirty="0" smtClean="0"/>
              <a:t>Planning for Instruction with understanding Trig Functions using Unit Circles</a:t>
            </a:r>
            <a:endParaRPr lang="en-US" dirty="0"/>
          </a:p>
        </p:txBody>
      </p:sp>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a:xfrm>
            <a:off x="990600" y="2119256"/>
            <a:ext cx="7010400" cy="3900543"/>
          </a:xfrm>
        </p:spPr>
        <p:txBody>
          <a:bodyPr>
            <a:normAutofit/>
          </a:bodyPr>
          <a:lstStyle/>
          <a:p>
            <a:r>
              <a:rPr lang="en-US" dirty="0" smtClean="0"/>
              <a:t>Pre-assessment- used to determine understanding of prerequisite skills</a:t>
            </a:r>
          </a:p>
          <a:p>
            <a:pPr lvl="1"/>
            <a:r>
              <a:rPr lang="en-US" dirty="0" smtClean="0"/>
              <a:t>Prerequisite skills include</a:t>
            </a:r>
          </a:p>
          <a:p>
            <a:pPr lvl="2"/>
            <a:r>
              <a:rPr lang="en-US" dirty="0" smtClean="0"/>
              <a:t>F.BF.3</a:t>
            </a:r>
          </a:p>
          <a:p>
            <a:pPr lvl="3"/>
            <a:r>
              <a:rPr lang="en-US" dirty="0" smtClean="0"/>
              <a:t>Identify the effect on the graph </a:t>
            </a:r>
          </a:p>
          <a:p>
            <a:pPr lvl="2"/>
            <a:r>
              <a:rPr lang="en-US" dirty="0" smtClean="0"/>
              <a:t>8.G.B.7</a:t>
            </a:r>
          </a:p>
          <a:p>
            <a:pPr lvl="3"/>
            <a:r>
              <a:rPr lang="en-US" dirty="0" smtClean="0"/>
              <a:t>Apply the Pythagorean Theorem to determine unknown side lengths in right triangles in real-world and mathematical problems in two and three dimensions</a:t>
            </a:r>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a:bodyPr>
          <a:lstStyle/>
          <a:p>
            <a:pPr marL="457200" indent="-457200">
              <a:buClr>
                <a:schemeClr val="bg1"/>
              </a:buClr>
              <a:buFont typeface="+mj-lt"/>
              <a:buAutoNum type="alphaLcPeriod"/>
            </a:pPr>
            <a:r>
              <a:rPr lang="en-US" dirty="0" smtClean="0">
                <a:solidFill>
                  <a:schemeClr val="bg1"/>
                </a:solidFill>
              </a:rPr>
              <a:t>The value of radius must always be positive </a:t>
            </a:r>
            <a:endParaRPr lang="en-US" dirty="0">
              <a:solidFill>
                <a:schemeClr val="bg1"/>
              </a:solidFill>
            </a:endParaRPr>
          </a:p>
          <a:p>
            <a:pPr marL="457200" indent="-457200">
              <a:buClr>
                <a:schemeClr val="bg1"/>
              </a:buClr>
              <a:buFont typeface="+mj-lt"/>
              <a:buAutoNum type="alphaLcPeriod"/>
            </a:pPr>
            <a:r>
              <a:rPr lang="en-US" dirty="0" smtClean="0">
                <a:solidFill>
                  <a:schemeClr val="bg1"/>
                </a:solidFill>
              </a:rPr>
              <a:t>Mistake on evaluating trigonometric functions</a:t>
            </a:r>
            <a:endParaRPr lang="en-US" dirty="0">
              <a:solidFill>
                <a:schemeClr val="bg1"/>
              </a:solidFill>
            </a:endParaRPr>
          </a:p>
          <a:p>
            <a:pPr marL="457200" indent="-457200">
              <a:buClr>
                <a:schemeClr val="bg1"/>
              </a:buClr>
              <a:buFont typeface="+mj-lt"/>
              <a:buAutoNum type="alphaLcPeriod"/>
            </a:pPr>
            <a:r>
              <a:rPr lang="en-US" dirty="0" smtClean="0">
                <a:solidFill>
                  <a:schemeClr val="bg1"/>
                </a:solidFill>
              </a:rPr>
              <a:t>Wrong interpretation of signs</a:t>
            </a:r>
            <a:endParaRPr lang="en-US" dirty="0">
              <a:solidFill>
                <a:schemeClr val="bg1"/>
              </a:solidFill>
            </a:endParaRPr>
          </a:p>
          <a:p>
            <a:pPr marL="457200" indent="-457200">
              <a:buClr>
                <a:schemeClr val="bg1"/>
              </a:buClr>
              <a:buFont typeface="+mj-lt"/>
              <a:buAutoNum type="alphaLcPeriod"/>
            </a:pPr>
            <a:r>
              <a:rPr lang="en-US" dirty="0" smtClean="0">
                <a:solidFill>
                  <a:schemeClr val="bg1"/>
                </a:solidFill>
              </a:rPr>
              <a:t>Incorrect graph</a:t>
            </a:r>
            <a:endParaRPr lang="en-US" dirty="0">
              <a:solidFill>
                <a:schemeClr val="bg1"/>
              </a:solidFill>
            </a:endParaRPr>
          </a:p>
          <a:p>
            <a:pPr marL="0" indent="0">
              <a:buClr>
                <a:schemeClr val="bg1"/>
              </a:buClr>
              <a:buNone/>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t>Suggested Strategies/Resources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32500" lnSpcReduction="20000"/>
          </a:bodyPr>
          <a:lstStyle/>
          <a:p>
            <a:pPr marL="457200" indent="-457200">
              <a:buClr>
                <a:schemeClr val="bg1"/>
              </a:buClr>
              <a:buFont typeface="+mj-lt"/>
              <a:buAutoNum type="alphaLcPeriod"/>
              <a:defRPr/>
            </a:pPr>
            <a:r>
              <a:rPr lang="en-US" sz="7600" dirty="0" smtClean="0">
                <a:solidFill>
                  <a:schemeClr val="bg1"/>
                </a:solidFill>
              </a:rPr>
              <a:t>Use the additional practice worksheets from </a:t>
            </a:r>
            <a:r>
              <a:rPr lang="en-US" sz="7600" dirty="0" err="1" smtClean="0">
                <a:solidFill>
                  <a:schemeClr val="bg1"/>
                </a:solidFill>
              </a:rPr>
              <a:t>learnzilllion</a:t>
            </a:r>
            <a:r>
              <a:rPr lang="en-US" sz="7600" dirty="0" smtClean="0">
                <a:solidFill>
                  <a:schemeClr val="bg1"/>
                </a:solidFill>
              </a:rPr>
              <a:t> lesson</a:t>
            </a:r>
          </a:p>
          <a:p>
            <a:pPr marL="457200" indent="-457200">
              <a:buClr>
                <a:schemeClr val="bg1"/>
              </a:buClr>
              <a:buFont typeface="+mj-lt"/>
              <a:buAutoNum type="alphaLcPeriod"/>
              <a:defRPr/>
            </a:pPr>
            <a:r>
              <a:rPr lang="en-US" sz="7600" dirty="0" smtClean="0">
                <a:solidFill>
                  <a:schemeClr val="bg1"/>
                </a:solidFill>
              </a:rPr>
              <a:t>Use more than 1 vocabulary organizer to address key vocabulary </a:t>
            </a:r>
          </a:p>
          <a:p>
            <a:pPr marL="457200" indent="-457200">
              <a:buClr>
                <a:schemeClr val="bg1"/>
              </a:buClr>
              <a:buFont typeface="+mj-lt"/>
              <a:buAutoNum type="alphaLcPeriod"/>
              <a:defRPr/>
            </a:pPr>
            <a:r>
              <a:rPr lang="en-US" sz="7600" dirty="0" smtClean="0">
                <a:solidFill>
                  <a:schemeClr val="bg1"/>
                </a:solidFill>
              </a:rPr>
              <a:t>Allow students to use a calculator</a:t>
            </a:r>
          </a:p>
          <a:p>
            <a:pPr marL="457200" indent="-457200">
              <a:buClr>
                <a:schemeClr val="bg1"/>
              </a:buClr>
              <a:buFont typeface="+mj-lt"/>
              <a:buAutoNum type="alphaLcPeriod"/>
              <a:defRPr/>
            </a:pPr>
            <a:r>
              <a:rPr lang="en-US" sz="7600" dirty="0" smtClean="0">
                <a:solidFill>
                  <a:schemeClr val="bg1"/>
                </a:solidFill>
              </a:rPr>
              <a:t>Analyze the graph and understand the location of radius</a:t>
            </a:r>
            <a:endParaRPr lang="en-US" sz="7600" dirty="0">
              <a:solidFill>
                <a:schemeClr val="bg1"/>
              </a:solidFill>
            </a:endParaRP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a:xfrm>
            <a:off x="1463040" y="2119257"/>
            <a:ext cx="6614160" cy="3603812"/>
          </a:xfrm>
        </p:spPr>
        <p:txBody>
          <a:bodyPr>
            <a:normAutofit fontScale="40000" lnSpcReduction="20000"/>
          </a:bodyPr>
          <a:lstStyle/>
          <a:p>
            <a:pPr marL="0" indent="0">
              <a:buNone/>
            </a:pPr>
            <a:r>
              <a:rPr lang="en-US" sz="7200" b="1" dirty="0"/>
              <a:t>Materials Required</a:t>
            </a:r>
            <a:endParaRPr lang="en-US" sz="7200" dirty="0"/>
          </a:p>
          <a:p>
            <a:pPr marL="0" indent="0">
              <a:buNone/>
            </a:pPr>
            <a:r>
              <a:rPr lang="en-US" sz="7200" dirty="0"/>
              <a:t>Special Materials: </a:t>
            </a:r>
            <a:endParaRPr lang="en-US" sz="7200" dirty="0" smtClean="0"/>
          </a:p>
          <a:p>
            <a:pPr marL="0" indent="0">
              <a:buNone/>
            </a:pPr>
            <a:r>
              <a:rPr lang="en-US" sz="7200" dirty="0" smtClean="0"/>
              <a:t>Handouts:</a:t>
            </a:r>
          </a:p>
          <a:p>
            <a:r>
              <a:rPr lang="en-US" sz="7200" dirty="0" err="1" smtClean="0"/>
              <a:t>Learnzillion</a:t>
            </a:r>
            <a:r>
              <a:rPr lang="en-US" sz="7200" dirty="0" smtClean="0"/>
              <a:t> presentation handouts</a:t>
            </a:r>
          </a:p>
          <a:p>
            <a:r>
              <a:rPr lang="en-US" sz="7200" dirty="0" err="1" smtClean="0"/>
              <a:t>Learnzillion</a:t>
            </a:r>
            <a:r>
              <a:rPr lang="en-US" sz="7200" dirty="0" smtClean="0"/>
              <a:t> additional worksheets</a:t>
            </a:r>
          </a:p>
          <a:p>
            <a:pPr lvl="1"/>
            <a:r>
              <a:rPr lang="en-US" sz="6000" dirty="0"/>
              <a:t>https://</a:t>
            </a:r>
            <a:r>
              <a:rPr lang="en-US" sz="6000" dirty="0" smtClean="0"/>
              <a:t>learnzillion.com/lesson_plans/716</a:t>
            </a:r>
            <a:endParaRPr lang="en-US" sz="6000" dirty="0"/>
          </a:p>
          <a:p>
            <a:r>
              <a:rPr lang="en-US" sz="7200" dirty="0" smtClean="0"/>
              <a:t> </a:t>
            </a:r>
          </a:p>
          <a:p>
            <a:endParaRPr lang="en-US" dirty="0" smtClean="0"/>
          </a:p>
          <a:p>
            <a:pPr marL="0" indent="0">
              <a:buNone/>
            </a:pPr>
            <a:endParaRPr lang="en-US" dirty="0" smtClean="0"/>
          </a:p>
          <a:p>
            <a:pPr>
              <a:buFontTx/>
              <a:buChar char="-"/>
            </a:pPr>
            <a:endParaRPr lang="en-US" dirty="0"/>
          </a:p>
        </p:txBody>
      </p:sp>
      <p:pic>
        <p:nvPicPr>
          <p:cNvPr id="1028" name="Picture 4" descr="http://ts2.mm.bing.net/th?id=JN.%2biqUumFxIFhVhqkecJ6kGQ&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53000"/>
            <a:ext cx="1295400" cy="1184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76400"/>
            <a:ext cx="156210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Trigonometry</a:t>
            </a:r>
          </a:p>
          <a:p>
            <a:r>
              <a:rPr lang="en-US" dirty="0" smtClean="0"/>
              <a:t>Radius</a:t>
            </a:r>
          </a:p>
          <a:p>
            <a:r>
              <a:rPr lang="en-US" dirty="0" smtClean="0"/>
              <a:t>Unit Circle</a:t>
            </a:r>
          </a:p>
          <a:p>
            <a:pPr marL="0" indent="0">
              <a:buNone/>
            </a:pP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Reference Angles</a:t>
            </a:r>
          </a:p>
          <a:p>
            <a:r>
              <a:rPr lang="en-US" dirty="0" smtClean="0"/>
              <a:t>Radian</a:t>
            </a:r>
          </a:p>
          <a:p>
            <a:r>
              <a:rPr lang="en-US" dirty="0" smtClean="0"/>
              <a:t>Pythagorean Theorem</a:t>
            </a:r>
          </a:p>
          <a:p>
            <a:endParaRPr lang="en-US" dirty="0" smtClean="0"/>
          </a:p>
          <a:p>
            <a:endParaRPr lang="en-US" dirty="0" smtClean="0"/>
          </a:p>
          <a:p>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516573" y="4191000"/>
            <a:ext cx="1447800" cy="2065527"/>
          </a:xfrm>
          <a:prstGeom prst="rect">
            <a:avLst/>
          </a:prstGeom>
        </p:spPr>
      </p:pic>
      <p:sp>
        <p:nvSpPr>
          <p:cNvPr id="7" name="Oval Callout 6"/>
          <p:cNvSpPr/>
          <p:nvPr/>
        </p:nvSpPr>
        <p:spPr>
          <a:xfrm>
            <a:off x="6096000" y="2824062"/>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World Map, </a:t>
            </a:r>
            <a:r>
              <a:rPr lang="en-US" dirty="0" err="1" smtClean="0">
                <a:solidFill>
                  <a:schemeClr val="tx1"/>
                </a:solidFill>
              </a:rPr>
              <a:t>Frayer’s</a:t>
            </a:r>
            <a:r>
              <a:rPr lang="en-US" dirty="0" smtClean="0">
                <a:solidFill>
                  <a:schemeClr val="tx1"/>
                </a:solidFill>
              </a:rPr>
              <a:t>  Model etc.</a:t>
            </a:r>
            <a:endParaRPr lang="en-US" dirty="0">
              <a:solidFill>
                <a:schemeClr val="tx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407518"/>
            <a:ext cx="2576223"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62000" y="4119462"/>
            <a:ext cx="2133600" cy="12145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 Layered Book Example</a:t>
            </a:r>
            <a:endParaRPr lang="en-US" dirty="0">
              <a:solidFill>
                <a:schemeClr val="tx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177" y="990600"/>
            <a:ext cx="6965245" cy="762000"/>
          </a:xfrm>
        </p:spPr>
        <p:txBody>
          <a:bodyPr>
            <a:noAutofit/>
          </a:bodyPr>
          <a:lstStyle/>
          <a:p>
            <a:r>
              <a:rPr lang="en-US" sz="2400" b="1" dirty="0" smtClean="0"/>
              <a:t>Trig Function using the Unit Circle</a:t>
            </a:r>
            <a:r>
              <a:rPr lang="en-US" sz="2400" b="1" dirty="0"/>
              <a:t/>
            </a:r>
            <a:br>
              <a:rPr lang="en-US" sz="2400" b="1" dirty="0"/>
            </a:br>
            <a:endParaRPr lang="en-US" sz="2400" dirty="0"/>
          </a:p>
        </p:txBody>
      </p:sp>
      <p:sp>
        <p:nvSpPr>
          <p:cNvPr id="5" name="TextBox 4"/>
          <p:cNvSpPr txBox="1"/>
          <p:nvPr/>
        </p:nvSpPr>
        <p:spPr>
          <a:xfrm>
            <a:off x="990600" y="4909087"/>
            <a:ext cx="7239000" cy="523220"/>
          </a:xfrm>
          <a:prstGeom prst="rect">
            <a:avLst/>
          </a:prstGeom>
          <a:noFill/>
        </p:spPr>
        <p:txBody>
          <a:bodyPr wrap="square" rtlCol="0">
            <a:spAutoFit/>
          </a:bodyPr>
          <a:lstStyle/>
          <a:p>
            <a:pPr algn="ctr"/>
            <a:r>
              <a:rPr lang="en-US" sz="2800" dirty="0">
                <a:hlinkClick r:id="rId3"/>
              </a:rPr>
              <a:t>https://learnzillion.com/lesson_plans/716</a:t>
            </a:r>
            <a:endParaRPr lang="en-US" sz="28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5943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9750300"/>
              </p:ext>
            </p:extLst>
          </p:nvPr>
        </p:nvGraphicFramePr>
        <p:xfrm>
          <a:off x="838200" y="1676400"/>
          <a:ext cx="7543800" cy="39928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Algebra</a:t>
                      </a:r>
                      <a:r>
                        <a:rPr lang="en-US" sz="1500" baseline="0" dirty="0" smtClean="0"/>
                        <a:t>1 and Geometry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a:t>
                      </a:r>
                      <a:r>
                        <a:rPr lang="en-US" sz="1500" baseline="0" dirty="0" smtClean="0"/>
                        <a:t> Unit Circle</a:t>
                      </a:r>
                      <a:endParaRPr lang="en-US" sz="1500" dirty="0"/>
                    </a:p>
                  </a:txBody>
                  <a:tcPr/>
                </a:tc>
              </a:tr>
              <a:tr h="370840">
                <a:tc>
                  <a:txBody>
                    <a:bodyPr/>
                    <a:lstStyle/>
                    <a:p>
                      <a:r>
                        <a:rPr lang="en-US" sz="1500" dirty="0" smtClean="0"/>
                        <a:t>M&amp;M 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10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Big Ideas</a:t>
            </a:r>
            <a:endParaRPr lang="en-US" dirty="0"/>
          </a:p>
        </p:txBody>
      </p:sp>
      <p:sp>
        <p:nvSpPr>
          <p:cNvPr id="3" name="Content Placeholder 2"/>
          <p:cNvSpPr>
            <a:spLocks noGrp="1"/>
          </p:cNvSpPr>
          <p:nvPr>
            <p:ph idx="1"/>
          </p:nvPr>
        </p:nvSpPr>
        <p:spPr>
          <a:xfrm>
            <a:off x="838200" y="1981200"/>
            <a:ext cx="7315200" cy="3539527"/>
          </a:xfrm>
        </p:spPr>
        <p:txBody>
          <a:bodyPr>
            <a:normAutofit fontScale="85000" lnSpcReduction="20000"/>
          </a:bodyPr>
          <a:lstStyle/>
          <a:p>
            <a:r>
              <a:rPr lang="en-US" b="1" dirty="0" smtClean="0"/>
              <a:t>Textbook Algebra 2 Section 9.3</a:t>
            </a:r>
          </a:p>
          <a:p>
            <a:pPr lvl="1"/>
            <a:r>
              <a:rPr lang="en-US" b="1" dirty="0" smtClean="0">
                <a:solidFill>
                  <a:srgbClr val="203A4E"/>
                </a:solidFill>
              </a:rPr>
              <a:t>Classwork: Page 477-481  </a:t>
            </a:r>
          </a:p>
          <a:p>
            <a:pPr lvl="1"/>
            <a:r>
              <a:rPr lang="en-US" b="1" dirty="0" smtClean="0">
                <a:solidFill>
                  <a:srgbClr val="203A4E"/>
                </a:solidFill>
              </a:rPr>
              <a:t>Homework: Page 482-484</a:t>
            </a:r>
          </a:p>
          <a:p>
            <a:r>
              <a:rPr lang="en-US" b="1" dirty="0" smtClean="0"/>
              <a:t>Extra Practice: Algebra 2 Resources by Chapter Section </a:t>
            </a:r>
            <a:r>
              <a:rPr lang="en-US" b="1" dirty="0"/>
              <a:t>9</a:t>
            </a:r>
            <a:r>
              <a:rPr lang="en-US" b="1" dirty="0" smtClean="0"/>
              <a:t>.3 </a:t>
            </a:r>
          </a:p>
          <a:p>
            <a:pPr lvl="1"/>
            <a:r>
              <a:rPr lang="en-US" b="1" dirty="0" smtClean="0">
                <a:solidFill>
                  <a:srgbClr val="203A4E"/>
                </a:solidFill>
              </a:rPr>
              <a:t>Practice A and B page 301-302</a:t>
            </a:r>
          </a:p>
          <a:p>
            <a:pPr lvl="1"/>
            <a:r>
              <a:rPr lang="en-US" b="1" dirty="0" smtClean="0">
                <a:solidFill>
                  <a:srgbClr val="203A4E"/>
                </a:solidFill>
              </a:rPr>
              <a:t>Enrichment and Extension page 303</a:t>
            </a:r>
          </a:p>
          <a:p>
            <a:pPr lvl="1"/>
            <a:r>
              <a:rPr lang="en-US" b="1" dirty="0" smtClean="0">
                <a:solidFill>
                  <a:srgbClr val="203A4E"/>
                </a:solidFill>
              </a:rPr>
              <a:t>Puzzle Time Page 304</a:t>
            </a:r>
          </a:p>
          <a:p>
            <a:r>
              <a:rPr lang="en-US" b="1" dirty="0" smtClean="0"/>
              <a:t>Student Journal Algebra 2 Section 9.3</a:t>
            </a:r>
            <a:endParaRPr lang="en-US" dirty="0" smtClean="0"/>
          </a:p>
          <a:p>
            <a:pPr lvl="1"/>
            <a:r>
              <a:rPr lang="en-US" dirty="0" smtClean="0">
                <a:solidFill>
                  <a:srgbClr val="203A4E"/>
                </a:solidFill>
              </a:rPr>
              <a:t>Trigonometric Functions of Any Angles Page 252-256</a:t>
            </a:r>
          </a:p>
          <a:p>
            <a:r>
              <a:rPr lang="en-US" b="1" dirty="0" smtClean="0"/>
              <a:t>Assessment Book Algebra 2 Section </a:t>
            </a:r>
            <a:r>
              <a:rPr lang="en-US" b="1" dirty="0"/>
              <a:t>9</a:t>
            </a:r>
            <a:r>
              <a:rPr lang="en-US" b="1" dirty="0" smtClean="0"/>
              <a:t>.3</a:t>
            </a:r>
          </a:p>
          <a:p>
            <a:pPr lvl="1"/>
            <a:r>
              <a:rPr lang="en-US" b="1" dirty="0">
                <a:solidFill>
                  <a:srgbClr val="203A4E"/>
                </a:solidFill>
              </a:rPr>
              <a:t>P</a:t>
            </a:r>
            <a:r>
              <a:rPr lang="en-US" b="1" dirty="0" smtClean="0">
                <a:solidFill>
                  <a:srgbClr val="203A4E"/>
                </a:solidFill>
              </a:rPr>
              <a:t>age 118-123 </a:t>
            </a:r>
            <a:endParaRPr lang="en-US"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35" y="685800"/>
            <a:ext cx="6965245" cy="935018"/>
          </a:xfrm>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901080"/>
              </p:ext>
            </p:extLst>
          </p:nvPr>
        </p:nvGraphicFramePr>
        <p:xfrm>
          <a:off x="1447800" y="2426098"/>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69062" y="1447800"/>
            <a:ext cx="7010400" cy="923330"/>
          </a:xfrm>
          <a:prstGeom prst="rect">
            <a:avLst/>
          </a:prstGeom>
        </p:spPr>
        <p:txBody>
          <a:bodyPr wrap="square">
            <a:spAutoFit/>
          </a:bodyPr>
          <a:lstStyle/>
          <a:p>
            <a:r>
              <a:rPr lang="en-US" dirty="0"/>
              <a:t>Provided is a lesson for teachers to use to help students understand </a:t>
            </a:r>
            <a:r>
              <a:rPr lang="en-US" dirty="0" smtClean="0"/>
              <a:t>unit circle and how it extends to trigonometric functions.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Spring Board</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b="1" dirty="0" smtClean="0"/>
              <a:t>Lesson 32-1 Placing the Unit Circle on the Coordinate Plane</a:t>
            </a:r>
          </a:p>
          <a:p>
            <a:pPr lvl="1"/>
            <a:r>
              <a:rPr lang="en-US" b="1" dirty="0" smtClean="0">
                <a:solidFill>
                  <a:srgbClr val="203A4E"/>
                </a:solidFill>
              </a:rPr>
              <a:t>Classwork Page 487-492</a:t>
            </a:r>
          </a:p>
          <a:p>
            <a:pPr lvl="1"/>
            <a:r>
              <a:rPr lang="en-US" b="1" dirty="0" smtClean="0">
                <a:solidFill>
                  <a:srgbClr val="203A4E"/>
                </a:solidFill>
              </a:rPr>
              <a:t>Homework Page 493</a:t>
            </a:r>
            <a:endParaRPr lang="en-US" dirty="0" smtClean="0">
              <a:solidFill>
                <a:srgbClr val="203A4E"/>
              </a:solidFill>
            </a:endParaRPr>
          </a:p>
        </p:txBody>
      </p:sp>
    </p:spTree>
    <p:extLst>
      <p:ext uri="{BB962C8B-B14F-4D97-AF65-F5344CB8AC3E}">
        <p14:creationId xmlns:p14="http://schemas.microsoft.com/office/powerpoint/2010/main" val="2409836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smtClean="0"/>
              <a:t>7.1.6 Building a Unit Circle</a:t>
            </a:r>
          </a:p>
          <a:p>
            <a:pPr lvl="1"/>
            <a:r>
              <a:rPr lang="en-US" dirty="0" smtClean="0"/>
              <a:t>Classwork Page 337-338</a:t>
            </a:r>
          </a:p>
          <a:p>
            <a:pPr lvl="1"/>
            <a:r>
              <a:rPr lang="en-US" dirty="0" smtClean="0"/>
              <a:t>Homework Page 339-340</a:t>
            </a:r>
          </a:p>
          <a:p>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a:bodyPr>
          <a:lstStyle/>
          <a:p>
            <a:r>
              <a:rPr lang="en-US" b="1" dirty="0" smtClean="0"/>
              <a:t>Illustrative </a:t>
            </a:r>
            <a:r>
              <a:rPr lang="en-US" b="1" dirty="0"/>
              <a:t>Mathematics  </a:t>
            </a:r>
            <a:r>
              <a:rPr lang="en-US" b="1" dirty="0" smtClean="0"/>
              <a:t>- www.illustrativemathematics.com</a:t>
            </a:r>
            <a:endParaRPr lang="en-US" b="1" dirty="0"/>
          </a:p>
          <a:p>
            <a:pPr lvl="1"/>
            <a:r>
              <a:rPr lang="en-US" dirty="0" smtClean="0"/>
              <a:t>Trig Functions and the Unit Circle</a:t>
            </a:r>
          </a:p>
          <a:p>
            <a:r>
              <a:rPr lang="en-US" b="1" dirty="0"/>
              <a:t>Khan Academy </a:t>
            </a:r>
            <a:r>
              <a:rPr lang="en-US" b="1" dirty="0" smtClean="0"/>
              <a:t>- </a:t>
            </a:r>
            <a:r>
              <a:rPr lang="en-US" b="1" dirty="0"/>
              <a:t>www.khanacademy.org</a:t>
            </a:r>
            <a:endParaRPr lang="en-US" b="1" dirty="0" smtClean="0"/>
          </a:p>
          <a:p>
            <a:r>
              <a:rPr lang="en-US" b="1" dirty="0" smtClean="0"/>
              <a:t>Engage NY Common Core Curriculum</a:t>
            </a:r>
          </a:p>
          <a:p>
            <a:pPr lvl="1"/>
            <a:r>
              <a:rPr lang="en-US" dirty="0" smtClean="0"/>
              <a:t>Algebra II Module 2</a:t>
            </a:r>
          </a:p>
          <a:p>
            <a:pPr lvl="2"/>
            <a:r>
              <a:rPr lang="en-US" dirty="0" smtClean="0"/>
              <a:t>https</a:t>
            </a:r>
            <a:r>
              <a:rPr lang="en-US" dirty="0"/>
              <a:t>://</a:t>
            </a:r>
            <a:r>
              <a:rPr lang="en-US" dirty="0" smtClean="0"/>
              <a:t>www.engageny.org/resource/algebra-ii-module-2-topic-a-lesson-</a:t>
            </a:r>
            <a:r>
              <a:rPr lang="en-US" dirty="0"/>
              <a:t>1</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5755" y="6858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fontScale="92500"/>
          </a:bodyPr>
          <a:lstStyle/>
          <a:p>
            <a:pPr marL="0" indent="0">
              <a:buNone/>
            </a:pPr>
            <a:r>
              <a:rPr lang="en-US" sz="3600" b="1" dirty="0" smtClean="0"/>
              <a:t>F-TF.2 </a:t>
            </a:r>
          </a:p>
          <a:p>
            <a:pPr marL="0" indent="0">
              <a:buNone/>
            </a:pPr>
            <a:r>
              <a:rPr lang="en-US" sz="3600" dirty="0" smtClean="0"/>
              <a:t>Explain how the unit circle in the coordinate plane enables the extension of trigonometric functions to all real numbers, interpreted as radian measures of angles traversed counterclockwise around the unit circle.</a:t>
            </a:r>
          </a:p>
          <a:p>
            <a:pPr marL="0" indent="0">
              <a:buNone/>
            </a:pPr>
            <a:r>
              <a:rPr lang="en-US" sz="3200" dirty="0" smtClean="0">
                <a:solidFill>
                  <a:srgbClr val="D67C02"/>
                </a:solidFill>
              </a:rPr>
              <a:t> </a:t>
            </a:r>
            <a:r>
              <a:rPr lang="en-US" sz="3200" dirty="0" smtClean="0">
                <a:solidFill>
                  <a:schemeClr val="accent2">
                    <a:lumMod val="75000"/>
                  </a:schemeClr>
                </a:solidFill>
              </a:rPr>
              <a:t>(Understand, </a:t>
            </a:r>
            <a:r>
              <a:rPr lang="en-US" sz="3200" dirty="0">
                <a:solidFill>
                  <a:schemeClr val="accent2">
                    <a:lumMod val="75000"/>
                  </a:schemeClr>
                </a:solidFill>
              </a:rPr>
              <a:t>2</a:t>
            </a:r>
            <a:r>
              <a:rPr lang="en-US" sz="3200" dirty="0" smtClean="0">
                <a:solidFill>
                  <a:schemeClr val="accent2">
                    <a:lumMod val="75000"/>
                  </a:schemeClr>
                </a:solidFill>
              </a:rPr>
              <a:t>) </a:t>
            </a:r>
            <a:r>
              <a:rPr lang="en-US" sz="3200" dirty="0" smtClean="0">
                <a:solidFill>
                  <a:schemeClr val="accent4">
                    <a:lumMod val="75000"/>
                  </a:schemeClr>
                </a:solidFill>
              </a:rPr>
              <a:t>(Analyze, </a:t>
            </a:r>
            <a:r>
              <a:rPr lang="en-US" sz="3200" dirty="0">
                <a:solidFill>
                  <a:schemeClr val="accent4">
                    <a:lumMod val="75000"/>
                  </a:schemeClr>
                </a:solidFill>
              </a:rPr>
              <a:t>2</a:t>
            </a:r>
            <a:r>
              <a:rPr lang="en-US" sz="3200" dirty="0" smtClean="0">
                <a:solidFill>
                  <a:schemeClr val="accent4">
                    <a:lumMod val="75000"/>
                  </a:schemeClr>
                </a:solidFill>
              </a:rPr>
              <a:t>)</a:t>
            </a:r>
            <a:endParaRPr lang="en-US" sz="2800" dirty="0" smtClean="0">
              <a:solidFill>
                <a:schemeClr val="accent4">
                  <a:lumMod val="75000"/>
                </a:schemeClr>
              </a:solidFill>
            </a:endParaRPr>
          </a:p>
        </p:txBody>
      </p:sp>
      <p:sp>
        <p:nvSpPr>
          <p:cNvPr id="11" name="Oval 10"/>
          <p:cNvSpPr/>
          <p:nvPr/>
        </p:nvSpPr>
        <p:spPr>
          <a:xfrm>
            <a:off x="762000" y="2362200"/>
            <a:ext cx="1447800" cy="609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914400" y="3352800"/>
            <a:ext cx="7239000" cy="3810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2590800" y="3886200"/>
            <a:ext cx="2057400" cy="6096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800600" y="4419600"/>
            <a:ext cx="33528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197873" y="2857500"/>
            <a:ext cx="4431527" cy="3810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 calcmode="lin" valueType="num">
                                      <p:cBhvr>
                                        <p:cTn id="5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86" y="630803"/>
            <a:ext cx="8816097" cy="6082298"/>
          </a:xfrm>
          <a:prstGeom prst="rect">
            <a:avLst/>
          </a:prstGeom>
        </p:spPr>
      </p:pic>
      <p:sp>
        <p:nvSpPr>
          <p:cNvPr id="8" name="Oval 7"/>
          <p:cNvSpPr/>
          <p:nvPr/>
        </p:nvSpPr>
        <p:spPr>
          <a:xfrm>
            <a:off x="3557215" y="1752600"/>
            <a:ext cx="1828800" cy="1371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19115" y="4343400"/>
            <a:ext cx="1946745" cy="9906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766515" y="1676400"/>
            <a:ext cx="1752600" cy="1219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519115" y="3197524"/>
            <a:ext cx="1932830" cy="1219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a:off x="1818530" y="914400"/>
            <a:ext cx="1752600" cy="838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2981668"/>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Trig Functions</a:t>
            </a:r>
            <a:br>
              <a:rPr lang="en-US" sz="4200" dirty="0" smtClean="0"/>
            </a:br>
            <a:r>
              <a:rPr lang="en-US" sz="4200" dirty="0" smtClean="0"/>
              <a:t>Prerequisite Skills: CC Geometry</a:t>
            </a:r>
            <a:endParaRPr lang="en-US" sz="4200" dirty="0"/>
          </a:p>
        </p:txBody>
      </p:sp>
      <p:sp>
        <p:nvSpPr>
          <p:cNvPr id="8" name="TextBox 7"/>
          <p:cNvSpPr txBox="1"/>
          <p:nvPr/>
        </p:nvSpPr>
        <p:spPr>
          <a:xfrm>
            <a:off x="971269" y="1690000"/>
            <a:ext cx="7201459" cy="276999"/>
          </a:xfrm>
          <a:prstGeom prst="rect">
            <a:avLst/>
          </a:prstGeom>
          <a:noFill/>
        </p:spPr>
        <p:txBody>
          <a:bodyPr wrap="none" rtlCol="0">
            <a:spAutoFit/>
          </a:bodyPr>
          <a:lstStyle/>
          <a:p>
            <a:pPr algn="ctr"/>
            <a:r>
              <a:rPr lang="en-US" sz="1200" i="1" dirty="0">
                <a:hlinkClick r:id="rId3"/>
              </a:rPr>
              <a:t>http://commoncoretools.me/wp-content/uploads/2012/06/ccss_progression_sp_hs_2012_04_21_bis.pdf</a:t>
            </a:r>
            <a:endParaRPr lang="en-US" sz="1200" i="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6934199" cy="23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66800" y="2590800"/>
            <a:ext cx="7109904" cy="12192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6600" y="2438400"/>
            <a:ext cx="1372318" cy="56215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1529589348"/>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345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graphicFrame>
        <p:nvGraphicFramePr>
          <p:cNvPr id="4" name="Diagram 3"/>
          <p:cNvGraphicFramePr/>
          <p:nvPr>
            <p:extLst>
              <p:ext uri="{D42A27DB-BD31-4B8C-83A1-F6EECF244321}">
                <p14:modId xmlns:p14="http://schemas.microsoft.com/office/powerpoint/2010/main" val="3929340577"/>
              </p:ext>
            </p:extLst>
          </p:nvPr>
        </p:nvGraphicFramePr>
        <p:xfrm>
          <a:off x="1219200" y="21336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080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Trig Function </a:t>
            </a:r>
            <a:endParaRPr lang="en-US" sz="3600" dirty="0"/>
          </a:p>
        </p:txBody>
      </p:sp>
      <p:sp>
        <p:nvSpPr>
          <p:cNvPr id="11" name="TextBox 10"/>
          <p:cNvSpPr txBox="1"/>
          <p:nvPr/>
        </p:nvSpPr>
        <p:spPr>
          <a:xfrm>
            <a:off x="761997" y="1676400"/>
            <a:ext cx="7620001" cy="492443"/>
          </a:xfrm>
          <a:prstGeom prst="rect">
            <a:avLst/>
          </a:prstGeom>
          <a:noFill/>
        </p:spPr>
        <p:txBody>
          <a:bodyPr wrap="square" rtlCol="0">
            <a:spAutoFit/>
          </a:bodyPr>
          <a:lstStyle/>
          <a:p>
            <a:pPr algn="ctr"/>
            <a:r>
              <a:rPr lang="en-US" sz="1200" i="1" dirty="0">
                <a:hlinkClick r:id="rId3"/>
              </a:rPr>
              <a:t>http://</a:t>
            </a:r>
            <a:r>
              <a:rPr lang="en-US" sz="1200" i="1" dirty="0" smtClean="0">
                <a:hlinkClick r:id="rId3"/>
              </a:rPr>
              <a:t>commoncoretools.me/wp-content/uploads/2012/06/ccss_progression_sp_hs_2012_04_21_bis.pdf</a:t>
            </a:r>
            <a:endParaRPr lang="en-US" sz="1200" i="1" dirty="0" smtClean="0"/>
          </a:p>
          <a:p>
            <a:pPr algn="ctr"/>
            <a:endParaRPr lang="en-US" sz="1400" i="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0" y="2009775"/>
            <a:ext cx="6429375" cy="103822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709310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1385</TotalTime>
  <Words>1640</Words>
  <Application>Microsoft Office PowerPoint</Application>
  <PresentationFormat>On-screen Show (4:3)</PresentationFormat>
  <Paragraphs>350</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Algebra 2 – Trig Function Unit Circle Unit 4 </vt:lpstr>
      <vt:lpstr>Purpose </vt:lpstr>
      <vt:lpstr>Common Core Standards</vt:lpstr>
      <vt:lpstr>PowerPoint Presentation</vt:lpstr>
      <vt:lpstr>Math Practices</vt:lpstr>
      <vt:lpstr> Trig Functions Prerequisite Skills: CC Geometry</vt:lpstr>
      <vt:lpstr>Middle School Focus</vt:lpstr>
      <vt:lpstr>High School Focus</vt:lpstr>
      <vt:lpstr>Learning Progression:  Trig Function </vt:lpstr>
      <vt:lpstr>Lesson Agenda</vt:lpstr>
      <vt:lpstr>Trig Function-Unit Circle</vt:lpstr>
      <vt:lpstr>Getting Ready</vt:lpstr>
      <vt:lpstr>Misconceptions and Anticipated Issues</vt:lpstr>
      <vt:lpstr>Required Resources</vt:lpstr>
      <vt:lpstr>Needed Vocabulary</vt:lpstr>
      <vt:lpstr>Learnzillion</vt:lpstr>
      <vt:lpstr>Trig Function using the Unit Circle </vt:lpstr>
      <vt:lpstr>Planning and Time</vt:lpstr>
      <vt:lpstr>Textbook Connection Big Ideas</vt:lpstr>
      <vt:lpstr>Textbook Connection Spring Board</vt:lpstr>
      <vt:lpstr>Textbook Connection CPM</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127</cp:revision>
  <cp:lastPrinted>2015-05-01T17:24:34Z</cp:lastPrinted>
  <dcterms:created xsi:type="dcterms:W3CDTF">2015-03-05T17:58:53Z</dcterms:created>
  <dcterms:modified xsi:type="dcterms:W3CDTF">2015-05-11T18:11:03Z</dcterms:modified>
</cp:coreProperties>
</file>