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 uri="http://customooxmlschemas.google.com/">
      <go:slidesCustomData xmlns:go="http://customooxmlschemas.google.com/" r:id="rId15" roundtripDataSignature="AMtx7mjHU7qF0e67gLrPjkbnbEBmHvpk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350290-B8F6-4F8F-A6AC-F360D304647C}">
  <a:tblStyle styleId="{6D350290-B8F6-4F8F-A6AC-F360D304647C}"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customschemas.google.com/relationships/presentationmetadata" Target="metadata"/><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0"/>
          <p:cNvSpPr txBox="1"/>
          <p:nvPr>
            <p:ph type="ctrTitle"/>
          </p:nvPr>
        </p:nvSpPr>
        <p:spPr>
          <a:xfrm>
            <a:off x="264952" y="1456058"/>
            <a:ext cx="7242600" cy="401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
          <p:cNvSpPr txBox="1"/>
          <p:nvPr>
            <p:ph idx="1" type="subTitle"/>
          </p:nvPr>
        </p:nvSpPr>
        <p:spPr>
          <a:xfrm>
            <a:off x="264945" y="5542289"/>
            <a:ext cx="7242600" cy="155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9"/>
          <p:cNvSpPr txBox="1"/>
          <p:nvPr>
            <p:ph hasCustomPrompt="1" type="title"/>
          </p:nvPr>
        </p:nvSpPr>
        <p:spPr>
          <a:xfrm>
            <a:off x="264945" y="2163089"/>
            <a:ext cx="7242600" cy="3840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p:nvPr>
            <p:ph idx="1" type="body"/>
          </p:nvPr>
        </p:nvSpPr>
        <p:spPr>
          <a:xfrm>
            <a:off x="264945" y="6164351"/>
            <a:ext cx="7242600" cy="2543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1"/>
          <p:cNvSpPr txBox="1"/>
          <p:nvPr>
            <p:ph idx="1" type="body"/>
          </p:nvPr>
        </p:nvSpPr>
        <p:spPr>
          <a:xfrm>
            <a:off x="264945" y="2253729"/>
            <a:ext cx="7242600" cy="6680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2"/>
          <p:cNvSpPr txBox="1"/>
          <p:nvPr>
            <p:ph type="title"/>
          </p:nvPr>
        </p:nvSpPr>
        <p:spPr>
          <a:xfrm>
            <a:off x="264945" y="4206107"/>
            <a:ext cx="7242600" cy="1646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3"/>
          <p:cNvSpPr txBox="1"/>
          <p:nvPr>
            <p:ph idx="1" type="body"/>
          </p:nvPr>
        </p:nvSpPr>
        <p:spPr>
          <a:xfrm>
            <a:off x="264945" y="2253729"/>
            <a:ext cx="3399900" cy="6680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3"/>
          <p:cNvSpPr txBox="1"/>
          <p:nvPr>
            <p:ph idx="2" type="body"/>
          </p:nvPr>
        </p:nvSpPr>
        <p:spPr>
          <a:xfrm>
            <a:off x="4107540" y="2253729"/>
            <a:ext cx="3399900" cy="6680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4"/>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5"/>
          <p:cNvSpPr txBox="1"/>
          <p:nvPr>
            <p:ph type="title"/>
          </p:nvPr>
        </p:nvSpPr>
        <p:spPr>
          <a:xfrm>
            <a:off x="264945" y="1086507"/>
            <a:ext cx="2386800" cy="14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5"/>
          <p:cNvSpPr txBox="1"/>
          <p:nvPr>
            <p:ph idx="1" type="body"/>
          </p:nvPr>
        </p:nvSpPr>
        <p:spPr>
          <a:xfrm>
            <a:off x="264945" y="2717440"/>
            <a:ext cx="2386800" cy="6217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6"/>
          <p:cNvSpPr txBox="1"/>
          <p:nvPr>
            <p:ph type="title"/>
          </p:nvPr>
        </p:nvSpPr>
        <p:spPr>
          <a:xfrm>
            <a:off x="416713" y="880293"/>
            <a:ext cx="5412600" cy="799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7"/>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ph type="title"/>
          </p:nvPr>
        </p:nvSpPr>
        <p:spPr>
          <a:xfrm>
            <a:off x="225675" y="2411542"/>
            <a:ext cx="3438300" cy="2898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7"/>
          <p:cNvSpPr txBox="1"/>
          <p:nvPr>
            <p:ph idx="1" type="subTitle"/>
          </p:nvPr>
        </p:nvSpPr>
        <p:spPr>
          <a:xfrm>
            <a:off x="225675" y="5481569"/>
            <a:ext cx="3438300" cy="241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7"/>
          <p:cNvSpPr txBox="1"/>
          <p:nvPr>
            <p:ph idx="2" type="body"/>
          </p:nvPr>
        </p:nvSpPr>
        <p:spPr>
          <a:xfrm>
            <a:off x="4198575" y="1415969"/>
            <a:ext cx="3261300" cy="7226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8"/>
          <p:cNvSpPr txBox="1"/>
          <p:nvPr>
            <p:ph idx="1" type="body"/>
          </p:nvPr>
        </p:nvSpPr>
        <p:spPr>
          <a:xfrm>
            <a:off x="264945" y="8273124"/>
            <a:ext cx="5099100" cy="1183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8"/>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264945" y="2253729"/>
            <a:ext cx="7242600" cy="6680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mailto:andrea.goring@lausd.net" TargetMode="External"/><Relationship Id="rId11" Type="http://schemas.openxmlformats.org/officeDocument/2006/relationships/hyperlink" Target="https://theweek.com/speedreads/872081/friends-who-followed-through-pact-become-doctors-inspiring-next-generation-physicians" TargetMode="External"/><Relationship Id="rId10" Type="http://schemas.openxmlformats.org/officeDocument/2006/relationships/image" Target="../media/image6.png"/><Relationship Id="rId21" Type="http://schemas.openxmlformats.org/officeDocument/2006/relationships/image" Target="../media/image1.png"/><Relationship Id="rId13" Type="http://schemas.openxmlformats.org/officeDocument/2006/relationships/hyperlink" Target="https://blog.hackbrightacademy.com/blog/10-black-female-leaders-in-tech-to-watch"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hyperlink" Target="https://en.wikipedia.org/wiki/Nadine_Burke_Harris" TargetMode="External"/><Relationship Id="rId15" Type="http://schemas.openxmlformats.org/officeDocument/2006/relationships/hyperlink" Target="https://www.gqrgm.com/black-history-month-recognizing-innovators-in-stem-who-have-defined-our-modern-world/" TargetMode="External"/><Relationship Id="rId14" Type="http://schemas.openxmlformats.org/officeDocument/2006/relationships/image" Target="../media/image7.png"/><Relationship Id="rId17" Type="http://schemas.openxmlformats.org/officeDocument/2006/relationships/hyperlink" Target="http://bit.ly/AEAMPEssay2021" TargetMode="External"/><Relationship Id="rId16" Type="http://schemas.openxmlformats.org/officeDocument/2006/relationships/image" Target="../media/image10.png"/><Relationship Id="rId5" Type="http://schemas.openxmlformats.org/officeDocument/2006/relationships/image" Target="../media/image9.png"/><Relationship Id="rId19" Type="http://schemas.openxmlformats.org/officeDocument/2006/relationships/hyperlink" Target="mailto:alison.oquinn@lausd.net" TargetMode="External"/><Relationship Id="rId6" Type="http://schemas.openxmlformats.org/officeDocument/2006/relationships/image" Target="../media/image5.png"/><Relationship Id="rId18" Type="http://schemas.openxmlformats.org/officeDocument/2006/relationships/hyperlink" Target="http://bit.ly/AEMPContestUploads2021" TargetMode="External"/><Relationship Id="rId7" Type="http://schemas.openxmlformats.org/officeDocument/2006/relationships/hyperlink" Target="https://www.nasa.gov/astronauts/biographies/victor-j-glover/biography"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bit.ly/AEMPContestUploads2021"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hyperlink" Target="http://bit.ly/AEMPContestUploads20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hyperlink" Target="mailto:andrea.goring@lausd.net" TargetMode="External"/><Relationship Id="rId7" Type="http://schemas.openxmlformats.org/officeDocument/2006/relationships/hyperlink" Target="mailto:alison.oquinn@lausd.net" TargetMode="External"/><Relationship Id="rId8"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chieve.lausd.net/cms/lib/CA01000043/Centricity/domain/416/friday%20brief/brief%20may-june/Digital%20Publicity%20Release%20Quick%20Guide.pdf"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hyperlink" Target="https://docs.google.com/document/d/1GlWTwpQtCTQLujfZ3NeX09R42p84S5jXRhtXpJgsAFA/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0" y="345375"/>
            <a:ext cx="5715000" cy="704850"/>
          </a:xfrm>
          <a:prstGeom prst="rect">
            <a:avLst/>
          </a:prstGeom>
          <a:noFill/>
          <a:ln>
            <a:noFill/>
          </a:ln>
        </p:spPr>
      </p:pic>
      <p:pic>
        <p:nvPicPr>
          <p:cNvPr id="53" name="Google Shape;53;p1"/>
          <p:cNvPicPr preferRelativeResize="0"/>
          <p:nvPr/>
        </p:nvPicPr>
        <p:blipFill rotWithShape="1">
          <a:blip r:embed="rId3">
            <a:alphaModFix/>
          </a:blip>
          <a:srcRect b="0" l="0" r="0" t="0"/>
          <a:stretch/>
        </p:blipFill>
        <p:spPr>
          <a:xfrm>
            <a:off x="2057400" y="332675"/>
            <a:ext cx="5715000" cy="704850"/>
          </a:xfrm>
          <a:prstGeom prst="rect">
            <a:avLst/>
          </a:prstGeom>
          <a:noFill/>
          <a:ln>
            <a:noFill/>
          </a:ln>
        </p:spPr>
      </p:pic>
      <p:pic>
        <p:nvPicPr>
          <p:cNvPr id="54" name="Google Shape;54;p1"/>
          <p:cNvPicPr preferRelativeResize="0"/>
          <p:nvPr/>
        </p:nvPicPr>
        <p:blipFill rotWithShape="1">
          <a:blip r:embed="rId4">
            <a:alphaModFix/>
          </a:blip>
          <a:srcRect b="0" l="0" r="0" t="0"/>
          <a:stretch/>
        </p:blipFill>
        <p:spPr>
          <a:xfrm>
            <a:off x="212725" y="1252734"/>
            <a:ext cx="960850" cy="763415"/>
          </a:xfrm>
          <a:prstGeom prst="rect">
            <a:avLst/>
          </a:prstGeom>
          <a:noFill/>
          <a:ln>
            <a:noFill/>
          </a:ln>
        </p:spPr>
      </p:pic>
      <p:pic>
        <p:nvPicPr>
          <p:cNvPr id="55" name="Google Shape;55;p1"/>
          <p:cNvPicPr preferRelativeResize="0"/>
          <p:nvPr/>
        </p:nvPicPr>
        <p:blipFill rotWithShape="1">
          <a:blip r:embed="rId5">
            <a:alphaModFix/>
          </a:blip>
          <a:srcRect b="0" l="0" r="0" t="0"/>
          <a:stretch/>
        </p:blipFill>
        <p:spPr>
          <a:xfrm>
            <a:off x="6466925" y="884375"/>
            <a:ext cx="1190623" cy="1189830"/>
          </a:xfrm>
          <a:prstGeom prst="rect">
            <a:avLst/>
          </a:prstGeom>
          <a:noFill/>
          <a:ln>
            <a:noFill/>
          </a:ln>
        </p:spPr>
      </p:pic>
      <p:pic>
        <p:nvPicPr>
          <p:cNvPr id="56" name="Google Shape;56;p1"/>
          <p:cNvPicPr preferRelativeResize="0"/>
          <p:nvPr/>
        </p:nvPicPr>
        <p:blipFill rotWithShape="1">
          <a:blip r:embed="rId6">
            <a:alphaModFix/>
          </a:blip>
          <a:srcRect b="0" l="0" r="0" t="0"/>
          <a:stretch/>
        </p:blipFill>
        <p:spPr>
          <a:xfrm>
            <a:off x="3339826" y="1211874"/>
            <a:ext cx="960850" cy="870527"/>
          </a:xfrm>
          <a:prstGeom prst="rect">
            <a:avLst/>
          </a:prstGeom>
          <a:noFill/>
          <a:ln>
            <a:noFill/>
          </a:ln>
        </p:spPr>
      </p:pic>
      <p:sp>
        <p:nvSpPr>
          <p:cNvPr id="57" name="Google Shape;57;p1"/>
          <p:cNvSpPr txBox="1"/>
          <p:nvPr/>
        </p:nvSpPr>
        <p:spPr>
          <a:xfrm>
            <a:off x="0" y="3251150"/>
            <a:ext cx="7772400" cy="973500"/>
          </a:xfrm>
          <a:prstGeom prst="rect">
            <a:avLst/>
          </a:prstGeom>
          <a:solidFill>
            <a:srgbClr val="FF9900"/>
          </a:solid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Task: Write an essay or create a multimedia presentation that vividly describes an African American who has impacted the field of STEM - Science, Technology, Engineering, and Mathematics. Describe the impact of their work on the greater society and how it has inspired others to pursue similar careers.</a:t>
            </a:r>
            <a:endParaRPr b="1" i="0" sz="1400" u="none" cap="none" strike="noStrike">
              <a:solidFill>
                <a:srgbClr val="000000"/>
              </a:solidFill>
              <a:latin typeface="Arial"/>
              <a:ea typeface="Arial"/>
              <a:cs typeface="Arial"/>
              <a:sym typeface="Arial"/>
            </a:endParaRPr>
          </a:p>
        </p:txBody>
      </p:sp>
      <p:sp>
        <p:nvSpPr>
          <p:cNvPr id="58" name="Google Shape;58;p1"/>
          <p:cNvSpPr txBox="1"/>
          <p:nvPr/>
        </p:nvSpPr>
        <p:spPr>
          <a:xfrm>
            <a:off x="911850" y="4238075"/>
            <a:ext cx="5948700" cy="973500"/>
          </a:xfrm>
          <a:prstGeom prst="rect">
            <a:avLst/>
          </a:prstGeom>
          <a:noFill/>
          <a:ln>
            <a:noFill/>
          </a:ln>
        </p:spPr>
        <p:txBody>
          <a:bodyPr anchorCtr="0" anchor="t" bIns="91425" lIns="91425" spcFirstLastPara="1" rIns="91425" wrap="square" tIns="91425">
            <a:noAutofit/>
          </a:bodyPr>
          <a:lstStyle/>
          <a:p>
            <a:pPr indent="0" lvl="0" marL="0" marR="31750" rtl="0" algn="ctr">
              <a:lnSpc>
                <a:spcPct val="100000"/>
              </a:lnSpc>
              <a:spcBef>
                <a:spcPts val="270"/>
              </a:spcBef>
              <a:spcAft>
                <a:spcPts val="0"/>
              </a:spcAft>
              <a:buClr>
                <a:srgbClr val="000000"/>
              </a:buClr>
              <a:buSzPts val="1900"/>
              <a:buFont typeface="Arial"/>
              <a:buNone/>
            </a:pPr>
            <a:r>
              <a:rPr b="1" i="0" lang="en" sz="1900" u="none" cap="none" strike="noStrike">
                <a:solidFill>
                  <a:srgbClr val="181513"/>
                </a:solidFill>
                <a:latin typeface="Arial"/>
                <a:ea typeface="Arial"/>
                <a:cs typeface="Arial"/>
                <a:sym typeface="Arial"/>
              </a:rPr>
              <a:t>Contest Dates:</a:t>
            </a:r>
            <a:endParaRPr b="1" i="0" sz="1900" u="none" cap="none" strike="noStrike">
              <a:solidFill>
                <a:schemeClr val="dk1"/>
              </a:solidFill>
              <a:latin typeface="Arial"/>
              <a:ea typeface="Arial"/>
              <a:cs typeface="Arial"/>
              <a:sym typeface="Arial"/>
            </a:endParaRPr>
          </a:p>
          <a:p>
            <a:pPr indent="0" lvl="0" marL="0" marR="44450" rtl="0" algn="ctr">
              <a:lnSpc>
                <a:spcPct val="100000"/>
              </a:lnSpc>
              <a:spcBef>
                <a:spcPts val="390"/>
              </a:spcBef>
              <a:spcAft>
                <a:spcPts val="0"/>
              </a:spcAft>
              <a:buClr>
                <a:srgbClr val="000000"/>
              </a:buClr>
              <a:buSzPts val="1400"/>
              <a:buFont typeface="Arial"/>
              <a:buNone/>
            </a:pPr>
            <a:r>
              <a:rPr b="1" i="0" lang="en" sz="1400" u="none" cap="none" strike="noStrike">
                <a:solidFill>
                  <a:srgbClr val="0000FF"/>
                </a:solidFill>
                <a:latin typeface="Arial"/>
                <a:ea typeface="Arial"/>
                <a:cs typeface="Arial"/>
                <a:sym typeface="Arial"/>
              </a:rPr>
              <a:t> Monday, January 25 - Monday, March 1, 2021</a:t>
            </a:r>
            <a:endParaRPr b="1" i="0" sz="1400" u="none" cap="none" strike="noStrike">
              <a:solidFill>
                <a:srgbClr val="0000FF"/>
              </a:solidFill>
              <a:latin typeface="Arial"/>
              <a:ea typeface="Arial"/>
              <a:cs typeface="Arial"/>
              <a:sym typeface="Arial"/>
            </a:endParaRPr>
          </a:p>
          <a:p>
            <a:pPr indent="0" lvl="0" marL="0" marR="7620" rtl="0" algn="ctr">
              <a:lnSpc>
                <a:spcPct val="100000"/>
              </a:lnSpc>
              <a:spcBef>
                <a:spcPts val="770"/>
              </a:spcBef>
              <a:spcAft>
                <a:spcPts val="0"/>
              </a:spcAft>
              <a:buClr>
                <a:srgbClr val="000000"/>
              </a:buClr>
              <a:buSzPts val="1400"/>
              <a:buFont typeface="Arial"/>
              <a:buNone/>
            </a:pPr>
            <a:r>
              <a:rPr b="1" i="1" lang="en" sz="1400" u="none" cap="none" strike="noStrike">
                <a:solidFill>
                  <a:srgbClr val="181513"/>
                </a:solidFill>
                <a:latin typeface="Arial"/>
                <a:ea typeface="Arial"/>
                <a:cs typeface="Arial"/>
                <a:sym typeface="Arial"/>
              </a:rPr>
              <a:t> Every school within L.A. Unified is invited </a:t>
            </a:r>
            <a:r>
              <a:rPr b="1" i="0" lang="en" sz="1400" u="none" cap="none" strike="noStrike">
                <a:solidFill>
                  <a:srgbClr val="181513"/>
                </a:solidFill>
                <a:latin typeface="Arial"/>
                <a:ea typeface="Arial"/>
                <a:cs typeface="Arial"/>
                <a:sym typeface="Arial"/>
              </a:rPr>
              <a:t>to </a:t>
            </a:r>
            <a:r>
              <a:rPr b="1" i="1" lang="en" sz="1400" u="none" cap="none" strike="noStrike">
                <a:solidFill>
                  <a:srgbClr val="181513"/>
                </a:solidFill>
                <a:latin typeface="Arial"/>
                <a:ea typeface="Arial"/>
                <a:cs typeface="Arial"/>
                <a:sym typeface="Arial"/>
              </a:rPr>
              <a:t>participate!</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745800" y="2201590"/>
            <a:ext cx="6280800" cy="1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990000"/>
                </a:solidFill>
                <a:latin typeface="Arial"/>
                <a:ea typeface="Arial"/>
                <a:cs typeface="Arial"/>
                <a:sym typeface="Arial"/>
              </a:rPr>
              <a:t>Academic English Mastery Program</a:t>
            </a:r>
            <a:endParaRPr b="1" i="0" sz="1800" u="none" cap="none" strike="noStrike">
              <a:solidFill>
                <a:srgbClr val="990000"/>
              </a:solidFill>
              <a:latin typeface="Arial"/>
              <a:ea typeface="Arial"/>
              <a:cs typeface="Arial"/>
              <a:sym typeface="Arial"/>
            </a:endParaRPr>
          </a:p>
          <a:p>
            <a:pPr indent="0" lvl="0" marL="0" marR="0" rtl="0" algn="ctr">
              <a:lnSpc>
                <a:spcPct val="50000"/>
              </a:lnSpc>
              <a:spcBef>
                <a:spcPts val="0"/>
              </a:spcBef>
              <a:spcAft>
                <a:spcPts val="0"/>
              </a:spcAft>
              <a:buClr>
                <a:srgbClr val="000000"/>
              </a:buClr>
              <a:buSzPts val="1400"/>
              <a:buFont typeface="Arial"/>
              <a:buNone/>
            </a:pPr>
            <a:r>
              <a:t/>
            </a:r>
            <a:endParaRPr b="1" i="0" sz="1400" u="none" cap="none" strike="noStrike">
              <a:solidFill>
                <a:srgbClr val="99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Districtwide Written Word and Multimedia Contest</a:t>
            </a:r>
            <a:endParaRPr b="1" i="0" sz="1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Arial"/>
                <a:ea typeface="Arial"/>
                <a:cs typeface="Arial"/>
                <a:sym typeface="Arial"/>
              </a:rPr>
              <a:t>Honoring African American History Month </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0951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09516"/>
                </a:solidFill>
                <a:latin typeface="Arial"/>
                <a:ea typeface="Arial"/>
                <a:cs typeface="Arial"/>
                <a:sym typeface="Arial"/>
              </a:rPr>
              <a:t>   </a:t>
            </a:r>
            <a:endParaRPr b="1" i="0" sz="1400" u="none" cap="none" strike="noStrike">
              <a:solidFill>
                <a:srgbClr val="109516"/>
              </a:solidFill>
              <a:latin typeface="Arial"/>
              <a:ea typeface="Arial"/>
              <a:cs typeface="Arial"/>
              <a:sym typeface="Arial"/>
            </a:endParaRPr>
          </a:p>
        </p:txBody>
      </p:sp>
      <p:sp>
        <p:nvSpPr>
          <p:cNvPr id="60" name="Google Shape;60;p1"/>
          <p:cNvSpPr txBox="1"/>
          <p:nvPr/>
        </p:nvSpPr>
        <p:spPr>
          <a:xfrm>
            <a:off x="431600" y="5535875"/>
            <a:ext cx="6774300" cy="28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txBox="1"/>
          <p:nvPr/>
        </p:nvSpPr>
        <p:spPr>
          <a:xfrm>
            <a:off x="559800" y="5275100"/>
            <a:ext cx="7212600" cy="1831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Arial"/>
                <a:ea typeface="Arial"/>
                <a:cs typeface="Arial"/>
                <a:sym typeface="Arial"/>
              </a:rPr>
              <a:t>Examples of African Americans in the field of STEM: (Images are hyperlinked)</a:t>
            </a:r>
            <a:endParaRPr b="1" i="0" sz="1400" u="none" cap="none" strike="noStrike">
              <a:solidFill>
                <a:srgbClr val="99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109516"/>
                </a:solidFill>
                <a:latin typeface="Arial"/>
                <a:ea typeface="Arial"/>
                <a:cs typeface="Arial"/>
                <a:sym typeface="Arial"/>
              </a:rPr>
              <a:t> </a:t>
            </a:r>
            <a:endParaRPr b="1" i="0" sz="1400" u="none" cap="none" strike="noStrike">
              <a:solidFill>
                <a:srgbClr val="109516"/>
              </a:solidFill>
              <a:latin typeface="Arial"/>
              <a:ea typeface="Arial"/>
              <a:cs typeface="Arial"/>
              <a:sym typeface="Arial"/>
            </a:endParaRPr>
          </a:p>
        </p:txBody>
      </p:sp>
      <p:pic>
        <p:nvPicPr>
          <p:cNvPr id="62" name="Google Shape;62;p1">
            <a:hlinkClick r:id="rId7"/>
          </p:cNvPr>
          <p:cNvPicPr preferRelativeResize="0"/>
          <p:nvPr/>
        </p:nvPicPr>
        <p:blipFill rotWithShape="1">
          <a:blip r:embed="rId8">
            <a:alphaModFix/>
          </a:blip>
          <a:srcRect b="0" l="0" r="0" t="0"/>
          <a:stretch/>
        </p:blipFill>
        <p:spPr>
          <a:xfrm>
            <a:off x="212713" y="5689650"/>
            <a:ext cx="1190625" cy="1352456"/>
          </a:xfrm>
          <a:prstGeom prst="rect">
            <a:avLst/>
          </a:prstGeom>
          <a:noFill/>
          <a:ln cap="flat" cmpd="sng" w="28575">
            <a:solidFill>
              <a:srgbClr val="0000FF"/>
            </a:solidFill>
            <a:prstDash val="solid"/>
            <a:round/>
            <a:headEnd len="sm" w="sm" type="none"/>
            <a:tailEnd len="sm" w="sm" type="none"/>
          </a:ln>
        </p:spPr>
      </p:pic>
      <p:pic>
        <p:nvPicPr>
          <p:cNvPr id="63" name="Google Shape;63;p1">
            <a:hlinkClick r:id="rId9"/>
          </p:cNvPr>
          <p:cNvPicPr preferRelativeResize="0"/>
          <p:nvPr/>
        </p:nvPicPr>
        <p:blipFill rotWithShape="1">
          <a:blip r:embed="rId10">
            <a:alphaModFix/>
          </a:blip>
          <a:srcRect b="0" l="0" r="0" t="0"/>
          <a:stretch/>
        </p:blipFill>
        <p:spPr>
          <a:xfrm>
            <a:off x="1618650" y="5689650"/>
            <a:ext cx="1352450" cy="1352450"/>
          </a:xfrm>
          <a:prstGeom prst="rect">
            <a:avLst/>
          </a:prstGeom>
          <a:noFill/>
          <a:ln cap="flat" cmpd="sng" w="28575">
            <a:solidFill>
              <a:srgbClr val="0000FF"/>
            </a:solidFill>
            <a:prstDash val="solid"/>
            <a:round/>
            <a:headEnd len="sm" w="sm" type="none"/>
            <a:tailEnd len="sm" w="sm" type="none"/>
          </a:ln>
        </p:spPr>
      </p:pic>
      <p:pic>
        <p:nvPicPr>
          <p:cNvPr id="64" name="Google Shape;64;p1">
            <a:hlinkClick r:id="rId11"/>
          </p:cNvPr>
          <p:cNvPicPr preferRelativeResize="0"/>
          <p:nvPr/>
        </p:nvPicPr>
        <p:blipFill rotWithShape="1">
          <a:blip r:embed="rId12">
            <a:alphaModFix/>
          </a:blip>
          <a:srcRect b="0" l="0" r="0" t="0"/>
          <a:stretch/>
        </p:blipFill>
        <p:spPr>
          <a:xfrm>
            <a:off x="3177988" y="5689650"/>
            <a:ext cx="1352450" cy="1352450"/>
          </a:xfrm>
          <a:prstGeom prst="rect">
            <a:avLst/>
          </a:prstGeom>
          <a:noFill/>
          <a:ln cap="flat" cmpd="sng" w="28575">
            <a:solidFill>
              <a:srgbClr val="0000FF"/>
            </a:solidFill>
            <a:prstDash val="solid"/>
            <a:round/>
            <a:headEnd len="sm" w="sm" type="none"/>
            <a:tailEnd len="sm" w="sm" type="none"/>
          </a:ln>
        </p:spPr>
      </p:pic>
      <p:pic>
        <p:nvPicPr>
          <p:cNvPr id="65" name="Google Shape;65;p1">
            <a:hlinkClick r:id="rId13"/>
          </p:cNvPr>
          <p:cNvPicPr preferRelativeResize="0"/>
          <p:nvPr/>
        </p:nvPicPr>
        <p:blipFill rotWithShape="1">
          <a:blip r:embed="rId14">
            <a:alphaModFix/>
          </a:blip>
          <a:srcRect b="0" l="0" r="0" t="0"/>
          <a:stretch/>
        </p:blipFill>
        <p:spPr>
          <a:xfrm>
            <a:off x="4822463" y="5689650"/>
            <a:ext cx="1190625" cy="1360074"/>
          </a:xfrm>
          <a:prstGeom prst="rect">
            <a:avLst/>
          </a:prstGeom>
          <a:noFill/>
          <a:ln cap="flat" cmpd="sng" w="28575">
            <a:solidFill>
              <a:srgbClr val="0000FF"/>
            </a:solidFill>
            <a:prstDash val="solid"/>
            <a:round/>
            <a:headEnd len="sm" w="sm" type="none"/>
            <a:tailEnd len="sm" w="sm" type="none"/>
          </a:ln>
        </p:spPr>
      </p:pic>
      <p:pic>
        <p:nvPicPr>
          <p:cNvPr id="66" name="Google Shape;66;p1">
            <a:hlinkClick r:id="rId15"/>
          </p:cNvPr>
          <p:cNvPicPr preferRelativeResize="0"/>
          <p:nvPr/>
        </p:nvPicPr>
        <p:blipFill rotWithShape="1">
          <a:blip r:embed="rId16">
            <a:alphaModFix/>
          </a:blip>
          <a:srcRect b="0" l="0" r="0" t="0"/>
          <a:stretch/>
        </p:blipFill>
        <p:spPr>
          <a:xfrm>
            <a:off x="6211275" y="5689650"/>
            <a:ext cx="1352450" cy="1352450"/>
          </a:xfrm>
          <a:prstGeom prst="rect">
            <a:avLst/>
          </a:prstGeom>
          <a:noFill/>
          <a:ln cap="flat" cmpd="sng" w="28575">
            <a:solidFill>
              <a:srgbClr val="0000FF"/>
            </a:solidFill>
            <a:prstDash val="solid"/>
            <a:round/>
            <a:headEnd len="sm" w="sm" type="none"/>
            <a:tailEnd len="sm" w="sm" type="none"/>
          </a:ln>
        </p:spPr>
      </p:pic>
      <p:sp>
        <p:nvSpPr>
          <p:cNvPr id="67" name="Google Shape;67;p1"/>
          <p:cNvSpPr txBox="1"/>
          <p:nvPr/>
        </p:nvSpPr>
        <p:spPr>
          <a:xfrm>
            <a:off x="163800" y="7303750"/>
            <a:ext cx="7444800" cy="7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Arial"/>
                <a:ea typeface="Arial"/>
                <a:cs typeface="Arial"/>
                <a:sym typeface="Arial"/>
              </a:rPr>
              <a:t>Please use the following link for guidelines and detailed instructions for submitting</a:t>
            </a:r>
            <a:r>
              <a:rPr b="1" i="0" lang="en" sz="1400" u="none" cap="none" strike="noStrike">
                <a:solidFill>
                  <a:srgbClr val="FF0000"/>
                </a:solidFill>
                <a:latin typeface="Arial"/>
                <a:ea typeface="Arial"/>
                <a:cs typeface="Arial"/>
                <a:sym typeface="Arial"/>
              </a:rPr>
              <a:t>:</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                                    </a:t>
            </a:r>
            <a:r>
              <a:rPr b="1" i="0" lang="en" sz="2000" u="none" cap="none" strike="noStrike">
                <a:solidFill>
                  <a:srgbClr val="FF0000"/>
                </a:solidFill>
                <a:latin typeface="Arial"/>
                <a:ea typeface="Arial"/>
                <a:cs typeface="Arial"/>
                <a:sym typeface="Arial"/>
              </a:rPr>
              <a:t> </a:t>
            </a:r>
            <a:r>
              <a:rPr b="1" i="0" lang="en" sz="2000" u="sng" cap="none" strike="noStrike">
                <a:solidFill>
                  <a:srgbClr val="0000FF"/>
                </a:solidFill>
                <a:latin typeface="Arial"/>
                <a:ea typeface="Arial"/>
                <a:cs typeface="Arial"/>
                <a:sym typeface="Arial"/>
                <a:hlinkClick r:id="rId17">
                  <a:extLst>
                    <a:ext uri="{A12FA001-AC4F-418D-AE19-62706E023703}">
                      <ahyp:hlinkClr val="tx"/>
                    </a:ext>
                  </a:extLst>
                </a:hlinkClick>
              </a:rPr>
              <a:t>http://bit.ly/AEAMPEssay2021</a:t>
            </a:r>
            <a:endParaRPr b="1" i="0" sz="20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09516"/>
              </a:solidFill>
              <a:latin typeface="Arial"/>
              <a:ea typeface="Arial"/>
              <a:cs typeface="Arial"/>
              <a:sym typeface="Arial"/>
            </a:endParaRPr>
          </a:p>
        </p:txBody>
      </p:sp>
      <p:sp>
        <p:nvSpPr>
          <p:cNvPr id="68" name="Google Shape;68;p1"/>
          <p:cNvSpPr txBox="1"/>
          <p:nvPr/>
        </p:nvSpPr>
        <p:spPr>
          <a:xfrm>
            <a:off x="-18900" y="8032450"/>
            <a:ext cx="7810200" cy="1086600"/>
          </a:xfrm>
          <a:prstGeom prst="rect">
            <a:avLst/>
          </a:prstGeom>
          <a:solidFill>
            <a:srgbClr val="FF9900"/>
          </a:solid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Entries must be uploaded by 5:00 p.m. on March 1, 2021.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Please upload to:</a:t>
            </a:r>
            <a:r>
              <a:rPr b="1" i="0" lang="en" sz="1400" u="none" cap="none" strike="noStrike">
                <a:solidFill>
                  <a:srgbClr val="0000FF"/>
                </a:solidFill>
                <a:latin typeface="Arial"/>
                <a:ea typeface="Arial"/>
                <a:cs typeface="Arial"/>
                <a:sym typeface="Arial"/>
              </a:rPr>
              <a:t> </a:t>
            </a:r>
            <a:r>
              <a:rPr b="1" i="0" lang="en" sz="1400" u="sng" cap="none" strike="noStrike">
                <a:solidFill>
                  <a:srgbClr val="0000FF"/>
                </a:solidFill>
                <a:latin typeface="Arial"/>
                <a:ea typeface="Arial"/>
                <a:cs typeface="Arial"/>
                <a:sym typeface="Arial"/>
                <a:hlinkClick r:id="rId18">
                  <a:extLst>
                    <a:ext uri="{A12FA001-AC4F-418D-AE19-62706E023703}">
                      <ahyp:hlinkClr val="tx"/>
                    </a:ext>
                  </a:extLst>
                </a:hlinkClick>
              </a:rPr>
              <a:t>http://bit.ly/AEMPContestUploads2021</a:t>
            </a:r>
            <a:endParaRPr b="1" i="0" sz="14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For more information, please contact </a:t>
            </a:r>
            <a:r>
              <a:rPr b="0" i="0" lang="en" sz="1400" u="none" cap="none" strike="noStrike">
                <a:solidFill>
                  <a:srgbClr val="000000"/>
                </a:solidFill>
                <a:latin typeface="Arial"/>
                <a:ea typeface="Arial"/>
                <a:cs typeface="Arial"/>
                <a:sym typeface="Arial"/>
              </a:rPr>
              <a:t>Alison O’Quinn: </a:t>
            </a:r>
            <a:r>
              <a:rPr b="1" i="0" lang="en" sz="1400" u="sng" cap="none" strike="noStrike">
                <a:solidFill>
                  <a:srgbClr val="0000FF"/>
                </a:solidFill>
                <a:latin typeface="Arial"/>
                <a:ea typeface="Arial"/>
                <a:cs typeface="Arial"/>
                <a:sym typeface="Arial"/>
                <a:hlinkClick r:id="rId19">
                  <a:extLst>
                    <a:ext uri="{A12FA001-AC4F-418D-AE19-62706E023703}">
                      <ahyp:hlinkClr val="tx"/>
                    </a:ext>
                  </a:extLst>
                </a:hlinkClick>
              </a:rPr>
              <a:t>alison.oquinn@lausd.net</a:t>
            </a:r>
            <a:r>
              <a:rPr b="1" i="0" lang="en" sz="1400" u="none" cap="none" strike="noStrike">
                <a:solidFill>
                  <a:srgbClr val="0000FF"/>
                </a:solidFill>
                <a:latin typeface="Arial"/>
                <a:ea typeface="Arial"/>
                <a:cs typeface="Arial"/>
                <a:sym typeface="Arial"/>
              </a:rPr>
              <a:t> </a:t>
            </a:r>
            <a:r>
              <a:rPr b="0" i="0" lang="en" sz="1400" u="none" cap="none" strike="noStrike">
                <a:solidFill>
                  <a:srgbClr val="000000"/>
                </a:solidFill>
                <a:latin typeface="Arial"/>
                <a:ea typeface="Arial"/>
                <a:cs typeface="Arial"/>
                <a:sym typeface="Arial"/>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Andrea Goring: </a:t>
            </a:r>
            <a:r>
              <a:rPr b="1" i="0" lang="en" sz="1400" u="sng" cap="none" strike="noStrike">
                <a:solidFill>
                  <a:srgbClr val="0000FF"/>
                </a:solidFill>
                <a:latin typeface="Arial"/>
                <a:ea typeface="Arial"/>
                <a:cs typeface="Arial"/>
                <a:sym typeface="Arial"/>
                <a:hlinkClick r:id="rId20">
                  <a:extLst>
                    <a:ext uri="{A12FA001-AC4F-418D-AE19-62706E023703}">
                      <ahyp:hlinkClr val="tx"/>
                    </a:ext>
                  </a:extLst>
                </a:hlinkClick>
              </a:rPr>
              <a:t>andrea.goring@lausd.net</a:t>
            </a:r>
            <a:endParaRPr b="1"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Grand Prize Winners will be honored and their winning entries featured on the AEMP website. Each winning participant will receive certificates and prizes.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Approved by: _____ Dr. J. Michelle Rainey Woods, Interim Administrator, AEA </a:t>
            </a:r>
            <a:endParaRPr b="0" i="0" sz="1200" u="none" cap="none" strike="noStrike">
              <a:solidFill>
                <a:srgbClr val="000000"/>
              </a:solidFill>
              <a:latin typeface="Arial"/>
              <a:ea typeface="Arial"/>
              <a:cs typeface="Arial"/>
              <a:sym typeface="Arial"/>
            </a:endParaRPr>
          </a:p>
        </p:txBody>
      </p:sp>
      <p:sp>
        <p:nvSpPr>
          <p:cNvPr id="69" name="Google Shape;69;p1"/>
          <p:cNvSpPr txBox="1"/>
          <p:nvPr/>
        </p:nvSpPr>
        <p:spPr>
          <a:xfrm>
            <a:off x="62825" y="7050900"/>
            <a:ext cx="1490400" cy="11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Victor J. Glover</a:t>
            </a:r>
            <a:endParaRPr b="1" i="0" sz="1200" u="none" cap="none" strike="noStrike">
              <a:solidFill>
                <a:srgbClr val="000000"/>
              </a:solidFill>
              <a:latin typeface="Arial"/>
              <a:ea typeface="Arial"/>
              <a:cs typeface="Arial"/>
              <a:sym typeface="Arial"/>
            </a:endParaRPr>
          </a:p>
        </p:txBody>
      </p:sp>
      <p:sp>
        <p:nvSpPr>
          <p:cNvPr id="70" name="Google Shape;70;p1"/>
          <p:cNvSpPr txBox="1"/>
          <p:nvPr/>
        </p:nvSpPr>
        <p:spPr>
          <a:xfrm>
            <a:off x="1399978" y="7050900"/>
            <a:ext cx="1789800" cy="11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Nadine Burke Harris</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1" name="Google Shape;71;p1"/>
          <p:cNvSpPr txBox="1"/>
          <p:nvPr/>
        </p:nvSpPr>
        <p:spPr>
          <a:xfrm>
            <a:off x="2807340" y="7050900"/>
            <a:ext cx="1789800" cy="11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200" u="none" cap="none" strike="noStrike">
                <a:solidFill>
                  <a:srgbClr val="000000"/>
                </a:solidFill>
                <a:latin typeface="Arial"/>
                <a:ea typeface="Arial"/>
                <a:cs typeface="Arial"/>
                <a:sym typeface="Arial"/>
              </a:rPr>
              <a:t>“The Pact”</a:t>
            </a:r>
            <a:endParaRPr b="1" i="0" sz="1200" u="none" cap="none" strike="noStrike">
              <a:solidFill>
                <a:srgbClr val="000000"/>
              </a:solidFill>
              <a:latin typeface="Arial"/>
              <a:ea typeface="Arial"/>
              <a:cs typeface="Arial"/>
              <a:sym typeface="Arial"/>
            </a:endParaRPr>
          </a:p>
        </p:txBody>
      </p:sp>
      <p:sp>
        <p:nvSpPr>
          <p:cNvPr id="72" name="Google Shape;72;p1"/>
          <p:cNvSpPr txBox="1"/>
          <p:nvPr/>
        </p:nvSpPr>
        <p:spPr>
          <a:xfrm>
            <a:off x="4563578" y="7050900"/>
            <a:ext cx="1789800" cy="11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Dr. Jameka Burge</a:t>
            </a:r>
            <a:endParaRPr b="1" i="0" sz="1200" u="none" cap="none" strike="noStrike">
              <a:solidFill>
                <a:srgbClr val="000000"/>
              </a:solidFill>
              <a:latin typeface="Arial"/>
              <a:ea typeface="Arial"/>
              <a:cs typeface="Arial"/>
              <a:sym typeface="Arial"/>
            </a:endParaRPr>
          </a:p>
        </p:txBody>
      </p:sp>
      <p:sp>
        <p:nvSpPr>
          <p:cNvPr id="73" name="Google Shape;73;p1"/>
          <p:cNvSpPr txBox="1"/>
          <p:nvPr/>
        </p:nvSpPr>
        <p:spPr>
          <a:xfrm>
            <a:off x="6003653" y="7050900"/>
            <a:ext cx="1789800" cy="11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Mark Dean </a:t>
            </a:r>
            <a:endParaRPr b="1" i="0" sz="1200" u="none" cap="none" strike="noStrike">
              <a:solidFill>
                <a:srgbClr val="000000"/>
              </a:solidFill>
              <a:latin typeface="Arial"/>
              <a:ea typeface="Arial"/>
              <a:cs typeface="Arial"/>
              <a:sym typeface="Arial"/>
            </a:endParaRPr>
          </a:p>
        </p:txBody>
      </p:sp>
      <p:pic>
        <p:nvPicPr>
          <p:cNvPr descr="A picture containing clipart&#10;&#10;Description automatically generated" id="74" name="Google Shape;74;p1"/>
          <p:cNvPicPr preferRelativeResize="0"/>
          <p:nvPr/>
        </p:nvPicPr>
        <p:blipFill rotWithShape="1">
          <a:blip r:embed="rId21">
            <a:alphaModFix/>
          </a:blip>
          <a:srcRect b="0" l="0" r="0" t="0"/>
          <a:stretch/>
        </p:blipFill>
        <p:spPr>
          <a:xfrm>
            <a:off x="808025" y="9474617"/>
            <a:ext cx="822960" cy="6716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idx="1" type="body"/>
          </p:nvPr>
        </p:nvSpPr>
        <p:spPr>
          <a:xfrm>
            <a:off x="574767" y="1371225"/>
            <a:ext cx="6618514" cy="829411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000">
                <a:solidFill>
                  <a:schemeClr val="dk1"/>
                </a:solidFill>
              </a:rPr>
              <a:t>Written Word/Multimedia Entry Guidelines</a:t>
            </a:r>
            <a:endParaRPr b="1" sz="20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2000">
                <a:solidFill>
                  <a:schemeClr val="dk1"/>
                </a:solidFill>
              </a:rPr>
              <a:t>Honoring African American History Month</a:t>
            </a:r>
            <a:endParaRPr b="1" sz="20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SzPts val="1800"/>
              <a:buNone/>
            </a:pPr>
            <a:r>
              <a:rPr b="1" lang="en" sz="1400">
                <a:solidFill>
                  <a:schemeClr val="dk1"/>
                </a:solidFill>
              </a:rPr>
              <a:t>Task</a:t>
            </a:r>
            <a:r>
              <a:rPr lang="en" sz="1400">
                <a:solidFill>
                  <a:schemeClr val="dk1"/>
                </a:solidFill>
              </a:rPr>
              <a:t>:  Write an essay or create a multimedia that vividly describes and tells about the  impact that an African American has had in the field of STEM, Science, Technology, Engineering, and Mathematics. Describe the impact of their work on the greater society or how it has inspired others to pursue similar careers.</a:t>
            </a:r>
            <a:r>
              <a:rPr lang="en" sz="1100">
                <a:solidFill>
                  <a:schemeClr val="dk1"/>
                </a:solidFill>
              </a:rPr>
              <a:t>  </a:t>
            </a:r>
            <a:r>
              <a:rPr lang="en" sz="1400">
                <a:solidFill>
                  <a:schemeClr val="dk1"/>
                </a:solidFill>
              </a:rPr>
              <a:t>Essays/multimedia presentations must be written to meet grade level standards.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sz="1400">
                <a:solidFill>
                  <a:schemeClr val="dk1"/>
                </a:solidFill>
              </a:rPr>
              <a:t>Suggested School-based Activities</a:t>
            </a:r>
            <a:endParaRPr b="1"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a:t>
            </a:r>
            <a:r>
              <a:rPr lang="en" sz="1400">
                <a:solidFill>
                  <a:schemeClr val="dk1"/>
                </a:solidFill>
              </a:rPr>
              <a:t>Introduce contest school-wide</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a:t>
            </a:r>
            <a:r>
              <a:rPr lang="en" sz="1400">
                <a:solidFill>
                  <a:schemeClr val="dk1"/>
                </a:solidFill>
              </a:rPr>
              <a:t>Encourage use of criteria checklist and rubric</a:t>
            </a:r>
            <a:endParaRPr sz="14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sz="2400">
                <a:solidFill>
                  <a:schemeClr val="dk1"/>
                </a:solidFill>
              </a:rPr>
              <a:t> 🞐</a:t>
            </a:r>
            <a:r>
              <a:rPr lang="en" sz="1400">
                <a:solidFill>
                  <a:schemeClr val="dk1"/>
                </a:solidFill>
              </a:rPr>
              <a:t>Contest conducted to select one winner per grade level span</a:t>
            </a:r>
            <a:endParaRPr/>
          </a:p>
          <a:p>
            <a:pPr indent="0" lvl="0" marL="0" marR="0" rtl="0" algn="l">
              <a:lnSpc>
                <a:spcPct val="100000"/>
              </a:lnSpc>
              <a:spcBef>
                <a:spcPts val="0"/>
              </a:spcBef>
              <a:spcAft>
                <a:spcPts val="0"/>
              </a:spcAft>
              <a:buClr>
                <a:schemeClr val="dk1"/>
              </a:buClr>
              <a:buSzPts val="1100"/>
              <a:buFont typeface="Arial"/>
              <a:buNone/>
            </a:pPr>
            <a:r>
              <a:rPr lang="en" sz="1400">
                <a:solidFill>
                  <a:schemeClr val="dk1"/>
                </a:solidFill>
              </a:rPr>
              <a:t>           (K-1, 2-3, 4-5,</a:t>
            </a:r>
            <a:r>
              <a:rPr lang="en" sz="1400">
                <a:solidFill>
                  <a:srgbClr val="FFFFFF"/>
                </a:solidFill>
              </a:rPr>
              <a:t>-</a:t>
            </a:r>
            <a:r>
              <a:rPr lang="en" sz="1400">
                <a:solidFill>
                  <a:schemeClr val="dk1"/>
                </a:solidFill>
              </a:rPr>
              <a:t>6-8, 9-12)</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a:t>
            </a:r>
            <a:r>
              <a:rPr lang="en" sz="1400">
                <a:solidFill>
                  <a:schemeClr val="dk1"/>
                </a:solidFill>
              </a:rPr>
              <a:t>Celebrate contest participants and winners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sz="1400">
                <a:solidFill>
                  <a:schemeClr val="dk1"/>
                </a:solidFill>
              </a:rPr>
              <a:t> Submission Checklist:</a:t>
            </a:r>
            <a:endParaRPr b="1" sz="1400">
              <a:solidFill>
                <a:schemeClr val="dk1"/>
              </a:solidFill>
            </a:endParaRPr>
          </a:p>
          <a:p>
            <a:pPr indent="0" lvl="0" marL="0" rtl="0" algn="l">
              <a:lnSpc>
                <a:spcPct val="100000"/>
              </a:lnSpc>
              <a:spcBef>
                <a:spcPts val="0"/>
              </a:spcBef>
              <a:spcAft>
                <a:spcPts val="0"/>
              </a:spcAft>
              <a:buClr>
                <a:schemeClr val="dk1"/>
              </a:buClr>
              <a:buSzPts val="1100"/>
              <a:buNone/>
            </a:pPr>
            <a:r>
              <a:rPr lang="en" sz="2400">
                <a:solidFill>
                  <a:schemeClr val="dk1"/>
                </a:solidFill>
              </a:rPr>
              <a:t> 🞐</a:t>
            </a:r>
            <a:r>
              <a:rPr lang="en" sz="1400">
                <a:solidFill>
                  <a:schemeClr val="dk1"/>
                </a:solidFill>
              </a:rPr>
              <a:t>Upload winning submissions, one per span (K-1, 2-3, 4-5, 6-8, 9-12) to  </a:t>
            </a:r>
            <a:endParaRPr/>
          </a:p>
          <a:p>
            <a:pPr indent="0" lvl="0" marL="0" rtl="0" algn="l">
              <a:lnSpc>
                <a:spcPct val="100000"/>
              </a:lnSpc>
              <a:spcBef>
                <a:spcPts val="0"/>
              </a:spcBef>
              <a:spcAft>
                <a:spcPts val="0"/>
              </a:spcAft>
              <a:buClr>
                <a:schemeClr val="dk1"/>
              </a:buClr>
              <a:buSzPts val="1100"/>
              <a:buNone/>
            </a:pPr>
            <a:r>
              <a:rPr lang="en" sz="1400">
                <a:solidFill>
                  <a:schemeClr val="dk1"/>
                </a:solidFill>
              </a:rPr>
              <a:t>           </a:t>
            </a:r>
            <a:r>
              <a:rPr b="1" lang="en" sz="1400" u="sng">
                <a:solidFill>
                  <a:srgbClr val="0000FF"/>
                </a:solidFill>
                <a:hlinkClick r:id="rId3">
                  <a:extLst>
                    <a:ext uri="{A12FA001-AC4F-418D-AE19-62706E023703}">
                      <ahyp:hlinkClr val="tx"/>
                    </a:ext>
                  </a:extLst>
                </a:hlinkClick>
              </a:rPr>
              <a:t>http://bit.ly/AEMPContestUploads2021</a:t>
            </a:r>
            <a:r>
              <a:rPr lang="en" sz="1400">
                <a:solidFill>
                  <a:schemeClr val="dk1"/>
                </a:solidFill>
              </a:rPr>
              <a:t> by </a:t>
            </a:r>
            <a:r>
              <a:rPr b="1" lang="en" sz="1400">
                <a:solidFill>
                  <a:schemeClr val="dk1"/>
                </a:solidFill>
              </a:rPr>
              <a:t>March 1, 2021, at 5:00 p.m.</a:t>
            </a:r>
            <a:r>
              <a:rPr lang="en" sz="1400">
                <a:solidFill>
                  <a:schemeClr val="dk1"/>
                </a:solidFill>
              </a:rPr>
              <a:t>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a:t>
            </a:r>
            <a:r>
              <a:rPr lang="en" sz="1400">
                <a:solidFill>
                  <a:schemeClr val="dk1"/>
                </a:solidFill>
              </a:rPr>
              <a:t>Essay or multimedia presentation</a:t>
            </a:r>
            <a:r>
              <a:rPr lang="en" sz="2400">
                <a:solidFill>
                  <a:schemeClr val="dk1"/>
                </a:solidFill>
              </a:rPr>
              <a:t>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 🞐</a:t>
            </a:r>
            <a:r>
              <a:rPr lang="en" sz="1400">
                <a:solidFill>
                  <a:schemeClr val="dk1"/>
                </a:solidFill>
              </a:rPr>
              <a:t>Scored Written Word/Multimedia Contest Rubric </a:t>
            </a:r>
            <a:r>
              <a:rPr b="1" lang="en" sz="1400">
                <a:solidFill>
                  <a:schemeClr val="dk1"/>
                </a:solidFill>
              </a:rPr>
              <a:t>and</a:t>
            </a:r>
            <a:r>
              <a:rPr lang="en" sz="1400">
                <a:solidFill>
                  <a:schemeClr val="dk1"/>
                </a:solidFill>
              </a:rPr>
              <a:t> Title Page</a:t>
            </a:r>
            <a:endParaRPr/>
          </a:p>
          <a:p>
            <a:pPr indent="0" lvl="0" marL="0" rtl="0" algn="l">
              <a:lnSpc>
                <a:spcPct val="100000"/>
              </a:lnSpc>
              <a:spcBef>
                <a:spcPts val="0"/>
              </a:spcBef>
              <a:spcAft>
                <a:spcPts val="0"/>
              </a:spcAft>
              <a:buClr>
                <a:schemeClr val="dk1"/>
              </a:buClr>
              <a:buSzPts val="1100"/>
              <a:buNone/>
            </a:pPr>
            <a:r>
              <a:rPr lang="en" sz="2400">
                <a:solidFill>
                  <a:schemeClr val="dk1"/>
                </a:solidFill>
              </a:rPr>
              <a:t> 🞐</a:t>
            </a:r>
            <a:r>
              <a:rPr lang="en" sz="1400">
                <a:solidFill>
                  <a:schemeClr val="dk1"/>
                </a:solidFill>
              </a:rPr>
              <a:t>Receive email verification of the Parent Digital Publicity Authorization and</a:t>
            </a:r>
            <a:endParaRPr/>
          </a:p>
          <a:p>
            <a:pPr indent="0" lvl="0" marL="0" rtl="0" algn="l">
              <a:lnSpc>
                <a:spcPct val="100000"/>
              </a:lnSpc>
              <a:spcBef>
                <a:spcPts val="0"/>
              </a:spcBef>
              <a:spcAft>
                <a:spcPts val="0"/>
              </a:spcAft>
              <a:buClr>
                <a:schemeClr val="dk1"/>
              </a:buClr>
              <a:buSzPts val="1100"/>
              <a:buNone/>
            </a:pPr>
            <a:r>
              <a:rPr lang="en" sz="1400">
                <a:solidFill>
                  <a:schemeClr val="dk1"/>
                </a:solidFill>
              </a:rPr>
              <a:t>           Release Form (Page 7) </a:t>
            </a:r>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1400">
                <a:solidFill>
                  <a:schemeClr val="dk1"/>
                </a:solidFill>
              </a:rPr>
              <a:t>  </a:t>
            </a:r>
            <a:r>
              <a:rPr b="1" lang="en" sz="1200">
                <a:solidFill>
                  <a:schemeClr val="dk1"/>
                </a:solidFill>
              </a:rPr>
              <a:t>Awarded schools will be notified by April 15, 2021 and winners will be honored at the</a:t>
            </a:r>
            <a:endParaRPr/>
          </a:p>
          <a:p>
            <a:pPr indent="0" lvl="0" marL="0" rtl="0" algn="ctr">
              <a:lnSpc>
                <a:spcPct val="100000"/>
              </a:lnSpc>
              <a:spcBef>
                <a:spcPts val="0"/>
              </a:spcBef>
              <a:spcAft>
                <a:spcPts val="0"/>
              </a:spcAft>
              <a:buClr>
                <a:schemeClr val="dk1"/>
              </a:buClr>
              <a:buSzPts val="1100"/>
              <a:buFont typeface="Arial"/>
              <a:buNone/>
            </a:pPr>
            <a:r>
              <a:rPr b="1" lang="en" sz="1200">
                <a:solidFill>
                  <a:schemeClr val="dk1"/>
                </a:solidFill>
              </a:rPr>
              <a:t>Council of Black Administrators 46ᵗᑋ Annual Black Child Conference.</a:t>
            </a:r>
            <a:r>
              <a:rPr b="1" lang="en" sz="1400">
                <a:solidFill>
                  <a:schemeClr val="dk1"/>
                </a:solidFill>
              </a:rPr>
              <a:t> </a:t>
            </a:r>
            <a:endParaRPr b="1" sz="1400">
              <a:solidFill>
                <a:schemeClr val="dk1"/>
              </a:solidFill>
            </a:endParaRPr>
          </a:p>
          <a:p>
            <a:pPr indent="0" lvl="0" marL="0" rtl="0" algn="ctr">
              <a:lnSpc>
                <a:spcPct val="115000"/>
              </a:lnSpc>
              <a:spcBef>
                <a:spcPts val="0"/>
              </a:spcBef>
              <a:spcAft>
                <a:spcPts val="1600"/>
              </a:spcAft>
              <a:buSzPts val="1800"/>
              <a:buNone/>
            </a:pPr>
            <a:r>
              <a:t/>
            </a:r>
            <a:endParaRPr/>
          </a:p>
        </p:txBody>
      </p:sp>
      <p:pic>
        <p:nvPicPr>
          <p:cNvPr id="80" name="Google Shape;80;p2"/>
          <p:cNvPicPr preferRelativeResize="0"/>
          <p:nvPr/>
        </p:nvPicPr>
        <p:blipFill rotWithShape="1">
          <a:blip r:embed="rId4">
            <a:alphaModFix/>
          </a:blip>
          <a:srcRect b="0" l="0" r="0" t="0"/>
          <a:stretch/>
        </p:blipFill>
        <p:spPr>
          <a:xfrm>
            <a:off x="574767" y="446611"/>
            <a:ext cx="960850" cy="763415"/>
          </a:xfrm>
          <a:prstGeom prst="rect">
            <a:avLst/>
          </a:prstGeom>
          <a:noFill/>
          <a:ln>
            <a:noFill/>
          </a:ln>
        </p:spPr>
      </p:pic>
      <p:pic>
        <p:nvPicPr>
          <p:cNvPr id="81" name="Google Shape;81;p2"/>
          <p:cNvPicPr preferRelativeResize="0"/>
          <p:nvPr/>
        </p:nvPicPr>
        <p:blipFill rotWithShape="1">
          <a:blip r:embed="rId5">
            <a:alphaModFix/>
          </a:blip>
          <a:srcRect b="0" l="0" r="0" t="0"/>
          <a:stretch/>
        </p:blipFill>
        <p:spPr>
          <a:xfrm>
            <a:off x="5900868" y="233403"/>
            <a:ext cx="1190623" cy="1189830"/>
          </a:xfrm>
          <a:prstGeom prst="rect">
            <a:avLst/>
          </a:prstGeom>
          <a:noFill/>
          <a:ln>
            <a:noFill/>
          </a:ln>
        </p:spPr>
      </p:pic>
      <p:pic>
        <p:nvPicPr>
          <p:cNvPr id="82" name="Google Shape;82;p2"/>
          <p:cNvPicPr preferRelativeResize="0"/>
          <p:nvPr/>
        </p:nvPicPr>
        <p:blipFill rotWithShape="1">
          <a:blip r:embed="rId6">
            <a:alphaModFix/>
          </a:blip>
          <a:srcRect b="0" l="0" r="0" t="0"/>
          <a:stretch/>
        </p:blipFill>
        <p:spPr>
          <a:xfrm>
            <a:off x="3339826" y="339499"/>
            <a:ext cx="960850" cy="8705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idx="1" type="body"/>
          </p:nvPr>
        </p:nvSpPr>
        <p:spPr>
          <a:xfrm>
            <a:off x="574766" y="1369676"/>
            <a:ext cx="6609805" cy="8140084"/>
          </a:xfrm>
          <a:prstGeom prst="rect">
            <a:avLst/>
          </a:prstGeom>
          <a:noFill/>
          <a:ln>
            <a:noFill/>
          </a:ln>
        </p:spPr>
        <p:txBody>
          <a:bodyPr anchorCtr="0" anchor="t" bIns="91425" lIns="91425" spcFirstLastPara="1" rIns="91425" wrap="square" tIns="91425">
            <a:noAutofit/>
          </a:bodyPr>
          <a:lstStyle/>
          <a:p>
            <a:pPr indent="0" lvl="0" marL="0" marR="6350" rtl="0" algn="ctr">
              <a:lnSpc>
                <a:spcPct val="100000"/>
              </a:lnSpc>
              <a:spcBef>
                <a:spcPts val="0"/>
              </a:spcBef>
              <a:spcAft>
                <a:spcPts val="0"/>
              </a:spcAft>
              <a:buSzPts val="1800"/>
              <a:buNone/>
            </a:pPr>
            <a:r>
              <a:rPr b="1" lang="en" sz="2000">
                <a:solidFill>
                  <a:srgbClr val="131313"/>
                </a:solidFill>
              </a:rPr>
              <a:t>K-12 Written Word Criteria</a:t>
            </a:r>
            <a:endParaRPr b="1" sz="2000">
              <a:solidFill>
                <a:schemeClr val="dk1"/>
              </a:solidFill>
            </a:endParaRPr>
          </a:p>
          <a:p>
            <a:pPr indent="0" lvl="0" marL="0" marR="6350" rtl="0" algn="ctr">
              <a:lnSpc>
                <a:spcPct val="100000"/>
              </a:lnSpc>
              <a:spcBef>
                <a:spcPts val="0"/>
              </a:spcBef>
              <a:spcAft>
                <a:spcPts val="0"/>
              </a:spcAft>
              <a:buSzPts val="1800"/>
              <a:buNone/>
            </a:pPr>
            <a:r>
              <a:rPr b="1" lang="en" sz="2000">
                <a:solidFill>
                  <a:srgbClr val="131313"/>
                </a:solidFill>
              </a:rPr>
              <a:t>Honoring African American History Month</a:t>
            </a:r>
            <a:endParaRPr b="1" sz="2000">
              <a:solidFill>
                <a:srgbClr val="131313"/>
              </a:solidFill>
            </a:endParaRPr>
          </a:p>
          <a:p>
            <a:pPr indent="0" lvl="0" marL="0" marR="6350" rtl="0" algn="ctr">
              <a:lnSpc>
                <a:spcPct val="115000"/>
              </a:lnSpc>
              <a:spcBef>
                <a:spcPts val="0"/>
              </a:spcBef>
              <a:spcAft>
                <a:spcPts val="0"/>
              </a:spcAft>
              <a:buClr>
                <a:schemeClr val="dk1"/>
              </a:buClr>
              <a:buSzPts val="1100"/>
              <a:buFont typeface="Arial"/>
              <a:buNone/>
            </a:pPr>
            <a:r>
              <a:t/>
            </a:r>
            <a:endParaRPr b="1" sz="1950">
              <a:solidFill>
                <a:srgbClr val="131313"/>
              </a:solidFill>
            </a:endParaRPr>
          </a:p>
          <a:p>
            <a:pPr indent="0" lvl="0" marL="0" rtl="0" algn="l">
              <a:lnSpc>
                <a:spcPct val="115000"/>
              </a:lnSpc>
              <a:spcBef>
                <a:spcPts val="0"/>
              </a:spcBef>
              <a:spcAft>
                <a:spcPts val="0"/>
              </a:spcAft>
              <a:buClr>
                <a:schemeClr val="dk1"/>
              </a:buClr>
              <a:buSzPts val="1100"/>
              <a:buFont typeface="Arial"/>
              <a:buNone/>
            </a:pPr>
            <a:r>
              <a:rPr b="1" lang="en" sz="1200">
                <a:solidFill>
                  <a:srgbClr val="131313"/>
                </a:solidFill>
              </a:rPr>
              <a:t>Kindergarten-1</a:t>
            </a:r>
            <a:r>
              <a:rPr b="1" baseline="30000" lang="en" sz="1200">
                <a:solidFill>
                  <a:srgbClr val="131313"/>
                </a:solidFill>
              </a:rPr>
              <a:t>st</a:t>
            </a:r>
            <a:r>
              <a:rPr b="1" lang="en" sz="1200">
                <a:solidFill>
                  <a:srgbClr val="131313"/>
                </a:solidFill>
              </a:rPr>
              <a:t> Grade</a:t>
            </a:r>
            <a:endParaRPr b="1"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Draws a detailed picture or includes visual representation that describes the topic</a:t>
            </a:r>
            <a:endParaRPr b="1"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Writes a paper that states the topic, provides some facts, details and a sense of closure</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Includes a title page (name, grade and school)</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131313"/>
              </a:solidFill>
            </a:endParaRPr>
          </a:p>
          <a:p>
            <a:pPr indent="0" lvl="0" marL="0" rtl="0" algn="l">
              <a:lnSpc>
                <a:spcPct val="100000"/>
              </a:lnSpc>
              <a:spcBef>
                <a:spcPts val="0"/>
              </a:spcBef>
              <a:spcAft>
                <a:spcPts val="0"/>
              </a:spcAft>
              <a:buClr>
                <a:schemeClr val="dk1"/>
              </a:buClr>
              <a:buSzPts val="1100"/>
              <a:buFont typeface="Arial"/>
              <a:buNone/>
            </a:pPr>
            <a:r>
              <a:rPr b="1" lang="en" sz="1200">
                <a:solidFill>
                  <a:srgbClr val="131313"/>
                </a:solidFill>
              </a:rPr>
              <a:t>2</a:t>
            </a:r>
            <a:r>
              <a:rPr b="1" baseline="30000" lang="en" sz="1200">
                <a:solidFill>
                  <a:srgbClr val="131313"/>
                </a:solidFill>
              </a:rPr>
              <a:t>nd</a:t>
            </a:r>
            <a:r>
              <a:rPr b="1" lang="en" sz="1200">
                <a:solidFill>
                  <a:srgbClr val="131313"/>
                </a:solidFill>
              </a:rPr>
              <a:t>-3</a:t>
            </a:r>
            <a:r>
              <a:rPr b="1" baseline="30000" lang="en" sz="1200">
                <a:solidFill>
                  <a:srgbClr val="131313"/>
                </a:solidFill>
              </a:rPr>
              <a:t>rd </a:t>
            </a:r>
            <a:r>
              <a:rPr b="1" lang="en" sz="1200">
                <a:solidFill>
                  <a:srgbClr val="131313"/>
                </a:solidFill>
              </a:rPr>
              <a:t>Grade</a:t>
            </a:r>
            <a:endParaRPr b="1"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Introduces the topic</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Provides multiple facts, detail and examples</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Uses multiple information sources</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Has an introduction and a conclusion</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Includes a title page (name, grade and school)</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131313"/>
              </a:solidFill>
            </a:endParaRPr>
          </a:p>
          <a:p>
            <a:pPr indent="0" lvl="0" marL="0" rtl="0" algn="l">
              <a:lnSpc>
                <a:spcPct val="100000"/>
              </a:lnSpc>
              <a:spcBef>
                <a:spcPts val="0"/>
              </a:spcBef>
              <a:spcAft>
                <a:spcPts val="0"/>
              </a:spcAft>
              <a:buClr>
                <a:schemeClr val="dk1"/>
              </a:buClr>
              <a:buSzPts val="1100"/>
              <a:buFont typeface="Arial"/>
              <a:buNone/>
            </a:pPr>
            <a:r>
              <a:rPr b="1" lang="en" sz="1200">
                <a:solidFill>
                  <a:srgbClr val="131313"/>
                </a:solidFill>
              </a:rPr>
              <a:t>4</a:t>
            </a:r>
            <a:r>
              <a:rPr b="1" baseline="30000" lang="en" sz="1200">
                <a:solidFill>
                  <a:srgbClr val="131313"/>
                </a:solidFill>
              </a:rPr>
              <a:t>th</a:t>
            </a:r>
            <a:r>
              <a:rPr b="1" lang="en" sz="1200">
                <a:solidFill>
                  <a:srgbClr val="131313"/>
                </a:solidFill>
              </a:rPr>
              <a:t>-5</a:t>
            </a:r>
            <a:r>
              <a:rPr b="1" baseline="30000" lang="en" sz="1200">
                <a:solidFill>
                  <a:srgbClr val="131313"/>
                </a:solidFill>
              </a:rPr>
              <a:t>th </a:t>
            </a:r>
            <a:r>
              <a:rPr b="1" lang="en" sz="1200">
                <a:solidFill>
                  <a:srgbClr val="131313"/>
                </a:solidFill>
              </a:rPr>
              <a:t>Grade</a:t>
            </a:r>
            <a:endParaRPr b="1"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Topic is introduced and clearly communicated</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Clear focus maintained for the purpose of the audience</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Use of varied transitional strategies to clarify ideas</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Effective introduction and conclusion</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Uses multiple information sources</a:t>
            </a:r>
            <a:endParaRPr sz="1200">
              <a:solidFill>
                <a:srgbClr val="131313"/>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Logical progression of ideas from beginning to end</a:t>
            </a:r>
            <a:endParaRPr sz="1200">
              <a:solidFill>
                <a:srgbClr val="131313"/>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rgbClr val="131313"/>
                </a:solidFill>
              </a:rPr>
              <a:t>Includes a title page (name, grade and school)</a:t>
            </a:r>
            <a:endParaRPr sz="1200">
              <a:solidFill>
                <a:srgbClr val="131313"/>
              </a:solidFill>
            </a:endParaRPr>
          </a:p>
          <a:p>
            <a:pPr indent="0" lvl="0" marL="0" rtl="0" algn="l">
              <a:lnSpc>
                <a:spcPct val="100000"/>
              </a:lnSpc>
              <a:spcBef>
                <a:spcPts val="0"/>
              </a:spcBef>
              <a:spcAft>
                <a:spcPts val="0"/>
              </a:spcAft>
              <a:buSzPts val="1800"/>
              <a:buNone/>
            </a:pPr>
            <a:r>
              <a:t/>
            </a:r>
            <a:endParaRPr sz="1000">
              <a:solidFill>
                <a:srgbClr val="131313"/>
              </a:solidFill>
            </a:endParaRPr>
          </a:p>
          <a:p>
            <a:pPr indent="0" lvl="0" marL="0" rtl="0" algn="l">
              <a:lnSpc>
                <a:spcPct val="100000"/>
              </a:lnSpc>
              <a:spcBef>
                <a:spcPts val="0"/>
              </a:spcBef>
              <a:spcAft>
                <a:spcPts val="0"/>
              </a:spcAft>
              <a:buSzPts val="1800"/>
              <a:buNone/>
            </a:pPr>
            <a:r>
              <a:rPr b="1" lang="en" sz="1200">
                <a:solidFill>
                  <a:schemeClr val="dk1"/>
                </a:solidFill>
              </a:rPr>
              <a:t>6</a:t>
            </a:r>
            <a:r>
              <a:rPr b="1" baseline="30000" lang="en" sz="1200">
                <a:solidFill>
                  <a:schemeClr val="dk1"/>
                </a:solidFill>
              </a:rPr>
              <a:t>th</a:t>
            </a:r>
            <a:r>
              <a:rPr b="1" lang="en" sz="1200">
                <a:solidFill>
                  <a:schemeClr val="dk1"/>
                </a:solidFill>
              </a:rPr>
              <a:t>-12</a:t>
            </a:r>
            <a:r>
              <a:rPr b="1" baseline="30000" lang="en" sz="1200">
                <a:solidFill>
                  <a:schemeClr val="dk1"/>
                </a:solidFill>
              </a:rPr>
              <a:t>th </a:t>
            </a:r>
            <a:r>
              <a:rPr b="1" lang="en" sz="1200">
                <a:solidFill>
                  <a:schemeClr val="dk1"/>
                </a:solidFill>
              </a:rPr>
              <a:t>Grade</a:t>
            </a:r>
            <a:endParaRPr b="1"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Claim is clearly communicated and maintained for the purpose of the audience throughout</a:t>
            </a:r>
            <a:endParaRPr/>
          </a:p>
          <a:p>
            <a:pPr indent="0" lvl="0" marL="0" rtl="0" algn="l">
              <a:lnSpc>
                <a:spcPct val="100000"/>
              </a:lnSpc>
              <a:spcBef>
                <a:spcPts val="0"/>
              </a:spcBef>
              <a:spcAft>
                <a:spcPts val="0"/>
              </a:spcAft>
              <a:buSzPts val="1800"/>
              <a:buNone/>
            </a:pPr>
            <a:r>
              <a:rPr lang="en" sz="1200">
                <a:solidFill>
                  <a:schemeClr val="dk1"/>
                </a:solidFill>
              </a:rPr>
              <a:t>    the essay</a:t>
            </a:r>
            <a:endParaRPr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Logical progression of ideas</a:t>
            </a:r>
            <a:endParaRPr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Effective introduction and conclusion organizational structure</a:t>
            </a:r>
            <a:endParaRPr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Organization is fully sustained between and within paragraphs</a:t>
            </a:r>
            <a:endParaRPr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Response is consistently and purposefully focused</a:t>
            </a:r>
            <a:endParaRPr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Uses multiple information sources</a:t>
            </a:r>
            <a:endParaRPr sz="12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a:t>
            </a:r>
            <a:r>
              <a:rPr lang="en" sz="1200">
                <a:solidFill>
                  <a:schemeClr val="dk1"/>
                </a:solidFill>
              </a:rPr>
              <a:t>Alternate and opposing arguments are clearly acknowledged or addressed</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a:t>
            </a:r>
            <a:r>
              <a:rPr lang="en" sz="1200">
                <a:solidFill>
                  <a:srgbClr val="131313"/>
                </a:solidFill>
              </a:rPr>
              <a:t>Includes a title page (name, grade and school)</a:t>
            </a:r>
            <a:endParaRPr sz="1200">
              <a:solidFill>
                <a:srgbClr val="131313"/>
              </a:solidFill>
            </a:endParaRPr>
          </a:p>
        </p:txBody>
      </p:sp>
      <p:pic>
        <p:nvPicPr>
          <p:cNvPr id="88" name="Google Shape;88;p3"/>
          <p:cNvPicPr preferRelativeResize="0"/>
          <p:nvPr/>
        </p:nvPicPr>
        <p:blipFill rotWithShape="1">
          <a:blip r:embed="rId3">
            <a:alphaModFix/>
          </a:blip>
          <a:srcRect b="0" l="0" r="0" t="0"/>
          <a:stretch/>
        </p:blipFill>
        <p:spPr>
          <a:xfrm>
            <a:off x="574766" y="393054"/>
            <a:ext cx="960850" cy="763415"/>
          </a:xfrm>
          <a:prstGeom prst="rect">
            <a:avLst/>
          </a:prstGeom>
          <a:noFill/>
          <a:ln>
            <a:noFill/>
          </a:ln>
        </p:spPr>
      </p:pic>
      <p:pic>
        <p:nvPicPr>
          <p:cNvPr id="89" name="Google Shape;89;p3"/>
          <p:cNvPicPr preferRelativeResize="0"/>
          <p:nvPr/>
        </p:nvPicPr>
        <p:blipFill rotWithShape="1">
          <a:blip r:embed="rId4">
            <a:alphaModFix/>
          </a:blip>
          <a:srcRect b="0" l="0" r="0" t="0"/>
          <a:stretch/>
        </p:blipFill>
        <p:spPr>
          <a:xfrm>
            <a:off x="5993948" y="179846"/>
            <a:ext cx="1190623" cy="1189830"/>
          </a:xfrm>
          <a:prstGeom prst="rect">
            <a:avLst/>
          </a:prstGeom>
          <a:noFill/>
          <a:ln>
            <a:noFill/>
          </a:ln>
        </p:spPr>
      </p:pic>
      <p:pic>
        <p:nvPicPr>
          <p:cNvPr id="90" name="Google Shape;90;p3"/>
          <p:cNvPicPr preferRelativeResize="0"/>
          <p:nvPr/>
        </p:nvPicPr>
        <p:blipFill rotWithShape="1">
          <a:blip r:embed="rId5">
            <a:alphaModFix/>
          </a:blip>
          <a:srcRect b="0" l="0" r="0" t="0"/>
          <a:stretch/>
        </p:blipFill>
        <p:spPr>
          <a:xfrm>
            <a:off x="3339826" y="339499"/>
            <a:ext cx="960850" cy="8705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b="0" l="0" r="0" t="0"/>
          <a:stretch/>
        </p:blipFill>
        <p:spPr>
          <a:xfrm>
            <a:off x="613954" y="446611"/>
            <a:ext cx="960850" cy="763415"/>
          </a:xfrm>
          <a:prstGeom prst="rect">
            <a:avLst/>
          </a:prstGeom>
          <a:noFill/>
          <a:ln>
            <a:noFill/>
          </a:ln>
        </p:spPr>
      </p:pic>
      <p:pic>
        <p:nvPicPr>
          <p:cNvPr id="96" name="Google Shape;96;p4"/>
          <p:cNvPicPr preferRelativeResize="0"/>
          <p:nvPr/>
        </p:nvPicPr>
        <p:blipFill rotWithShape="1">
          <a:blip r:embed="rId4">
            <a:alphaModFix/>
          </a:blip>
          <a:srcRect b="0" l="0" r="0" t="0"/>
          <a:stretch/>
        </p:blipFill>
        <p:spPr>
          <a:xfrm>
            <a:off x="5831200" y="179847"/>
            <a:ext cx="1190623" cy="1189830"/>
          </a:xfrm>
          <a:prstGeom prst="rect">
            <a:avLst/>
          </a:prstGeom>
          <a:noFill/>
          <a:ln>
            <a:noFill/>
          </a:ln>
        </p:spPr>
      </p:pic>
      <p:pic>
        <p:nvPicPr>
          <p:cNvPr id="97" name="Google Shape;97;p4"/>
          <p:cNvPicPr preferRelativeResize="0"/>
          <p:nvPr/>
        </p:nvPicPr>
        <p:blipFill rotWithShape="1">
          <a:blip r:embed="rId5">
            <a:alphaModFix/>
          </a:blip>
          <a:srcRect b="0" l="0" r="0" t="0"/>
          <a:stretch/>
        </p:blipFill>
        <p:spPr>
          <a:xfrm>
            <a:off x="3339826" y="339499"/>
            <a:ext cx="960850" cy="870527"/>
          </a:xfrm>
          <a:prstGeom prst="rect">
            <a:avLst/>
          </a:prstGeom>
          <a:noFill/>
          <a:ln>
            <a:noFill/>
          </a:ln>
        </p:spPr>
      </p:pic>
      <p:sp>
        <p:nvSpPr>
          <p:cNvPr id="98" name="Google Shape;98;p4"/>
          <p:cNvSpPr txBox="1"/>
          <p:nvPr/>
        </p:nvSpPr>
        <p:spPr>
          <a:xfrm>
            <a:off x="544286" y="1581475"/>
            <a:ext cx="6705600" cy="7832491"/>
          </a:xfrm>
          <a:prstGeom prst="rect">
            <a:avLst/>
          </a:prstGeom>
          <a:noFill/>
          <a:ln>
            <a:noFill/>
          </a:ln>
        </p:spPr>
        <p:txBody>
          <a:bodyPr anchorCtr="0" anchor="t" bIns="91425" lIns="91425" spcFirstLastPara="1" rIns="91425" wrap="square" tIns="91425">
            <a:noAutofit/>
          </a:bodyPr>
          <a:lstStyle/>
          <a:p>
            <a:pPr indent="0" lvl="0" marL="0" marR="6350" rtl="0" algn="ctr">
              <a:lnSpc>
                <a:spcPct val="100000"/>
              </a:lnSpc>
              <a:spcBef>
                <a:spcPts val="0"/>
              </a:spcBef>
              <a:spcAft>
                <a:spcPts val="0"/>
              </a:spcAft>
              <a:buClr>
                <a:srgbClr val="000000"/>
              </a:buClr>
              <a:buSzPts val="2000"/>
              <a:buFont typeface="Arial"/>
              <a:buNone/>
            </a:pPr>
            <a:r>
              <a:rPr b="1" i="0" lang="en" sz="2000" u="none" cap="none" strike="noStrike">
                <a:solidFill>
                  <a:srgbClr val="131313"/>
                </a:solidFill>
                <a:latin typeface="Arial"/>
                <a:ea typeface="Arial"/>
                <a:cs typeface="Arial"/>
                <a:sym typeface="Arial"/>
              </a:rPr>
              <a:t>K-12 Multimedia Presentation Criteria</a:t>
            </a:r>
            <a:endParaRPr b="0" i="0" sz="2000" u="none" cap="none" strike="noStrike">
              <a:solidFill>
                <a:srgbClr val="131313"/>
              </a:solidFill>
              <a:latin typeface="Arial"/>
              <a:ea typeface="Arial"/>
              <a:cs typeface="Arial"/>
              <a:sym typeface="Arial"/>
            </a:endParaRPr>
          </a:p>
          <a:p>
            <a:pPr indent="0" lvl="0" marL="0" marR="6350" rtl="0" algn="ctr">
              <a:lnSpc>
                <a:spcPct val="100000"/>
              </a:lnSpc>
              <a:spcBef>
                <a:spcPts val="0"/>
              </a:spcBef>
              <a:spcAft>
                <a:spcPts val="0"/>
              </a:spcAft>
              <a:buClr>
                <a:srgbClr val="000000"/>
              </a:buClr>
              <a:buSzPts val="2000"/>
              <a:buFont typeface="Arial"/>
              <a:buNone/>
            </a:pPr>
            <a:r>
              <a:rPr b="1" i="0" lang="en" sz="2000" u="none" cap="none" strike="noStrike">
                <a:solidFill>
                  <a:srgbClr val="131313"/>
                </a:solidFill>
                <a:latin typeface="Arial"/>
                <a:ea typeface="Arial"/>
                <a:cs typeface="Arial"/>
                <a:sym typeface="Arial"/>
              </a:rPr>
              <a:t>Honoring African American History Month</a:t>
            </a:r>
            <a:endParaRPr b="1" i="0" sz="20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131313"/>
                </a:solidFill>
                <a:latin typeface="Arial"/>
                <a:ea typeface="Arial"/>
                <a:cs typeface="Arial"/>
                <a:sym typeface="Arial"/>
              </a:rPr>
              <a:t>Presentations</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Introductory slide with school name, student name, grade level and title</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Includes 5-10 slides with visuals and written captions</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Displays visual text to provide information and supporting evidence</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The presentation clearly addresses the prompt</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Can include embedded advanced features such as videos and audio</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Suggested format: PowerPoint or Keynote</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131313"/>
                </a:solidFill>
                <a:latin typeface="Arial"/>
                <a:ea typeface="Arial"/>
                <a:cs typeface="Arial"/>
                <a:sym typeface="Arial"/>
              </a:rPr>
              <a:t>Video Submissions </a:t>
            </a:r>
            <a:r>
              <a:rPr b="0" i="0" lang="en" sz="1200" u="none" cap="none" strike="noStrike">
                <a:solidFill>
                  <a:srgbClr val="131313"/>
                </a:solidFill>
                <a:latin typeface="Arial"/>
                <a:ea typeface="Arial"/>
                <a:cs typeface="Arial"/>
                <a:sym typeface="Arial"/>
              </a:rPr>
              <a:t>(i.e., skits, speeches, performances)</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Introductory title with school name, student name, grade level, and title</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3-5 minutes in length </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Displays visual text to provide information and supporting evidence</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Clear sound and verbal articulation</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The video clearly addresses the prompt</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Suggested format: iMovie and Explain Everything</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131313"/>
                </a:solidFill>
                <a:latin typeface="Arial"/>
                <a:ea typeface="Arial"/>
                <a:cs typeface="Arial"/>
                <a:sym typeface="Arial"/>
              </a:rPr>
              <a:t>Audio Submissions </a:t>
            </a:r>
            <a:r>
              <a:rPr b="0" i="0" lang="en" sz="1200" u="none" cap="none" strike="noStrike">
                <a:solidFill>
                  <a:srgbClr val="131313"/>
                </a:solidFill>
                <a:latin typeface="Arial"/>
                <a:ea typeface="Arial"/>
                <a:cs typeface="Arial"/>
                <a:sym typeface="Arial"/>
              </a:rPr>
              <a:t>(i.e., songs, raps, spoken word, speeches)</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Introductory slide with school name, student name, grade level, and title</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3-5 minutes in length </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Provides information and supporting evidence</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Clear sound and verbal articulation</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The audio clearly addresses the prompt</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Suggested format: iMovie or Explain Everything</a:t>
            </a:r>
            <a:endParaRPr b="0"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131313"/>
                </a:solidFill>
                <a:latin typeface="Arial"/>
                <a:ea typeface="Arial"/>
                <a:cs typeface="Arial"/>
                <a:sym typeface="Arial"/>
              </a:rPr>
              <a:t>College and Career Readiness Anchor Standards</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Use technology, including the internet, to produce and publish writing and to interact and </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31313"/>
                </a:solidFill>
                <a:latin typeface="Arial"/>
                <a:ea typeface="Arial"/>
                <a:cs typeface="Arial"/>
                <a:sym typeface="Arial"/>
              </a:rPr>
              <a:t>       collaborate with others</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Arial"/>
                <a:ea typeface="Arial"/>
                <a:cs typeface="Arial"/>
                <a:sym typeface="Arial"/>
              </a:rPr>
              <a:t>🞐</a:t>
            </a:r>
            <a:r>
              <a:rPr b="0" i="0" lang="en" sz="1200" u="none" cap="none" strike="noStrike">
                <a:solidFill>
                  <a:srgbClr val="131313"/>
                </a:solidFill>
                <a:latin typeface="Arial"/>
                <a:ea typeface="Arial"/>
                <a:cs typeface="Arial"/>
                <a:sym typeface="Arial"/>
              </a:rPr>
              <a:t>Gather relevant information from multiple print and digital sources, assess the credibility </a:t>
            </a:r>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31313"/>
                </a:solidFill>
                <a:latin typeface="Arial"/>
                <a:ea typeface="Arial"/>
                <a:cs typeface="Arial"/>
                <a:sym typeface="Arial"/>
              </a:rPr>
              <a:t>        and accuracy of each source and integrate the information while avoiding plagiarism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b="0" l="0" r="0" t="0"/>
          <a:stretch/>
        </p:blipFill>
        <p:spPr>
          <a:xfrm>
            <a:off x="574766" y="339507"/>
            <a:ext cx="960850" cy="763415"/>
          </a:xfrm>
          <a:prstGeom prst="rect">
            <a:avLst/>
          </a:prstGeom>
          <a:noFill/>
          <a:ln>
            <a:noFill/>
          </a:ln>
        </p:spPr>
      </p:pic>
      <p:pic>
        <p:nvPicPr>
          <p:cNvPr id="104" name="Google Shape;104;p5"/>
          <p:cNvPicPr preferRelativeResize="0"/>
          <p:nvPr/>
        </p:nvPicPr>
        <p:blipFill rotWithShape="1">
          <a:blip r:embed="rId4">
            <a:alphaModFix/>
          </a:blip>
          <a:srcRect b="0" l="0" r="0" t="0"/>
          <a:stretch/>
        </p:blipFill>
        <p:spPr>
          <a:xfrm>
            <a:off x="6104886" y="50388"/>
            <a:ext cx="1190623" cy="1189830"/>
          </a:xfrm>
          <a:prstGeom prst="rect">
            <a:avLst/>
          </a:prstGeom>
          <a:noFill/>
          <a:ln>
            <a:noFill/>
          </a:ln>
        </p:spPr>
      </p:pic>
      <p:pic>
        <p:nvPicPr>
          <p:cNvPr id="105" name="Google Shape;105;p5"/>
          <p:cNvPicPr preferRelativeResize="0"/>
          <p:nvPr/>
        </p:nvPicPr>
        <p:blipFill rotWithShape="1">
          <a:blip r:embed="rId5">
            <a:alphaModFix/>
          </a:blip>
          <a:srcRect b="0" l="0" r="0" t="0"/>
          <a:stretch/>
        </p:blipFill>
        <p:spPr>
          <a:xfrm>
            <a:off x="3339826" y="339499"/>
            <a:ext cx="960850" cy="870527"/>
          </a:xfrm>
          <a:prstGeom prst="rect">
            <a:avLst/>
          </a:prstGeom>
          <a:noFill/>
          <a:ln>
            <a:noFill/>
          </a:ln>
        </p:spPr>
      </p:pic>
      <p:graphicFrame>
        <p:nvGraphicFramePr>
          <p:cNvPr id="106" name="Google Shape;106;p5"/>
          <p:cNvGraphicFramePr/>
          <p:nvPr/>
        </p:nvGraphicFramePr>
        <p:xfrm>
          <a:off x="574766" y="1377513"/>
          <a:ext cx="3000000" cy="3000000"/>
        </p:xfrm>
        <a:graphic>
          <a:graphicData uri="http://schemas.openxmlformats.org/drawingml/2006/table">
            <a:tbl>
              <a:tblPr bandRow="1">
                <a:noFill/>
                <a:tableStyleId>{6D350290-B8F6-4F8F-A6AC-F360D304647C}</a:tableStyleId>
              </a:tblPr>
              <a:tblGrid>
                <a:gridCol w="2037800"/>
                <a:gridCol w="766350"/>
                <a:gridCol w="635725"/>
                <a:gridCol w="592175"/>
                <a:gridCol w="566050"/>
                <a:gridCol w="2032325"/>
              </a:tblGrid>
              <a:tr h="305975">
                <a:tc gridSpan="6">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t>Written Word/Multimedia Contest Rubric</a:t>
                      </a:r>
                      <a:endParaRPr b="1" sz="2000" u="none" cap="none" strike="noStrike"/>
                    </a:p>
                  </a:txBody>
                  <a:tcPr marT="0" marB="0" marR="68575" marL="68575"/>
                </a:tc>
                <a:tc hMerge="1"/>
                <a:tc hMerge="1"/>
                <a:tc hMerge="1"/>
                <a:tc hMerge="1"/>
                <a:tc hMerge="1"/>
              </a:tr>
              <a:tr h="312725">
                <a:tc gridSpan="6">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1A181A"/>
                          </a:solidFill>
                        </a:rPr>
                        <a:t>The Written Word/Multimedia Presentation should exemplify </a:t>
                      </a:r>
                      <a:r>
                        <a:rPr b="1" lang="en" sz="950" u="none" cap="none" strike="noStrike">
                          <a:solidFill>
                            <a:srgbClr val="282828"/>
                          </a:solidFill>
                        </a:rPr>
                        <a:t>informative/explanatory writing </a:t>
                      </a:r>
                      <a:r>
                        <a:rPr b="1" lang="en" sz="950" u="none" cap="none" strike="noStrike">
                          <a:solidFill>
                            <a:srgbClr val="1A181A"/>
                          </a:solidFill>
                        </a:rPr>
                        <a:t>that </a:t>
                      </a:r>
                      <a:r>
                        <a:rPr b="1" lang="en" sz="950" u="none" cap="none" strike="noStrike">
                          <a:solidFill>
                            <a:srgbClr val="282828"/>
                          </a:solidFill>
                        </a:rPr>
                        <a:t>is </a:t>
                      </a:r>
                      <a:r>
                        <a:rPr b="1" lang="en" sz="950" u="none" cap="none" strike="noStrike">
                          <a:solidFill>
                            <a:srgbClr val="1A181A"/>
                          </a:solidFill>
                        </a:rPr>
                        <a:t>based on research and provides evidence to support their topic</a:t>
                      </a:r>
                      <a:r>
                        <a:rPr b="1" lang="en" sz="950" u="none" cap="none" strike="noStrike">
                          <a:solidFill>
                            <a:srgbClr val="3D3D3D"/>
                          </a:solidFill>
                        </a:rPr>
                        <a:t>.  </a:t>
                      </a:r>
                      <a:r>
                        <a:rPr b="1" lang="en" sz="950" u="none" cap="none" strike="noStrike">
                          <a:solidFill>
                            <a:srgbClr val="1A181A"/>
                          </a:solidFill>
                        </a:rPr>
                        <a:t>Please use the following rubric to score your entries.</a:t>
                      </a:r>
                      <a:endParaRPr b="1" sz="1200" u="none" cap="none" strike="noStrike"/>
                    </a:p>
                  </a:txBody>
                  <a:tcPr marT="0" marB="0" marR="68575" marL="68575"/>
                </a:tc>
                <a:tc hMerge="1"/>
                <a:tc hMerge="1"/>
                <a:tc hMerge="1"/>
                <a:tc hMerge="1"/>
                <a:tc hMerge="1"/>
              </a:tr>
              <a:tr h="4420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t>Score according to grade level criteria.</a:t>
                      </a:r>
                      <a:endParaRPr b="1" sz="1000" u="none" cap="none" strike="noStrike"/>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4</a:t>
                      </a:r>
                      <a:endParaRPr b="1" sz="1200" u="none" cap="none" strike="noStrike"/>
                    </a:p>
                    <a:p>
                      <a:pPr indent="0" lvl="0" marL="0" marR="0" rtl="0" algn="ctr">
                        <a:lnSpc>
                          <a:spcPct val="100000"/>
                        </a:lnSpc>
                        <a:spcBef>
                          <a:spcPts val="0"/>
                        </a:spcBef>
                        <a:spcAft>
                          <a:spcPts val="0"/>
                        </a:spcAft>
                        <a:buClr>
                          <a:srgbClr val="000000"/>
                        </a:buClr>
                        <a:buSzPts val="800"/>
                        <a:buFont typeface="Arial"/>
                        <a:buNone/>
                      </a:pPr>
                      <a:r>
                        <a:rPr lang="en" sz="800" u="none" cap="none" strike="noStrike"/>
                        <a:t>Consistently Evident</a:t>
                      </a:r>
                      <a:endParaRPr sz="800" u="none" cap="none" strike="noStrike"/>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3</a:t>
                      </a:r>
                      <a:endParaRPr b="1" sz="1200" u="none" cap="none" strike="noStrike"/>
                    </a:p>
                    <a:p>
                      <a:pPr indent="0" lvl="0" marL="0" marR="0" rtl="0" algn="ctr">
                        <a:lnSpc>
                          <a:spcPct val="100000"/>
                        </a:lnSpc>
                        <a:spcBef>
                          <a:spcPts val="0"/>
                        </a:spcBef>
                        <a:spcAft>
                          <a:spcPts val="0"/>
                        </a:spcAft>
                        <a:buClr>
                          <a:srgbClr val="000000"/>
                        </a:buClr>
                        <a:buSzPts val="800"/>
                        <a:buFont typeface="Arial"/>
                        <a:buNone/>
                      </a:pPr>
                      <a:r>
                        <a:rPr lang="en" sz="800" u="none" cap="none" strike="noStrike"/>
                        <a:t>Frequently Evident</a:t>
                      </a:r>
                      <a:endParaRPr sz="800" u="none" cap="none" strike="noStrike"/>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2</a:t>
                      </a:r>
                      <a:endParaRPr b="1" sz="1200" u="none" cap="none" strike="noStrike"/>
                    </a:p>
                    <a:p>
                      <a:pPr indent="0" lvl="0" marL="0" marR="0" rtl="0" algn="ctr">
                        <a:lnSpc>
                          <a:spcPct val="100000"/>
                        </a:lnSpc>
                        <a:spcBef>
                          <a:spcPts val="0"/>
                        </a:spcBef>
                        <a:spcAft>
                          <a:spcPts val="0"/>
                        </a:spcAft>
                        <a:buClr>
                          <a:srgbClr val="000000"/>
                        </a:buClr>
                        <a:buSzPts val="800"/>
                        <a:buFont typeface="Arial"/>
                        <a:buNone/>
                      </a:pPr>
                      <a:r>
                        <a:rPr lang="en" sz="800" u="none" cap="none" strike="noStrike"/>
                        <a:t>Seldom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en" sz="800" u="none" cap="none" strike="noStrike"/>
                        <a:t>Evident</a:t>
                      </a:r>
                      <a:endParaRPr sz="1200" u="none" cap="none" strike="noStrike"/>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1</a:t>
                      </a:r>
                      <a:endParaRPr b="1" sz="1200" u="none" cap="none" strike="noStrike"/>
                    </a:p>
                    <a:p>
                      <a:pPr indent="0" lvl="0" marL="0" marR="0" rtl="0" algn="ctr">
                        <a:lnSpc>
                          <a:spcPct val="100000"/>
                        </a:lnSpc>
                        <a:spcBef>
                          <a:spcPts val="0"/>
                        </a:spcBef>
                        <a:spcAft>
                          <a:spcPts val="0"/>
                        </a:spcAft>
                        <a:buClr>
                          <a:srgbClr val="000000"/>
                        </a:buClr>
                        <a:buSzPts val="800"/>
                        <a:buFont typeface="Arial"/>
                        <a:buNone/>
                      </a:pPr>
                      <a:r>
                        <a:rPr lang="en" sz="800" u="none" cap="none" strike="noStrike"/>
                        <a:t>Never Evident</a:t>
                      </a:r>
                      <a:endParaRPr sz="800" u="none" cap="none" strike="noStrike"/>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rPr lang="en" sz="1200" u="none" cap="none" strike="noStrike"/>
                        <a:t>Comments</a:t>
                      </a:r>
                      <a:endParaRPr sz="1200" u="none" cap="none" strike="noStrike"/>
                    </a:p>
                  </a:txBody>
                  <a:tcPr marT="0" marB="0" marR="68575" marL="68575"/>
                </a:tc>
              </a:tr>
              <a:tr h="663325">
                <a:tc>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282828"/>
                          </a:solidFill>
                        </a:rPr>
                        <a:t>Focus</a:t>
                      </a:r>
                      <a:endParaRPr b="1" sz="950" u="none" cap="none" strike="noStrike"/>
                    </a:p>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282828"/>
                          </a:solidFill>
                        </a:rPr>
                        <a:t>Responds skillfully with all </a:t>
                      </a:r>
                      <a:r>
                        <a:rPr lang="en" sz="900" u="none" cap="none" strike="noStrike">
                          <a:solidFill>
                            <a:srgbClr val="3D3D3D"/>
                          </a:solidFill>
                        </a:rPr>
                        <a:t>statements </a:t>
                      </a:r>
                      <a:r>
                        <a:rPr lang="en" sz="900" u="none" cap="none" strike="noStrike">
                          <a:solidFill>
                            <a:srgbClr val="282828"/>
                          </a:solidFill>
                        </a:rPr>
                        <a:t>related to the prompt</a:t>
                      </a:r>
                      <a:r>
                        <a:rPr lang="en" sz="900" u="none" cap="none" strike="noStrike">
                          <a:solidFill>
                            <a:srgbClr val="525252"/>
                          </a:solidFill>
                        </a:rPr>
                        <a:t>.</a:t>
                      </a:r>
                      <a:endParaRPr sz="900" u="none" cap="none" strike="noStrike">
                        <a:solidFill>
                          <a:srgbClr val="525252"/>
                        </a:solidFil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r>
              <a:tr h="938975">
                <a:tc>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1A181A"/>
                          </a:solidFill>
                        </a:rPr>
                        <a:t>Organization</a:t>
                      </a:r>
                      <a:endParaRPr b="1" sz="950" u="none" cap="none" strike="noStrike"/>
                    </a:p>
                    <a:p>
                      <a:pPr indent="0" lvl="0" marL="0" marR="0" rtl="0" algn="l">
                        <a:lnSpc>
                          <a:spcPct val="100000"/>
                        </a:lnSpc>
                        <a:spcBef>
                          <a:spcPts val="0"/>
                        </a:spcBef>
                        <a:spcAft>
                          <a:spcPts val="0"/>
                        </a:spcAft>
                        <a:buClr>
                          <a:srgbClr val="000000"/>
                        </a:buClr>
                        <a:buSzPts val="950"/>
                        <a:buFont typeface="Arial"/>
                        <a:buNone/>
                      </a:pPr>
                      <a:r>
                        <a:rPr lang="en" sz="950" u="none" cap="none" strike="noStrike">
                          <a:solidFill>
                            <a:srgbClr val="1A181A"/>
                          </a:solidFill>
                        </a:rPr>
                        <a:t>Organizes </a:t>
                      </a:r>
                      <a:r>
                        <a:rPr lang="en" sz="900" u="none" cap="none" strike="noStrike">
                          <a:solidFill>
                            <a:srgbClr val="282828"/>
                          </a:solidFill>
                        </a:rPr>
                        <a:t>information </a:t>
                      </a:r>
                      <a:r>
                        <a:rPr lang="en" sz="900" u="none" cap="none" strike="noStrike">
                          <a:solidFill>
                            <a:srgbClr val="1A181A"/>
                          </a:solidFill>
                        </a:rPr>
                        <a:t>into paragraph structure using a clear </a:t>
                      </a:r>
                      <a:r>
                        <a:rPr lang="en" sz="900" u="none" cap="none" strike="noStrike">
                          <a:solidFill>
                            <a:srgbClr val="282828"/>
                          </a:solidFill>
                        </a:rPr>
                        <a:t>topic sentence, </a:t>
                      </a:r>
                      <a:r>
                        <a:rPr lang="en" sz="900" u="none" cap="none" strike="noStrike">
                          <a:solidFill>
                            <a:srgbClr val="1A181A"/>
                          </a:solidFill>
                        </a:rPr>
                        <a:t>facts, definitions,</a:t>
                      </a:r>
                      <a:endParaRPr/>
                    </a:p>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A181A"/>
                          </a:solidFill>
                        </a:rPr>
                        <a:t>and concluding </a:t>
                      </a:r>
                      <a:r>
                        <a:rPr lang="en" sz="900" u="none" cap="none" strike="noStrike">
                          <a:solidFill>
                            <a:srgbClr val="282828"/>
                          </a:solidFill>
                        </a:rPr>
                        <a:t>sentence.</a:t>
                      </a:r>
                      <a:endParaRPr sz="900" u="none" cap="none" strike="noStrike">
                        <a:solidFill>
                          <a:srgbClr val="282828"/>
                        </a:solidFill>
                      </a:endParaRPr>
                    </a:p>
                    <a:p>
                      <a:pPr indent="0" lvl="0" marL="0" marR="0" rtl="0" algn="l">
                        <a:lnSpc>
                          <a:spcPct val="100000"/>
                        </a:lnSpc>
                        <a:spcBef>
                          <a:spcPts val="0"/>
                        </a:spcBef>
                        <a:spcAft>
                          <a:spcPts val="0"/>
                        </a:spcAft>
                        <a:buClr>
                          <a:srgbClr val="000000"/>
                        </a:buClr>
                        <a:buSzPts val="950"/>
                        <a:buFont typeface="Arial"/>
                        <a:buNone/>
                      </a:pPr>
                      <a:r>
                        <a:t/>
                      </a:r>
                      <a:endParaRPr b="1" sz="950" u="none" cap="none" strike="noStrike">
                        <a:solidFill>
                          <a:srgbClr val="282828"/>
                        </a:solidFill>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r>
              <a:tr h="680550">
                <a:tc>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1A181A"/>
                          </a:solidFill>
                        </a:rPr>
                        <a:t>Supporting Evidence</a:t>
                      </a:r>
                      <a:endParaRPr b="1" sz="950" u="none" cap="none" strike="noStrike"/>
                    </a:p>
                    <a:p>
                      <a:pPr indent="0" lvl="0" marL="0" marR="50800" rtl="0" algn="l">
                        <a:lnSpc>
                          <a:spcPct val="100000"/>
                        </a:lnSpc>
                        <a:spcBef>
                          <a:spcPts val="0"/>
                        </a:spcBef>
                        <a:spcAft>
                          <a:spcPts val="0"/>
                        </a:spcAft>
                        <a:buClr>
                          <a:srgbClr val="000000"/>
                        </a:buClr>
                        <a:buSzPts val="900"/>
                        <a:buFont typeface="Arial"/>
                        <a:buNone/>
                      </a:pPr>
                      <a:r>
                        <a:rPr lang="en" sz="900" u="none" cap="none" strike="noStrike">
                          <a:solidFill>
                            <a:srgbClr val="1A181A"/>
                          </a:solidFill>
                        </a:rPr>
                        <a:t>Develops the topic skillfully </a:t>
                      </a:r>
                      <a:r>
                        <a:rPr lang="en" sz="900" u="none" cap="none" strike="noStrike">
                          <a:solidFill>
                            <a:srgbClr val="282828"/>
                          </a:solidFill>
                        </a:rPr>
                        <a:t>with </a:t>
                      </a:r>
                      <a:r>
                        <a:rPr lang="en" sz="900" u="none" cap="none" strike="noStrike">
                          <a:solidFill>
                            <a:srgbClr val="1A181A"/>
                          </a:solidFill>
                        </a:rPr>
                        <a:t>facts and </a:t>
                      </a:r>
                      <a:r>
                        <a:rPr lang="en" sz="900" u="none" cap="none" strike="noStrike">
                          <a:solidFill>
                            <a:srgbClr val="282828"/>
                          </a:solidFill>
                        </a:rPr>
                        <a:t>definitions.</a:t>
                      </a:r>
                      <a:endParaRPr sz="900" u="none" cap="none" strike="noStrike">
                        <a:solidFill>
                          <a:srgbClr val="282828"/>
                        </a:solidFill>
                      </a:endParaRPr>
                    </a:p>
                    <a:p>
                      <a:pPr indent="0" lvl="0" marL="0" marR="50800" rtl="0" algn="l">
                        <a:lnSpc>
                          <a:spcPct val="100000"/>
                        </a:lnSpc>
                        <a:spcBef>
                          <a:spcPts val="0"/>
                        </a:spcBef>
                        <a:spcAft>
                          <a:spcPts val="0"/>
                        </a:spcAft>
                        <a:buClr>
                          <a:srgbClr val="000000"/>
                        </a:buClr>
                        <a:buSzPts val="900"/>
                        <a:buFont typeface="Arial"/>
                        <a:buNone/>
                      </a:pPr>
                      <a:r>
                        <a:t/>
                      </a:r>
                      <a:endParaRPr sz="9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r>
              <a:tr h="893175">
                <a:tc>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1A181A"/>
                          </a:solidFill>
                        </a:rPr>
                        <a:t>Grammar and Usage </a:t>
                      </a:r>
                      <a:r>
                        <a:rPr lang="en" sz="900" u="none" cap="none" strike="noStrike">
                          <a:solidFill>
                            <a:srgbClr val="1A181A"/>
                          </a:solidFill>
                        </a:rPr>
                        <a:t>Demonstrates command of the </a:t>
                      </a:r>
                      <a:r>
                        <a:rPr lang="en" sz="900" u="none" cap="none" strike="noStrike">
                          <a:solidFill>
                            <a:srgbClr val="282828"/>
                          </a:solidFill>
                        </a:rPr>
                        <a:t>conventions </a:t>
                      </a:r>
                      <a:r>
                        <a:rPr lang="en" sz="900" u="none" cap="none" strike="noStrike">
                          <a:solidFill>
                            <a:srgbClr val="1A181A"/>
                          </a:solidFill>
                        </a:rPr>
                        <a:t>of </a:t>
                      </a:r>
                      <a:r>
                        <a:rPr lang="en" sz="900" u="none" cap="none" strike="noStrike">
                          <a:solidFill>
                            <a:srgbClr val="282828"/>
                          </a:solidFill>
                        </a:rPr>
                        <a:t>standard </a:t>
                      </a:r>
                      <a:r>
                        <a:rPr lang="en" sz="900" u="none" cap="none" strike="noStrike">
                          <a:solidFill>
                            <a:srgbClr val="1A181A"/>
                          </a:solidFill>
                        </a:rPr>
                        <a:t>English </a:t>
                      </a:r>
                      <a:r>
                        <a:rPr lang="en" sz="900" u="none" cap="none" strike="noStrike">
                          <a:solidFill>
                            <a:srgbClr val="282828"/>
                          </a:solidFill>
                        </a:rPr>
                        <a:t>grammar </a:t>
                      </a:r>
                      <a:r>
                        <a:rPr lang="en" sz="900" u="none" cap="none" strike="noStrike">
                          <a:solidFill>
                            <a:srgbClr val="1A181A"/>
                          </a:solidFill>
                        </a:rPr>
                        <a:t>and </a:t>
                      </a:r>
                      <a:r>
                        <a:rPr lang="en" sz="900" u="none" cap="none" strike="noStrike">
                          <a:solidFill>
                            <a:srgbClr val="282828"/>
                          </a:solidFill>
                        </a:rPr>
                        <a:t>usage </a:t>
                      </a:r>
                      <a:r>
                        <a:rPr lang="en" sz="900" u="none" cap="none" strike="noStrike">
                          <a:solidFill>
                            <a:srgbClr val="1A181A"/>
                          </a:solidFill>
                        </a:rPr>
                        <a:t>when </a:t>
                      </a:r>
                      <a:r>
                        <a:rPr lang="en" sz="900" u="none" cap="none" strike="noStrike">
                          <a:solidFill>
                            <a:srgbClr val="282828"/>
                          </a:solidFill>
                        </a:rPr>
                        <a:t>writing or </a:t>
                      </a:r>
                      <a:r>
                        <a:rPr lang="en" sz="900" u="none" cap="none" strike="noStrike">
                          <a:solidFill>
                            <a:srgbClr val="1A181A"/>
                          </a:solidFill>
                        </a:rPr>
                        <a:t>speaking.</a:t>
                      </a:r>
                      <a:endParaRPr sz="900" u="none" cap="none" strike="noStrike">
                        <a:solidFill>
                          <a:srgbClr val="1A181A"/>
                        </a:solidFill>
                      </a:endParaRPr>
                    </a:p>
                    <a:p>
                      <a:pPr indent="0" lvl="0" marL="0" marR="0" rtl="0" algn="l">
                        <a:lnSpc>
                          <a:spcPct val="100000"/>
                        </a:lnSpc>
                        <a:spcBef>
                          <a:spcPts val="0"/>
                        </a:spcBef>
                        <a:spcAft>
                          <a:spcPts val="0"/>
                        </a:spcAft>
                        <a:buClr>
                          <a:srgbClr val="000000"/>
                        </a:buClr>
                        <a:buSzPts val="950"/>
                        <a:buFont typeface="Arial"/>
                        <a:buNone/>
                      </a:pPr>
                      <a:r>
                        <a:t/>
                      </a:r>
                      <a:endParaRPr b="1" sz="950" u="none" cap="none" strike="noStrike">
                        <a:solidFill>
                          <a:srgbClr val="1A181A"/>
                        </a:solidFill>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r>
              <a:tr h="711850">
                <a:tc>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1A181A"/>
                          </a:solidFill>
                        </a:rPr>
                        <a:t>Language Conventions </a:t>
                      </a:r>
                      <a:endParaRPr b="1" sz="950" u="none" cap="none" strike="noStrike"/>
                    </a:p>
                    <a:p>
                      <a:pPr indent="0" lvl="0" marL="0" marR="0" rtl="0" algn="l">
                        <a:lnSpc>
                          <a:spcPct val="100000"/>
                        </a:lnSpc>
                        <a:spcBef>
                          <a:spcPts val="0"/>
                        </a:spcBef>
                        <a:spcAft>
                          <a:spcPts val="0"/>
                        </a:spcAft>
                        <a:buClr>
                          <a:srgbClr val="000000"/>
                        </a:buClr>
                        <a:buSzPts val="950"/>
                        <a:buFont typeface="Arial"/>
                        <a:buNone/>
                      </a:pPr>
                      <a:r>
                        <a:rPr lang="en" sz="950" u="none" cap="none" strike="noStrike">
                          <a:solidFill>
                            <a:srgbClr val="1A181A"/>
                          </a:solidFill>
                        </a:rPr>
                        <a:t>Capitalization, Punctuation, and Spelling</a:t>
                      </a:r>
                      <a:endParaRPr sz="950" u="none" cap="none" strike="noStrike">
                        <a:solidFill>
                          <a:srgbClr val="1A181A"/>
                        </a:solidFill>
                      </a:endParaRPr>
                    </a:p>
                    <a:p>
                      <a:pPr indent="0" lvl="0" marL="0" marR="0" rtl="0" algn="l">
                        <a:lnSpc>
                          <a:spcPct val="100000"/>
                        </a:lnSpc>
                        <a:spcBef>
                          <a:spcPts val="0"/>
                        </a:spcBef>
                        <a:spcAft>
                          <a:spcPts val="0"/>
                        </a:spcAft>
                        <a:buClr>
                          <a:srgbClr val="000000"/>
                        </a:buClr>
                        <a:buSzPts val="950"/>
                        <a:buFont typeface="Arial"/>
                        <a:buNone/>
                      </a:pPr>
                      <a:r>
                        <a:t/>
                      </a:r>
                      <a:endParaRPr sz="95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r>
              <a:tr h="1023900">
                <a:tc>
                  <a:txBody>
                    <a:bodyPr/>
                    <a:lstStyle/>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282828"/>
                          </a:solidFill>
                        </a:rPr>
                        <a:t>*Multimedia </a:t>
                      </a:r>
                      <a:r>
                        <a:rPr b="1" lang="en" sz="950" u="none" cap="none" strike="noStrike">
                          <a:solidFill>
                            <a:srgbClr val="1A181A"/>
                          </a:solidFill>
                        </a:rPr>
                        <a:t>Technical</a:t>
                      </a:r>
                      <a:endParaRPr b="1" sz="950" u="none" cap="none" strike="noStrike"/>
                    </a:p>
                    <a:p>
                      <a:pPr indent="0" lvl="0" marL="0" marR="0" rtl="0" algn="l">
                        <a:lnSpc>
                          <a:spcPct val="100000"/>
                        </a:lnSpc>
                        <a:spcBef>
                          <a:spcPts val="0"/>
                        </a:spcBef>
                        <a:spcAft>
                          <a:spcPts val="0"/>
                        </a:spcAft>
                        <a:buClr>
                          <a:srgbClr val="000000"/>
                        </a:buClr>
                        <a:buSzPts val="950"/>
                        <a:buFont typeface="Arial"/>
                        <a:buNone/>
                      </a:pPr>
                      <a:r>
                        <a:rPr b="1" lang="en" sz="950" u="none" cap="none" strike="noStrike">
                          <a:solidFill>
                            <a:srgbClr val="1A181A"/>
                          </a:solidFill>
                        </a:rPr>
                        <a:t>Requirements</a:t>
                      </a:r>
                      <a:endParaRPr b="1" sz="950" u="none" cap="none" strike="noStrike"/>
                    </a:p>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A181A"/>
                          </a:solidFill>
                        </a:rPr>
                        <a:t>Includes 5 or more slides, graphics from </a:t>
                      </a:r>
                      <a:r>
                        <a:rPr lang="en" sz="900" u="none" cap="none" strike="noStrike">
                          <a:solidFill>
                            <a:srgbClr val="282828"/>
                          </a:solidFill>
                        </a:rPr>
                        <a:t>outside </a:t>
                      </a:r>
                      <a:r>
                        <a:rPr lang="en" sz="900" u="none" cap="none" strike="noStrike">
                          <a:solidFill>
                            <a:srgbClr val="1A181A"/>
                          </a:solidFill>
                        </a:rPr>
                        <a:t>sources</a:t>
                      </a:r>
                      <a:r>
                        <a:rPr lang="en" sz="900" u="none" cap="none" strike="noStrike">
                          <a:solidFill>
                            <a:srgbClr val="3D3D3D"/>
                          </a:solidFill>
                        </a:rPr>
                        <a:t>, </a:t>
                      </a:r>
                      <a:r>
                        <a:rPr lang="en" sz="900" u="none" cap="none" strike="noStrike">
                          <a:solidFill>
                            <a:srgbClr val="1A181A"/>
                          </a:solidFill>
                        </a:rPr>
                        <a:t>animations and advanced </a:t>
                      </a:r>
                      <a:r>
                        <a:rPr lang="en" sz="900" u="none" cap="none" strike="noStrike">
                          <a:solidFill>
                            <a:srgbClr val="282828"/>
                          </a:solidFill>
                        </a:rPr>
                        <a:t>features/videos/ </a:t>
                      </a:r>
                      <a:r>
                        <a:rPr lang="en" sz="900" u="none" cap="none" strike="noStrike">
                          <a:solidFill>
                            <a:srgbClr val="1A181A"/>
                          </a:solidFill>
                        </a:rPr>
                        <a:t>audio.</a:t>
                      </a:r>
                      <a:endParaRPr sz="900" u="none" cap="none" strike="noStrike">
                        <a:solidFill>
                          <a:srgbClr val="1A181A"/>
                        </a:solidFill>
                      </a:endParaRPr>
                    </a:p>
                    <a:p>
                      <a:pPr indent="0" lvl="0" marL="0" marR="0" rtl="0" algn="l">
                        <a:lnSpc>
                          <a:spcPct val="100000"/>
                        </a:lnSpc>
                        <a:spcBef>
                          <a:spcPts val="0"/>
                        </a:spcBef>
                        <a:spcAft>
                          <a:spcPts val="0"/>
                        </a:spcAft>
                        <a:buClr>
                          <a:srgbClr val="000000"/>
                        </a:buClr>
                        <a:buSzPts val="950"/>
                        <a:buFont typeface="Arial"/>
                        <a:buNone/>
                      </a:pPr>
                      <a:r>
                        <a:t/>
                      </a:r>
                      <a:endParaRPr b="1" sz="950" u="none" cap="none" strike="noStrike">
                        <a:solidFill>
                          <a:srgbClr val="1A181A"/>
                        </a:solidFill>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0" marB="0" marR="68575" marL="68575"/>
                </a:tc>
              </a:tr>
            </a:tbl>
          </a:graphicData>
        </a:graphic>
      </p:graphicFrame>
      <p:sp>
        <p:nvSpPr>
          <p:cNvPr id="107" name="Google Shape;107;p5"/>
          <p:cNvSpPr txBox="1"/>
          <p:nvPr/>
        </p:nvSpPr>
        <p:spPr>
          <a:xfrm>
            <a:off x="635726" y="8168766"/>
            <a:ext cx="6720743" cy="1550127"/>
          </a:xfrm>
          <a:prstGeom prst="rect">
            <a:avLst/>
          </a:prstGeom>
          <a:noFill/>
          <a:ln>
            <a:noFill/>
          </a:ln>
        </p:spPr>
        <p:txBody>
          <a:bodyPr anchorCtr="0" anchor="ctr" bIns="91425" lIns="91425" spcFirstLastPara="1" rIns="91425" wrap="square" tIns="91425">
            <a:noAutofit/>
          </a:bodyPr>
          <a:lstStyle/>
          <a:p>
            <a:pPr indent="0" lvl="0" marL="174625"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174625"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Essay Total Score  </a:t>
            </a:r>
            <a:r>
              <a:rPr b="0" i="0" lang="en" sz="1100" u="none" cap="none" strike="noStrike">
                <a:solidFill>
                  <a:srgbClr val="000000"/>
                </a:solidFill>
                <a:latin typeface="Arial"/>
                <a:ea typeface="Arial"/>
                <a:cs typeface="Arial"/>
                <a:sym typeface="Arial"/>
              </a:rPr>
              <a:t>______/20                   </a:t>
            </a:r>
            <a:r>
              <a:rPr b="1" i="0" lang="en" sz="1100" u="none" cap="none" strike="noStrike">
                <a:solidFill>
                  <a:srgbClr val="000000"/>
                </a:solidFill>
                <a:latin typeface="Arial"/>
                <a:ea typeface="Arial"/>
                <a:cs typeface="Arial"/>
                <a:sym typeface="Arial"/>
              </a:rPr>
              <a:t>OR</a:t>
            </a:r>
            <a:r>
              <a:rPr b="0" i="0" lang="en" sz="1100" u="none" cap="none" strike="noStrike">
                <a:solidFill>
                  <a:srgbClr val="000000"/>
                </a:solidFill>
                <a:latin typeface="Arial"/>
                <a:ea typeface="Arial"/>
                <a:cs typeface="Arial"/>
                <a:sym typeface="Arial"/>
              </a:rPr>
              <a:t>                 </a:t>
            </a:r>
            <a:r>
              <a:rPr b="1" i="0" lang="en" sz="1100" u="none" cap="none" strike="noStrike">
                <a:solidFill>
                  <a:srgbClr val="000000"/>
                </a:solidFill>
                <a:latin typeface="Arial"/>
                <a:ea typeface="Arial"/>
                <a:cs typeface="Arial"/>
                <a:sym typeface="Arial"/>
              </a:rPr>
              <a:t>Multimedia Total Score  </a:t>
            </a:r>
            <a:r>
              <a:rPr b="0" i="0" lang="en" sz="1100" u="none" cap="none" strike="noStrike">
                <a:solidFill>
                  <a:srgbClr val="000000"/>
                </a:solidFill>
                <a:latin typeface="Arial"/>
                <a:ea typeface="Arial"/>
                <a:cs typeface="Arial"/>
                <a:sym typeface="Arial"/>
              </a:rPr>
              <a:t>______/20</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470"/>
              </a:spcBef>
              <a:spcAft>
                <a:spcPts val="0"/>
              </a:spcAft>
              <a:buClr>
                <a:srgbClr val="000000"/>
              </a:buClr>
              <a:buSzPts val="950"/>
              <a:buFont typeface="Arial"/>
              <a:buNone/>
            </a:pPr>
            <a:r>
              <a:t/>
            </a:r>
            <a:endParaRPr b="0" i="0" sz="950" u="none" cap="none" strike="noStrike">
              <a:solidFill>
                <a:srgbClr val="1A181A"/>
              </a:solidFill>
              <a:latin typeface="Arial"/>
              <a:ea typeface="Arial"/>
              <a:cs typeface="Arial"/>
              <a:sym typeface="Arial"/>
            </a:endParaRPr>
          </a:p>
          <a:p>
            <a:pPr indent="0" lvl="0" marL="0" marR="0" rtl="0" algn="l">
              <a:lnSpc>
                <a:spcPct val="100000"/>
              </a:lnSpc>
              <a:spcBef>
                <a:spcPts val="470"/>
              </a:spcBef>
              <a:spcAft>
                <a:spcPts val="0"/>
              </a:spcAft>
              <a:buClr>
                <a:srgbClr val="000000"/>
              </a:buClr>
              <a:buSzPts val="950"/>
              <a:buFont typeface="Arial"/>
              <a:buNone/>
            </a:pPr>
            <a:r>
              <a:rPr b="0" i="0" lang="en" sz="950" u="none" cap="none" strike="noStrike">
                <a:solidFill>
                  <a:srgbClr val="1A181A"/>
                </a:solidFill>
                <a:latin typeface="Arial"/>
                <a:ea typeface="Arial"/>
                <a:cs typeface="Arial"/>
                <a:sym typeface="Arial"/>
              </a:rPr>
              <a:t>Student's Name  _____________________________________________                               Grade   _________</a:t>
            </a:r>
            <a:endParaRPr b="0" i="0" sz="950" u="none" cap="none" strike="noStrike">
              <a:solidFill>
                <a:srgbClr val="1A181A"/>
              </a:solidFill>
              <a:latin typeface="Arial"/>
              <a:ea typeface="Arial"/>
              <a:cs typeface="Arial"/>
              <a:sym typeface="Arial"/>
            </a:endParaRPr>
          </a:p>
          <a:p>
            <a:pPr indent="0" lvl="0" marL="0" marR="0" rtl="0" algn="l">
              <a:lnSpc>
                <a:spcPct val="100000"/>
              </a:lnSpc>
              <a:spcBef>
                <a:spcPts val="470"/>
              </a:spcBef>
              <a:spcAft>
                <a:spcPts val="0"/>
              </a:spcAft>
              <a:buClr>
                <a:srgbClr val="000000"/>
              </a:buClr>
              <a:buSzPts val="800"/>
              <a:buFont typeface="Arial"/>
              <a:buNone/>
            </a:pPr>
            <a:r>
              <a:t/>
            </a:r>
            <a:endParaRPr b="0" i="0" sz="800" u="none" cap="none" strike="noStrike">
              <a:solidFill>
                <a:srgbClr val="1A181A"/>
              </a:solidFill>
              <a:latin typeface="Arial"/>
              <a:ea typeface="Arial"/>
              <a:cs typeface="Arial"/>
              <a:sym typeface="Arial"/>
            </a:endParaRPr>
          </a:p>
          <a:p>
            <a:pPr indent="0" lvl="0" marL="0" marR="0" rtl="0" algn="l">
              <a:lnSpc>
                <a:spcPct val="100000"/>
              </a:lnSpc>
              <a:spcBef>
                <a:spcPts val="470"/>
              </a:spcBef>
              <a:spcAft>
                <a:spcPts val="0"/>
              </a:spcAft>
              <a:buClr>
                <a:srgbClr val="000000"/>
              </a:buClr>
              <a:buSzPts val="950"/>
              <a:buFont typeface="Arial"/>
              <a:buNone/>
            </a:pPr>
            <a:r>
              <a:rPr b="0" i="0" lang="en" sz="950" u="none" cap="none" strike="noStrike">
                <a:solidFill>
                  <a:srgbClr val="1A181A"/>
                </a:solidFill>
                <a:latin typeface="Arial"/>
                <a:ea typeface="Arial"/>
                <a:cs typeface="Arial"/>
                <a:sym typeface="Arial"/>
              </a:rPr>
              <a:t>School   ____________________________________________________</a:t>
            </a:r>
            <a:endParaRPr/>
          </a:p>
          <a:p>
            <a:pPr indent="0" lvl="0" marL="0" marR="0" rtl="0" algn="ctr">
              <a:lnSpc>
                <a:spcPct val="100000"/>
              </a:lnSpc>
              <a:spcBef>
                <a:spcPts val="47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p>
            <a:pPr indent="0" lvl="0" marL="0" marR="429894"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Please copy and attach this rubric to the student's Written Word/Multimedia Project.</a:t>
            </a:r>
            <a:endParaRPr/>
          </a:p>
          <a:p>
            <a:pPr indent="0" lvl="0" marL="0" marR="429894"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Upload winning submissions, one per span (K-1, 2-3, 4-5, 6-8, 9-12) to </a:t>
            </a:r>
            <a:r>
              <a:rPr b="1" i="0" lang="en" sz="1200" u="sng" cap="none" strike="noStrike">
                <a:solidFill>
                  <a:srgbClr val="0070C0"/>
                </a:solidFill>
                <a:latin typeface="Arial"/>
                <a:ea typeface="Arial"/>
                <a:cs typeface="Arial"/>
                <a:sym typeface="Arial"/>
                <a:hlinkClick r:id="rId6">
                  <a:extLst>
                    <a:ext uri="{A12FA001-AC4F-418D-AE19-62706E023703}">
                      <ahyp:hlinkClr val="tx"/>
                    </a:ext>
                  </a:extLst>
                </a:hlinkClick>
              </a:rPr>
              <a:t>http://bit.ly/AEMPContestUploads2021</a:t>
            </a:r>
            <a:r>
              <a:rPr b="0" i="0" lang="en" sz="1200" u="none" cap="none" strike="noStrike">
                <a:solidFill>
                  <a:schemeClr val="dk1"/>
                </a:solidFill>
                <a:latin typeface="Arial"/>
                <a:ea typeface="Arial"/>
                <a:cs typeface="Arial"/>
                <a:sym typeface="Arial"/>
              </a:rPr>
              <a:t> by </a:t>
            </a:r>
            <a:r>
              <a:rPr b="1" i="0" lang="en" sz="1200" u="none" cap="none" strike="noStrike">
                <a:solidFill>
                  <a:schemeClr val="dk1"/>
                </a:solidFill>
                <a:latin typeface="Arial"/>
                <a:ea typeface="Arial"/>
                <a:cs typeface="Arial"/>
                <a:sym typeface="Arial"/>
              </a:rPr>
              <a:t>March 1, 2021, at 5:00 p.m.</a:t>
            </a:r>
            <a:r>
              <a:rPr b="0" i="0" lang="en" sz="1200" u="none" cap="none" strike="noStrike">
                <a:solidFill>
                  <a:schemeClr val="dk1"/>
                </a:solidFill>
                <a:latin typeface="Arial"/>
                <a:ea typeface="Arial"/>
                <a:cs typeface="Arial"/>
                <a:sym typeface="Arial"/>
              </a:rPr>
              <a:t> </a:t>
            </a:r>
            <a:r>
              <a:rPr b="1" i="0" lang="en" sz="1200" u="none" cap="none" strike="noStrike">
                <a:solidFill>
                  <a:schemeClr val="dk1"/>
                </a:solidFill>
                <a:latin typeface="Arial"/>
                <a:ea typeface="Arial"/>
                <a:cs typeface="Arial"/>
                <a:sym typeface="Arial"/>
              </a:rPr>
              <a:t> </a:t>
            </a:r>
            <a:r>
              <a:rPr b="0" i="0" lang="en" sz="1200" u="none" cap="none" strike="noStrike">
                <a:solidFill>
                  <a:schemeClr val="dk1"/>
                </a:solidFill>
                <a:latin typeface="Arial"/>
                <a:ea typeface="Arial"/>
                <a:cs typeface="Arial"/>
                <a:sym typeface="Arial"/>
              </a:rPr>
              <a:t>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6"/>
          <p:cNvPicPr preferRelativeResize="0"/>
          <p:nvPr/>
        </p:nvPicPr>
        <p:blipFill rotWithShape="1">
          <a:blip r:embed="rId3">
            <a:alphaModFix/>
          </a:blip>
          <a:srcRect b="0" l="0" r="0" t="0"/>
          <a:stretch/>
        </p:blipFill>
        <p:spPr>
          <a:xfrm>
            <a:off x="627017" y="446611"/>
            <a:ext cx="960850" cy="763415"/>
          </a:xfrm>
          <a:prstGeom prst="rect">
            <a:avLst/>
          </a:prstGeom>
          <a:noFill/>
          <a:ln>
            <a:noFill/>
          </a:ln>
        </p:spPr>
      </p:pic>
      <p:pic>
        <p:nvPicPr>
          <p:cNvPr id="113" name="Google Shape;113;p6"/>
          <p:cNvPicPr preferRelativeResize="0"/>
          <p:nvPr/>
        </p:nvPicPr>
        <p:blipFill rotWithShape="1">
          <a:blip r:embed="rId4">
            <a:alphaModFix/>
          </a:blip>
          <a:srcRect b="0" l="0" r="0" t="0"/>
          <a:stretch/>
        </p:blipFill>
        <p:spPr>
          <a:xfrm>
            <a:off x="6052635" y="233403"/>
            <a:ext cx="1190623" cy="1189830"/>
          </a:xfrm>
          <a:prstGeom prst="rect">
            <a:avLst/>
          </a:prstGeom>
          <a:noFill/>
          <a:ln>
            <a:noFill/>
          </a:ln>
        </p:spPr>
      </p:pic>
      <p:pic>
        <p:nvPicPr>
          <p:cNvPr id="114" name="Google Shape;114;p6"/>
          <p:cNvPicPr preferRelativeResize="0"/>
          <p:nvPr/>
        </p:nvPicPr>
        <p:blipFill rotWithShape="1">
          <a:blip r:embed="rId5">
            <a:alphaModFix/>
          </a:blip>
          <a:srcRect b="0" l="0" r="0" t="0"/>
          <a:stretch/>
        </p:blipFill>
        <p:spPr>
          <a:xfrm>
            <a:off x="3339826" y="339499"/>
            <a:ext cx="960850" cy="870527"/>
          </a:xfrm>
          <a:prstGeom prst="rect">
            <a:avLst/>
          </a:prstGeom>
          <a:noFill/>
          <a:ln>
            <a:noFill/>
          </a:ln>
        </p:spPr>
      </p:pic>
      <p:sp>
        <p:nvSpPr>
          <p:cNvPr id="115" name="Google Shape;115;p6"/>
          <p:cNvSpPr txBox="1"/>
          <p:nvPr/>
        </p:nvSpPr>
        <p:spPr>
          <a:xfrm>
            <a:off x="627017" y="1506583"/>
            <a:ext cx="6635932" cy="8351520"/>
          </a:xfrm>
          <a:prstGeom prst="rect">
            <a:avLst/>
          </a:prstGeom>
          <a:noFill/>
          <a:ln>
            <a:noFill/>
          </a:ln>
        </p:spPr>
        <p:txBody>
          <a:bodyPr anchorCtr="0" anchor="t" bIns="91425" lIns="91425" spcFirstLastPara="1" rIns="91425" wrap="square" tIns="91425">
            <a:noAutofit/>
          </a:bodyPr>
          <a:lstStyle/>
          <a:p>
            <a:pPr indent="0" lvl="0" marL="0" marR="6350" rtl="0" algn="ctr">
              <a:lnSpc>
                <a:spcPct val="100000"/>
              </a:lnSpc>
              <a:spcBef>
                <a:spcPts val="0"/>
              </a:spcBef>
              <a:spcAft>
                <a:spcPts val="0"/>
              </a:spcAft>
              <a:buClr>
                <a:srgbClr val="000000"/>
              </a:buClr>
              <a:buSzPts val="2000"/>
              <a:buFont typeface="Arial"/>
              <a:buNone/>
            </a:pPr>
            <a:r>
              <a:rPr b="1" i="0" lang="en" sz="2000" u="none" cap="none" strike="noStrike">
                <a:solidFill>
                  <a:srgbClr val="131313"/>
                </a:solidFill>
                <a:latin typeface="Arial"/>
                <a:ea typeface="Arial"/>
                <a:cs typeface="Arial"/>
                <a:sym typeface="Arial"/>
              </a:rPr>
              <a:t>K-12 Multimedia Presentation Title Page</a:t>
            </a:r>
            <a:endParaRPr b="0" i="0" sz="2000" u="none" cap="none" strike="noStrike">
              <a:solidFill>
                <a:srgbClr val="131313"/>
              </a:solidFill>
              <a:latin typeface="Arial"/>
              <a:ea typeface="Arial"/>
              <a:cs typeface="Arial"/>
              <a:sym typeface="Arial"/>
            </a:endParaRPr>
          </a:p>
          <a:p>
            <a:pPr indent="0" lvl="0" marL="0" marR="6350" rtl="0" algn="ctr">
              <a:lnSpc>
                <a:spcPct val="100000"/>
              </a:lnSpc>
              <a:spcBef>
                <a:spcPts val="0"/>
              </a:spcBef>
              <a:spcAft>
                <a:spcPts val="0"/>
              </a:spcAft>
              <a:buClr>
                <a:srgbClr val="000000"/>
              </a:buClr>
              <a:buSzPts val="2000"/>
              <a:buFont typeface="Arial"/>
              <a:buNone/>
            </a:pPr>
            <a:r>
              <a:rPr b="1" i="0" lang="en" sz="2000" u="none" cap="none" strike="noStrike">
                <a:solidFill>
                  <a:srgbClr val="131313"/>
                </a:solidFill>
                <a:latin typeface="Arial"/>
                <a:ea typeface="Arial"/>
                <a:cs typeface="Arial"/>
                <a:sym typeface="Arial"/>
              </a:rPr>
              <a:t>Honoring African American History Month</a:t>
            </a:r>
            <a:endParaRPr/>
          </a:p>
          <a:p>
            <a:pPr indent="0" lvl="0" marL="0" marR="0" rtl="0" algn="l">
              <a:lnSpc>
                <a:spcPct val="100000"/>
              </a:lnSpc>
              <a:spcBef>
                <a:spcPts val="0"/>
              </a:spcBef>
              <a:spcAft>
                <a:spcPts val="0"/>
              </a:spcAft>
              <a:buClr>
                <a:srgbClr val="000000"/>
              </a:buClr>
              <a:buSzPts val="1950"/>
              <a:buFont typeface="Arial"/>
              <a:buNone/>
            </a:pPr>
            <a:r>
              <a:t/>
            </a:r>
            <a:endParaRPr b="1" i="0" sz="195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31313"/>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Student Name: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Title of Essay/Multimedia Presentation: 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Description/Inspiration for selecting this African American STEM leader: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Briefly describe the impact of their work on the greater society and how it has inspired others to pursue similar careers. 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School Name, staff contact person’s name and email address: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Student’s Home Address, Telephone Number: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_________________________________________________________________</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r>
              <a:rPr b="0" i="0" lang="en" sz="1200" u="none" cap="none" strike="noStrike">
                <a:solidFill>
                  <a:srgbClr val="000000"/>
                </a:solidFill>
                <a:latin typeface="Arial"/>
                <a:ea typeface="Arial"/>
                <a:cs typeface="Arial"/>
                <a:sym typeface="Arial"/>
              </a:rPr>
              <a:t>Written Word/Multimedia Contest questions can be directed to:</a:t>
            </a:r>
            <a:endParaRPr/>
          </a:p>
          <a:p>
            <a:pPr indent="0" lvl="0" marL="0" marR="0" rtl="0" algn="ctr">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  Andrea Goring, Specialist, at </a:t>
            </a:r>
            <a:r>
              <a:rPr b="0" i="0" lang="en" sz="1200" u="sng" cap="none" strike="noStrike">
                <a:solidFill>
                  <a:srgbClr val="000000"/>
                </a:solidFill>
                <a:latin typeface="Arial"/>
                <a:ea typeface="Arial"/>
                <a:cs typeface="Arial"/>
                <a:sym typeface="Arial"/>
                <a:hlinkClick r:id="rId6">
                  <a:extLst>
                    <a:ext uri="{A12FA001-AC4F-418D-AE19-62706E023703}">
                      <ahyp:hlinkClr val="tx"/>
                    </a:ext>
                  </a:extLst>
                </a:hlinkClick>
              </a:rPr>
              <a:t>andrea.goring@lausd.net</a:t>
            </a:r>
            <a:r>
              <a:rPr b="0" i="0" lang="en" sz="1200" u="none" cap="none" strike="noStrike">
                <a:solidFill>
                  <a:srgbClr val="000000"/>
                </a:solidFill>
                <a:latin typeface="Arial"/>
                <a:ea typeface="Arial"/>
                <a:cs typeface="Arial"/>
                <a:sym typeface="Arial"/>
              </a:rPr>
              <a:t>, or </a:t>
            </a:r>
            <a:endParaRPr/>
          </a:p>
          <a:p>
            <a:pPr indent="0" lvl="0" marL="0" marR="0" rtl="0" algn="ctr">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Alison O’Quinn, SEL Coordinator, LD East, </a:t>
            </a:r>
            <a:r>
              <a:rPr b="0" i="0" lang="en" sz="1200" u="sng" cap="none" strike="noStrike">
                <a:solidFill>
                  <a:srgbClr val="000000"/>
                </a:solidFill>
                <a:latin typeface="Arial"/>
                <a:ea typeface="Arial"/>
                <a:cs typeface="Arial"/>
                <a:sym typeface="Arial"/>
                <a:hlinkClick r:id="rId7">
                  <a:extLst>
                    <a:ext uri="{A12FA001-AC4F-418D-AE19-62706E023703}">
                      <ahyp:hlinkClr val="tx"/>
                    </a:ext>
                  </a:extLst>
                </a:hlinkClick>
              </a:rPr>
              <a:t>alison.oquinn@lausd.net</a:t>
            </a:r>
            <a:r>
              <a:rPr b="0" i="0" lang="en"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200" u="none" cap="none" strike="noStrike">
                <a:solidFill>
                  <a:srgbClr val="000000"/>
                </a:solidFill>
                <a:latin typeface="Arial"/>
                <a:ea typeface="Arial"/>
                <a:cs typeface="Arial"/>
                <a:sym typeface="Arial"/>
              </a:rPr>
            </a:br>
            <a:endParaRPr b="1" i="0" sz="1200" u="none" cap="none" strike="noStrike">
              <a:solidFill>
                <a:srgbClr val="131313"/>
              </a:solidFill>
              <a:latin typeface="Arial"/>
              <a:ea typeface="Arial"/>
              <a:cs typeface="Arial"/>
              <a:sym typeface="Arial"/>
            </a:endParaRPr>
          </a:p>
        </p:txBody>
      </p:sp>
      <p:pic>
        <p:nvPicPr>
          <p:cNvPr id="116" name="Google Shape;116;p6"/>
          <p:cNvPicPr preferRelativeResize="0"/>
          <p:nvPr/>
        </p:nvPicPr>
        <p:blipFill rotWithShape="1">
          <a:blip r:embed="rId8">
            <a:alphaModFix/>
          </a:blip>
          <a:srcRect b="0" l="29022" r="0" t="3585"/>
          <a:stretch/>
        </p:blipFill>
        <p:spPr>
          <a:xfrm>
            <a:off x="3182471" y="2465295"/>
            <a:ext cx="1560176" cy="923364"/>
          </a:xfrm>
          <a:prstGeom prst="rect">
            <a:avLst/>
          </a:prstGeom>
          <a:noFill/>
          <a:ln>
            <a:noFill/>
          </a:ln>
        </p:spPr>
      </p:pic>
      <p:sp>
        <p:nvSpPr>
          <p:cNvPr id="117" name="Google Shape;117;p6"/>
          <p:cNvSpPr/>
          <p:nvPr/>
        </p:nvSpPr>
        <p:spPr>
          <a:xfrm>
            <a:off x="3769020" y="48753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a:p>
        </p:txBody>
      </p:sp>
      <p:sp>
        <p:nvSpPr>
          <p:cNvPr id="118" name="Google Shape;118;p6"/>
          <p:cNvSpPr/>
          <p:nvPr/>
        </p:nvSpPr>
        <p:spPr>
          <a:xfrm>
            <a:off x="3769020" y="48753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nvSpPr>
        <p:spPr>
          <a:xfrm>
            <a:off x="679268" y="2150853"/>
            <a:ext cx="6470469" cy="578873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4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Digital Publicity Authorization and Release Form must be submitted with each entry.</a:t>
            </a:r>
            <a:r>
              <a:rPr b="0" i="0" lang="en"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Please click on the link below to access the job aid that will guide you step by step to digitally fill in the Publicity Release form for the student.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333333"/>
              </a:solidFill>
              <a:highlight>
                <a:schemeClr val="lt1"/>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en" sz="2000" u="sng" cap="none" strike="noStrike">
                <a:solidFill>
                  <a:schemeClr val="accent5"/>
                </a:solidFill>
                <a:highlight>
                  <a:schemeClr val="lt1"/>
                </a:highlight>
                <a:latin typeface="Arial"/>
                <a:ea typeface="Arial"/>
                <a:cs typeface="Arial"/>
                <a:sym typeface="Arial"/>
                <a:hlinkClick r:id="rId3">
                  <a:extLst>
                    <a:ext uri="{A12FA001-AC4F-418D-AE19-62706E023703}">
                      <ahyp:hlinkClr val="tx"/>
                    </a:ext>
                  </a:extLst>
                </a:hlinkClick>
              </a:rPr>
              <a:t>Digital Parent/Guardian Publicity Authorization and Release Form (Virtual Graduation/Culmination) Quick Guide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Parents will receive an email verification which includes a copy of their signed Digital Publicity Authorization and Release Form.  Please direct them to forward a copy to the school designee in charge of collecting submissions. </a:t>
            </a:r>
            <a:endParaRPr b="0" i="0" sz="2000" u="none" cap="none" strike="noStrike">
              <a:solidFill>
                <a:srgbClr val="000000"/>
              </a:solidFill>
              <a:latin typeface="Arial"/>
              <a:ea typeface="Arial"/>
              <a:cs typeface="Arial"/>
              <a:sym typeface="Arial"/>
            </a:endParaRPr>
          </a:p>
        </p:txBody>
      </p:sp>
      <p:sp>
        <p:nvSpPr>
          <p:cNvPr id="124" name="Google Shape;124;p7"/>
          <p:cNvSpPr txBox="1"/>
          <p:nvPr/>
        </p:nvSpPr>
        <p:spPr>
          <a:xfrm>
            <a:off x="679269" y="1316130"/>
            <a:ext cx="6409508" cy="1292631"/>
          </a:xfrm>
          <a:prstGeom prst="rect">
            <a:avLst/>
          </a:prstGeom>
          <a:noFill/>
          <a:ln>
            <a:noFill/>
          </a:ln>
        </p:spPr>
        <p:txBody>
          <a:bodyPr anchorCtr="0" anchor="t" bIns="91425" lIns="91425" spcFirstLastPara="1" rIns="91425" wrap="square" tIns="91425">
            <a:spAutoFit/>
          </a:bodyPr>
          <a:lstStyle/>
          <a:p>
            <a:pPr indent="0" lvl="0" marL="0" marR="6350" rtl="0" algn="ctr">
              <a:lnSpc>
                <a:spcPct val="150000"/>
              </a:lnSpc>
              <a:spcBef>
                <a:spcPts val="0"/>
              </a:spcBef>
              <a:spcAft>
                <a:spcPts val="0"/>
              </a:spcAft>
              <a:buClr>
                <a:srgbClr val="000000"/>
              </a:buClr>
              <a:buSzPts val="2400"/>
              <a:buFont typeface="Arial"/>
              <a:buNone/>
            </a:pPr>
            <a:r>
              <a:rPr b="1" i="0" lang="en" sz="2400" u="none" cap="none" strike="noStrike">
                <a:solidFill>
                  <a:srgbClr val="131313"/>
                </a:solidFill>
                <a:latin typeface="Arial"/>
                <a:ea typeface="Arial"/>
                <a:cs typeface="Arial"/>
                <a:sym typeface="Arial"/>
              </a:rPr>
              <a:t>Digital Publicity Authorization</a:t>
            </a:r>
            <a:endParaRPr/>
          </a:p>
          <a:p>
            <a:pPr indent="0" lvl="0" marL="0" marR="6350" rtl="0" algn="ctr">
              <a:lnSpc>
                <a:spcPct val="150000"/>
              </a:lnSpc>
              <a:spcBef>
                <a:spcPts val="0"/>
              </a:spcBef>
              <a:spcAft>
                <a:spcPts val="0"/>
              </a:spcAft>
              <a:buClr>
                <a:srgbClr val="000000"/>
              </a:buClr>
              <a:buSzPts val="2400"/>
              <a:buFont typeface="Arial"/>
              <a:buNone/>
            </a:pPr>
            <a:r>
              <a:rPr b="1" i="0" lang="en" sz="2400" u="none" cap="none" strike="noStrike">
                <a:solidFill>
                  <a:srgbClr val="131313"/>
                </a:solidFill>
                <a:latin typeface="Arial"/>
                <a:ea typeface="Arial"/>
                <a:cs typeface="Arial"/>
                <a:sym typeface="Arial"/>
              </a:rPr>
              <a:t>and Release Form</a:t>
            </a:r>
            <a:endParaRPr b="0" i="0" sz="2400" u="none" cap="none" strike="noStrike">
              <a:solidFill>
                <a:srgbClr val="131313"/>
              </a:solidFill>
              <a:latin typeface="Arial"/>
              <a:ea typeface="Arial"/>
              <a:cs typeface="Arial"/>
              <a:sym typeface="Arial"/>
            </a:endParaRPr>
          </a:p>
        </p:txBody>
      </p:sp>
      <p:pic>
        <p:nvPicPr>
          <p:cNvPr id="125" name="Google Shape;125;p7"/>
          <p:cNvPicPr preferRelativeResize="0"/>
          <p:nvPr/>
        </p:nvPicPr>
        <p:blipFill rotWithShape="1">
          <a:blip r:embed="rId4">
            <a:alphaModFix/>
          </a:blip>
          <a:srcRect b="0" l="0" r="0" t="0"/>
          <a:stretch/>
        </p:blipFill>
        <p:spPr>
          <a:xfrm>
            <a:off x="693152" y="393054"/>
            <a:ext cx="960850" cy="763415"/>
          </a:xfrm>
          <a:prstGeom prst="rect">
            <a:avLst/>
          </a:prstGeom>
          <a:noFill/>
          <a:ln>
            <a:noFill/>
          </a:ln>
        </p:spPr>
      </p:pic>
      <p:pic>
        <p:nvPicPr>
          <p:cNvPr id="126" name="Google Shape;126;p7"/>
          <p:cNvPicPr preferRelativeResize="0"/>
          <p:nvPr/>
        </p:nvPicPr>
        <p:blipFill rotWithShape="1">
          <a:blip r:embed="rId5">
            <a:alphaModFix/>
          </a:blip>
          <a:srcRect b="0" l="0" r="0" t="0"/>
          <a:stretch/>
        </p:blipFill>
        <p:spPr>
          <a:xfrm>
            <a:off x="6048914" y="125999"/>
            <a:ext cx="1190623" cy="1189830"/>
          </a:xfrm>
          <a:prstGeom prst="rect">
            <a:avLst/>
          </a:prstGeom>
          <a:noFill/>
          <a:ln>
            <a:noFill/>
          </a:ln>
        </p:spPr>
      </p:pic>
      <p:pic>
        <p:nvPicPr>
          <p:cNvPr id="127" name="Google Shape;127;p7"/>
          <p:cNvPicPr preferRelativeResize="0"/>
          <p:nvPr/>
        </p:nvPicPr>
        <p:blipFill rotWithShape="1">
          <a:blip r:embed="rId6">
            <a:alphaModFix/>
          </a:blip>
          <a:srcRect b="0" l="0" r="0" t="0"/>
          <a:stretch/>
        </p:blipFill>
        <p:spPr>
          <a:xfrm>
            <a:off x="3339826" y="339499"/>
            <a:ext cx="960850" cy="8705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nvSpPr>
        <p:spPr>
          <a:xfrm>
            <a:off x="880675" y="419250"/>
            <a:ext cx="6129726" cy="10413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Written Word/Multimedia Entry Guidelines</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Honoring African American History Month</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chemeClr val="dk1"/>
              </a:solidFill>
              <a:latin typeface="Arial"/>
              <a:ea typeface="Arial"/>
              <a:cs typeface="Arial"/>
              <a:sym typeface="Arial"/>
            </a:endParaRPr>
          </a:p>
          <a:p>
            <a:pPr indent="0" lvl="0" marL="112713"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List of African Americans who have impacted the field of STEM. </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22222"/>
              </a:solidFill>
              <a:highlight>
                <a:srgbClr val="FFFFFF"/>
              </a:highlight>
              <a:latin typeface="Avenir"/>
              <a:ea typeface="Avenir"/>
              <a:cs typeface="Avenir"/>
              <a:sym typeface="Avenir"/>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Arial"/>
              <a:ea typeface="Arial"/>
              <a:cs typeface="Arial"/>
              <a:sym typeface="Arial"/>
            </a:endParaRPr>
          </a:p>
        </p:txBody>
      </p:sp>
      <p:sp>
        <p:nvSpPr>
          <p:cNvPr id="133" name="Google Shape;133;p8"/>
          <p:cNvSpPr txBox="1"/>
          <p:nvPr/>
        </p:nvSpPr>
        <p:spPr>
          <a:xfrm>
            <a:off x="4038025" y="1584041"/>
            <a:ext cx="2972376" cy="7274338"/>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Erich Jarvis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Mae Jemison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Lonnie Johnson (inventor)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Katherine Johnson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Percy Lavon Julian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Rick Kittles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Vivien Thomas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rgbClr val="000000"/>
                </a:solidFill>
                <a:highlight>
                  <a:srgbClr val="FFFFFF"/>
                </a:highlight>
                <a:latin typeface="Arial"/>
                <a:ea typeface="Arial"/>
                <a:cs typeface="Arial"/>
                <a:sym typeface="Arial"/>
              </a:rPr>
              <a:t>Dorothy Johnson Vaughan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highlight>
                  <a:srgbClr val="FFFFFF"/>
                </a:highlight>
                <a:latin typeface="Arial"/>
                <a:ea typeface="Arial"/>
                <a:cs typeface="Arial"/>
                <a:sym typeface="Arial"/>
              </a:rPr>
              <a:t>"The Pact”  Dr. Sampson Davis</a:t>
            </a:r>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highlight>
                  <a:srgbClr val="FFFFFF"/>
                </a:highlight>
                <a:latin typeface="Arial"/>
                <a:ea typeface="Arial"/>
                <a:cs typeface="Arial"/>
                <a:sym typeface="Arial"/>
              </a:rPr>
              <a:t>                   Dr. Rameck Hunt, and</a:t>
            </a:r>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1"/>
                </a:solidFill>
                <a:highlight>
                  <a:srgbClr val="FFFFFF"/>
                </a:highlight>
                <a:latin typeface="Arial"/>
                <a:ea typeface="Arial"/>
                <a:cs typeface="Arial"/>
                <a:sym typeface="Arial"/>
              </a:rPr>
              <a:t>                   Dr. George Jenkins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
          <p:cNvSpPr txBox="1"/>
          <p:nvPr/>
        </p:nvSpPr>
        <p:spPr>
          <a:xfrm>
            <a:off x="880675" y="1584041"/>
            <a:ext cx="3005525" cy="7274339"/>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Archie Alexander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Harold Amos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Benjamin Banneker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Patricia Bath</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Angela Benon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Dr. Keith Black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Marie Van Brittan Brown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Guion Bluford Jr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Dr. Jamika Burge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Dr. Nadine Burke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Kimberly Bryant</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George Washington Carver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Herman Chinery-Hesse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1C1C1C"/>
                </a:solidFill>
                <a:highlight>
                  <a:srgbClr val="FFFFFF"/>
                </a:highlight>
                <a:latin typeface="Arial"/>
                <a:ea typeface="Arial"/>
                <a:cs typeface="Arial"/>
                <a:sym typeface="Arial"/>
              </a:rPr>
              <a:t>May Chinn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Marie Maynard Daly</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Mark Dean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Julian Manly Earls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Annie Easley</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Aprille Ericsson-Jackson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Alan Emtage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Victor J. Glover, Jr.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Frank Greene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Bessie Blount Griffin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Lloyd Hall</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James Andrew Harris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Walter Lincoln Hawkins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Mary Jackson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William M. Jackson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Shirley Ann Jackson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35" name="Google Shape;135;p8"/>
          <p:cNvPicPr preferRelativeResize="0"/>
          <p:nvPr/>
        </p:nvPicPr>
        <p:blipFill rotWithShape="1">
          <a:blip r:embed="rId3">
            <a:alphaModFix/>
          </a:blip>
          <a:srcRect b="0" l="29022" r="0" t="3585"/>
          <a:stretch/>
        </p:blipFill>
        <p:spPr>
          <a:xfrm>
            <a:off x="4314376" y="5208027"/>
            <a:ext cx="2696025" cy="3146425"/>
          </a:xfrm>
          <a:prstGeom prst="rect">
            <a:avLst/>
          </a:prstGeom>
          <a:noFill/>
          <a:ln>
            <a:noFill/>
          </a:ln>
        </p:spPr>
      </p:pic>
      <p:sp>
        <p:nvSpPr>
          <p:cNvPr id="136" name="Google Shape;136;p8"/>
          <p:cNvSpPr txBox="1"/>
          <p:nvPr/>
        </p:nvSpPr>
        <p:spPr>
          <a:xfrm>
            <a:off x="761999" y="8934450"/>
            <a:ext cx="6248402" cy="70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Additional Suggestions and Instructional Resources: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https://docs.google.com/document/d/1GlWTwpQtCTQLujfZ3NeX09R42p84S5jXRhtXpJgsAFA/edit?usp=sharing</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fanny</dc:creator>
</cp:coreProperties>
</file>